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81" r:id="rId3"/>
    <p:sldId id="280" r:id="rId4"/>
    <p:sldId id="259" r:id="rId5"/>
    <p:sldId id="277" r:id="rId6"/>
    <p:sldId id="262" r:id="rId7"/>
    <p:sldId id="298" r:id="rId8"/>
    <p:sldId id="299" r:id="rId9"/>
    <p:sldId id="300" r:id="rId10"/>
    <p:sldId id="301" r:id="rId11"/>
    <p:sldId id="294" r:id="rId12"/>
    <p:sldId id="283" r:id="rId13"/>
    <p:sldId id="329" r:id="rId14"/>
    <p:sldId id="326" r:id="rId15"/>
    <p:sldId id="314" r:id="rId16"/>
    <p:sldId id="327" r:id="rId17"/>
    <p:sldId id="316" r:id="rId18"/>
    <p:sldId id="325" r:id="rId19"/>
    <p:sldId id="315" r:id="rId20"/>
    <p:sldId id="279" r:id="rId21"/>
  </p:sldIdLst>
  <p:sldSz cx="9144000" cy="6858000" type="screen4x3"/>
  <p:notesSz cx="6794500" cy="9906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8000"/>
    <a:srgbClr val="ADAEB0"/>
    <a:srgbClr val="2D53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032" y="12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4283" cy="495300"/>
          </a:xfrm>
          <a:prstGeom prst="rect">
            <a:avLst/>
          </a:prstGeom>
        </p:spPr>
        <p:txBody>
          <a:bodyPr vert="horz" lIns="96658" tIns="48329" rIns="96658" bIns="48329" rtlCol="0"/>
          <a:lstStyle>
            <a:lvl1pPr algn="l">
              <a:defRPr sz="1200"/>
            </a:lvl1pPr>
          </a:lstStyle>
          <a:p>
            <a:endParaRPr lang="fr-FR"/>
          </a:p>
        </p:txBody>
      </p:sp>
      <p:sp>
        <p:nvSpPr>
          <p:cNvPr id="3" name="Espace réservé de la date 2"/>
          <p:cNvSpPr>
            <a:spLocks noGrp="1"/>
          </p:cNvSpPr>
          <p:nvPr>
            <p:ph type="dt" idx="1"/>
          </p:nvPr>
        </p:nvSpPr>
        <p:spPr>
          <a:xfrm>
            <a:off x="3848644" y="1"/>
            <a:ext cx="2944283" cy="495300"/>
          </a:xfrm>
          <a:prstGeom prst="rect">
            <a:avLst/>
          </a:prstGeom>
        </p:spPr>
        <p:txBody>
          <a:bodyPr vert="horz" lIns="96658" tIns="48329" rIns="96658" bIns="48329" rtlCol="0"/>
          <a:lstStyle>
            <a:lvl1pPr algn="r">
              <a:defRPr sz="1200"/>
            </a:lvl1pPr>
          </a:lstStyle>
          <a:p>
            <a:fld id="{2F12B5D6-3A3C-314C-8F42-038549FF66EB}" type="datetimeFigureOut">
              <a:rPr lang="fr-FR" smtClean="0"/>
              <a:t>28/10/2013</a:t>
            </a:fld>
            <a:endParaRPr lang="fr-FR"/>
          </a:p>
        </p:txBody>
      </p:sp>
      <p:sp>
        <p:nvSpPr>
          <p:cNvPr id="4" name="Espace réservé de l'image des diapositives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6658" tIns="48329" rIns="96658" bIns="48329" rtlCol="0" anchor="ctr"/>
          <a:lstStyle/>
          <a:p>
            <a:endParaRPr lang="fr-FR"/>
          </a:p>
        </p:txBody>
      </p:sp>
      <p:sp>
        <p:nvSpPr>
          <p:cNvPr id="5" name="Espace réservé des commentaires 4"/>
          <p:cNvSpPr>
            <a:spLocks noGrp="1"/>
          </p:cNvSpPr>
          <p:nvPr>
            <p:ph type="body" sz="quarter" idx="3"/>
          </p:nvPr>
        </p:nvSpPr>
        <p:spPr>
          <a:xfrm>
            <a:off x="679450" y="4705351"/>
            <a:ext cx="5435600" cy="4457700"/>
          </a:xfrm>
          <a:prstGeom prst="rect">
            <a:avLst/>
          </a:prstGeom>
        </p:spPr>
        <p:txBody>
          <a:bodyPr vert="horz" lIns="96658" tIns="48329" rIns="96658" bIns="48329" rtlCol="0"/>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6" name="Espace réservé du pied de page 5"/>
          <p:cNvSpPr>
            <a:spLocks noGrp="1"/>
          </p:cNvSpPr>
          <p:nvPr>
            <p:ph type="ftr" sz="quarter" idx="4"/>
          </p:nvPr>
        </p:nvSpPr>
        <p:spPr>
          <a:xfrm>
            <a:off x="0" y="9408981"/>
            <a:ext cx="2944283" cy="495300"/>
          </a:xfrm>
          <a:prstGeom prst="rect">
            <a:avLst/>
          </a:prstGeom>
        </p:spPr>
        <p:txBody>
          <a:bodyPr vert="horz" lIns="96658" tIns="48329" rIns="96658" bIns="4832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4" y="9408981"/>
            <a:ext cx="2944283" cy="495300"/>
          </a:xfrm>
          <a:prstGeom prst="rect">
            <a:avLst/>
          </a:prstGeom>
        </p:spPr>
        <p:txBody>
          <a:bodyPr vert="horz" lIns="96658" tIns="48329" rIns="96658" bIns="48329" rtlCol="0" anchor="b"/>
          <a:lstStyle>
            <a:lvl1pPr algn="r">
              <a:defRPr sz="1200"/>
            </a:lvl1pPr>
          </a:lstStyle>
          <a:p>
            <a:fld id="{C496C275-8402-F346-96B1-B05B07EFBEE7}" type="slidenum">
              <a:rPr lang="fr-FR" smtClean="0"/>
              <a:t>‹#›</a:t>
            </a:fld>
            <a:endParaRPr lang="fr-FR"/>
          </a:p>
        </p:txBody>
      </p:sp>
    </p:spTree>
    <p:extLst>
      <p:ext uri="{BB962C8B-B14F-4D97-AF65-F5344CB8AC3E}">
        <p14:creationId xmlns:p14="http://schemas.microsoft.com/office/powerpoint/2010/main" val="2607180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Page Titre</a:t>
            </a:r>
            <a:endParaRPr lang="fr-FR" dirty="0"/>
          </a:p>
        </p:txBody>
      </p:sp>
      <p:sp>
        <p:nvSpPr>
          <p:cNvPr id="4" name="Espace réservé du numéro de diapositive 3"/>
          <p:cNvSpPr>
            <a:spLocks noGrp="1"/>
          </p:cNvSpPr>
          <p:nvPr>
            <p:ph type="sldNum" sz="quarter" idx="10"/>
          </p:nvPr>
        </p:nvSpPr>
        <p:spPr/>
        <p:txBody>
          <a:bodyPr/>
          <a:lstStyle/>
          <a:p>
            <a:fld id="{C496C275-8402-F346-96B1-B05B07EFBEE7}" type="slidenum">
              <a:rPr lang="fr-FR" smtClean="0"/>
              <a:t>1</a:t>
            </a:fld>
            <a:endParaRPr lang="fr-FR"/>
          </a:p>
        </p:txBody>
      </p:sp>
    </p:spTree>
    <p:extLst>
      <p:ext uri="{BB962C8B-B14F-4D97-AF65-F5344CB8AC3E}">
        <p14:creationId xmlns:p14="http://schemas.microsoft.com/office/powerpoint/2010/main" val="3482227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Why</a:t>
            </a:r>
            <a:r>
              <a:rPr lang="fr-FR" baseline="0" dirty="0" smtClean="0"/>
              <a:t> </a:t>
            </a:r>
            <a:r>
              <a:rPr lang="fr-FR" baseline="0" dirty="0" err="1" smtClean="0"/>
              <a:t>did</a:t>
            </a:r>
            <a:r>
              <a:rPr lang="fr-FR" baseline="0" dirty="0" smtClean="0"/>
              <a:t> </a:t>
            </a:r>
            <a:r>
              <a:rPr lang="fr-FR" baseline="0" dirty="0" err="1" smtClean="0"/>
              <a:t>we</a:t>
            </a:r>
            <a:r>
              <a:rPr lang="fr-FR" baseline="0" dirty="0" smtClean="0"/>
              <a:t> </a:t>
            </a:r>
            <a:r>
              <a:rPr lang="fr-FR" baseline="0" dirty="0" err="1" smtClean="0"/>
              <a:t>choose</a:t>
            </a:r>
            <a:r>
              <a:rPr lang="fr-FR" baseline="0" dirty="0" smtClean="0"/>
              <a:t> </a:t>
            </a:r>
            <a:r>
              <a:rPr lang="fr-FR" baseline="0" dirty="0" err="1" smtClean="0"/>
              <a:t>year</a:t>
            </a:r>
            <a:r>
              <a:rPr lang="fr-FR" baseline="0" dirty="0" smtClean="0"/>
              <a:t> 2003 </a:t>
            </a:r>
            <a:r>
              <a:rPr lang="fr-FR" baseline="0" dirty="0" err="1" smtClean="0"/>
              <a:t>compared</a:t>
            </a:r>
            <a:r>
              <a:rPr lang="fr-FR" baseline="0" dirty="0" smtClean="0"/>
              <a:t> </a:t>
            </a:r>
            <a:r>
              <a:rPr lang="fr-FR" baseline="0" dirty="0" err="1" smtClean="0"/>
              <a:t>with</a:t>
            </a:r>
            <a:r>
              <a:rPr lang="fr-FR" baseline="0" dirty="0" smtClean="0"/>
              <a:t> 2008 for the </a:t>
            </a:r>
            <a:r>
              <a:rPr lang="fr-FR" baseline="0" dirty="0" err="1" smtClean="0"/>
              <a:t>baseline</a:t>
            </a:r>
            <a:r>
              <a:rPr lang="fr-FR" baseline="0" dirty="0" smtClean="0"/>
              <a:t>? </a:t>
            </a:r>
          </a:p>
          <a:p>
            <a:pPr marL="181233" indent="-181233">
              <a:buFontTx/>
              <a:buChar char="-"/>
            </a:pPr>
            <a:r>
              <a:rPr lang="fr-FR" baseline="0" dirty="0" smtClean="0"/>
              <a:t>In 2003, </a:t>
            </a:r>
            <a:r>
              <a:rPr lang="fr-FR" baseline="0" dirty="0" err="1" smtClean="0"/>
              <a:t>there</a:t>
            </a:r>
            <a:r>
              <a:rPr lang="fr-FR" baseline="0" dirty="0" smtClean="0"/>
              <a:t> </a:t>
            </a:r>
            <a:r>
              <a:rPr lang="fr-FR" baseline="0" dirty="0" err="1" smtClean="0"/>
              <a:t>were</a:t>
            </a:r>
            <a:r>
              <a:rPr lang="fr-FR" baseline="0" dirty="0" smtClean="0"/>
              <a:t> more data </a:t>
            </a:r>
            <a:r>
              <a:rPr lang="fr-FR" baseline="0" dirty="0" err="1" smtClean="0"/>
              <a:t>with</a:t>
            </a:r>
            <a:r>
              <a:rPr lang="fr-FR" baseline="0" dirty="0" smtClean="0"/>
              <a:t> GOMOS (</a:t>
            </a:r>
            <a:r>
              <a:rPr lang="fr-FR" baseline="0" dirty="0" err="1" smtClean="0"/>
              <a:t>prior</a:t>
            </a:r>
            <a:r>
              <a:rPr lang="fr-FR" baseline="0" dirty="0" smtClean="0"/>
              <a:t> to a system </a:t>
            </a:r>
            <a:r>
              <a:rPr lang="fr-FR" baseline="0" dirty="0" err="1" smtClean="0"/>
              <a:t>failure</a:t>
            </a:r>
            <a:r>
              <a:rPr lang="fr-FR" baseline="0" dirty="0" smtClean="0"/>
              <a:t> </a:t>
            </a:r>
            <a:r>
              <a:rPr lang="fr-FR" baseline="0" dirty="0" err="1" smtClean="0"/>
              <a:t>which</a:t>
            </a:r>
            <a:r>
              <a:rPr lang="fr-FR" baseline="0" dirty="0" smtClean="0"/>
              <a:t> </a:t>
            </a:r>
            <a:r>
              <a:rPr lang="fr-FR" baseline="0" dirty="0" err="1" smtClean="0"/>
              <a:t>decreased</a:t>
            </a:r>
            <a:r>
              <a:rPr lang="fr-FR" baseline="0" dirty="0" smtClean="0"/>
              <a:t> the </a:t>
            </a:r>
            <a:r>
              <a:rPr lang="fr-FR" baseline="0" dirty="0" err="1" smtClean="0"/>
              <a:t>daily</a:t>
            </a:r>
            <a:r>
              <a:rPr lang="fr-FR" baseline="0" dirty="0" smtClean="0"/>
              <a:t> </a:t>
            </a:r>
            <a:r>
              <a:rPr lang="fr-FR" baseline="0" dirty="0" err="1" smtClean="0"/>
              <a:t>measurements</a:t>
            </a:r>
            <a:r>
              <a:rPr lang="fr-FR" baseline="0" dirty="0" smtClean="0"/>
              <a:t> </a:t>
            </a:r>
            <a:r>
              <a:rPr lang="fr-FR" baseline="0" dirty="0" err="1" smtClean="0"/>
              <a:t>from</a:t>
            </a:r>
            <a:r>
              <a:rPr lang="fr-FR" baseline="0" dirty="0" smtClean="0"/>
              <a:t> ~400 to ~280 on </a:t>
            </a:r>
            <a:r>
              <a:rPr lang="fr-FR" baseline="0" dirty="0" err="1" smtClean="0"/>
              <a:t>average</a:t>
            </a:r>
            <a:r>
              <a:rPr lang="fr-FR" baseline="0" dirty="0" smtClean="0"/>
              <a:t>)</a:t>
            </a:r>
          </a:p>
          <a:p>
            <a:pPr marL="181233" indent="-181233">
              <a:buFontTx/>
              <a:buChar char="-"/>
            </a:pPr>
            <a:r>
              <a:rPr lang="fr-FR" baseline="0" dirty="0" err="1" smtClean="0"/>
              <a:t>Possibility</a:t>
            </a:r>
            <a:r>
              <a:rPr lang="fr-FR" baseline="0" dirty="0" smtClean="0"/>
              <a:t> to compare </a:t>
            </a:r>
            <a:r>
              <a:rPr lang="fr-FR" baseline="0" dirty="0" err="1" smtClean="0"/>
              <a:t>with</a:t>
            </a:r>
            <a:r>
              <a:rPr lang="fr-FR" baseline="0" dirty="0" smtClean="0"/>
              <a:t> SAGE II and SAGE III instruments, </a:t>
            </a:r>
            <a:r>
              <a:rPr lang="fr-FR" baseline="0" dirty="0" err="1" smtClean="0"/>
              <a:t>which</a:t>
            </a:r>
            <a:r>
              <a:rPr lang="fr-FR" baseline="0" dirty="0" smtClean="0"/>
              <a:t> </a:t>
            </a:r>
            <a:r>
              <a:rPr lang="fr-FR" baseline="0" dirty="0" err="1" smtClean="0"/>
              <a:t>can</a:t>
            </a:r>
            <a:r>
              <a:rPr lang="fr-FR" baseline="0" dirty="0" smtClean="0"/>
              <a:t> </a:t>
            </a:r>
            <a:r>
              <a:rPr lang="fr-FR" baseline="0" dirty="0" err="1" smtClean="0"/>
              <a:t>act</a:t>
            </a:r>
            <a:r>
              <a:rPr lang="fr-FR" baseline="0" dirty="0" smtClean="0"/>
              <a:t> as </a:t>
            </a:r>
            <a:r>
              <a:rPr lang="fr-FR" baseline="0" dirty="0" err="1" smtClean="0"/>
              <a:t>reference</a:t>
            </a:r>
            <a:endParaRPr lang="fr-FR" baseline="0" dirty="0" smtClean="0"/>
          </a:p>
          <a:p>
            <a:pPr marL="181233" indent="-181233">
              <a:buFontTx/>
              <a:buChar char="-"/>
            </a:pPr>
            <a:endParaRPr lang="fr-FR" dirty="0"/>
          </a:p>
        </p:txBody>
      </p:sp>
      <p:sp>
        <p:nvSpPr>
          <p:cNvPr id="4" name="Espace réservé du numéro de diapositive 3"/>
          <p:cNvSpPr>
            <a:spLocks noGrp="1"/>
          </p:cNvSpPr>
          <p:nvPr>
            <p:ph type="sldNum" sz="quarter" idx="10"/>
          </p:nvPr>
        </p:nvSpPr>
        <p:spPr/>
        <p:txBody>
          <a:bodyPr/>
          <a:lstStyle/>
          <a:p>
            <a:fld id="{AC60F668-D35E-3A4E-92BF-BE002F2EA446}" type="slidenum">
              <a:rPr lang="fr-FR" smtClean="0"/>
              <a:t>13</a:t>
            </a:fld>
            <a:endParaRPr lang="fr-FR"/>
          </a:p>
        </p:txBody>
      </p:sp>
    </p:spTree>
    <p:extLst>
      <p:ext uri="{BB962C8B-B14F-4D97-AF65-F5344CB8AC3E}">
        <p14:creationId xmlns:p14="http://schemas.microsoft.com/office/powerpoint/2010/main" val="409615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96C275-8402-F346-96B1-B05B07EFBEE7}" type="slidenum">
              <a:rPr lang="fr-FR" smtClean="0"/>
              <a:t>14</a:t>
            </a:fld>
            <a:endParaRPr lang="fr-FR"/>
          </a:p>
        </p:txBody>
      </p:sp>
    </p:spTree>
    <p:extLst>
      <p:ext uri="{BB962C8B-B14F-4D97-AF65-F5344CB8AC3E}">
        <p14:creationId xmlns:p14="http://schemas.microsoft.com/office/powerpoint/2010/main" val="47319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96C275-8402-F346-96B1-B05B07EFBEE7}" type="slidenum">
              <a:rPr lang="fr-FR" smtClean="0"/>
              <a:t>15</a:t>
            </a:fld>
            <a:endParaRPr lang="fr-FR"/>
          </a:p>
        </p:txBody>
      </p:sp>
    </p:spTree>
    <p:extLst>
      <p:ext uri="{BB962C8B-B14F-4D97-AF65-F5344CB8AC3E}">
        <p14:creationId xmlns:p14="http://schemas.microsoft.com/office/powerpoint/2010/main" val="47319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96C275-8402-F346-96B1-B05B07EFBEE7}" type="slidenum">
              <a:rPr lang="fr-FR" smtClean="0"/>
              <a:t>16</a:t>
            </a:fld>
            <a:endParaRPr lang="fr-FR"/>
          </a:p>
        </p:txBody>
      </p:sp>
    </p:spTree>
    <p:extLst>
      <p:ext uri="{BB962C8B-B14F-4D97-AF65-F5344CB8AC3E}">
        <p14:creationId xmlns:p14="http://schemas.microsoft.com/office/powerpoint/2010/main" val="473190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96C275-8402-F346-96B1-B05B07EFBEE7}" type="slidenum">
              <a:rPr lang="fr-FR" smtClean="0"/>
              <a:t>17</a:t>
            </a:fld>
            <a:endParaRPr lang="fr-FR"/>
          </a:p>
        </p:txBody>
      </p:sp>
    </p:spTree>
    <p:extLst>
      <p:ext uri="{BB962C8B-B14F-4D97-AF65-F5344CB8AC3E}">
        <p14:creationId xmlns:p14="http://schemas.microsoft.com/office/powerpoint/2010/main" val="473190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96C275-8402-F346-96B1-B05B07EFBEE7}" type="slidenum">
              <a:rPr lang="fr-FR" smtClean="0"/>
              <a:t>18</a:t>
            </a:fld>
            <a:endParaRPr lang="fr-FR"/>
          </a:p>
        </p:txBody>
      </p:sp>
    </p:spTree>
    <p:extLst>
      <p:ext uri="{BB962C8B-B14F-4D97-AF65-F5344CB8AC3E}">
        <p14:creationId xmlns:p14="http://schemas.microsoft.com/office/powerpoint/2010/main" val="473190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96C275-8402-F346-96B1-B05B07EFBEE7}" type="slidenum">
              <a:rPr lang="fr-FR" smtClean="0"/>
              <a:t>19</a:t>
            </a:fld>
            <a:endParaRPr lang="fr-FR"/>
          </a:p>
        </p:txBody>
      </p:sp>
    </p:spTree>
    <p:extLst>
      <p:ext uri="{BB962C8B-B14F-4D97-AF65-F5344CB8AC3E}">
        <p14:creationId xmlns:p14="http://schemas.microsoft.com/office/powerpoint/2010/main" val="47319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83289">
              <a:defRPr/>
            </a:pPr>
            <a:r>
              <a:rPr lang="fr-FR" dirty="0" smtClean="0"/>
              <a:t>MOTIVATION: large </a:t>
            </a:r>
            <a:r>
              <a:rPr lang="fr-FR" dirty="0" err="1" smtClean="0"/>
              <a:t>uncretainty</a:t>
            </a:r>
            <a:r>
              <a:rPr lang="fr-FR" dirty="0" smtClean="0"/>
              <a:t> in </a:t>
            </a:r>
            <a:r>
              <a:rPr lang="fr-FR" dirty="0" err="1" smtClean="0"/>
              <a:t>terms</a:t>
            </a:r>
            <a:r>
              <a:rPr lang="fr-FR" dirty="0" smtClean="0"/>
              <a:t> of </a:t>
            </a:r>
            <a:r>
              <a:rPr lang="fr-FR" dirty="0" err="1" smtClean="0"/>
              <a:t>climate</a:t>
            </a:r>
            <a:r>
              <a:rPr lang="fr-FR" dirty="0" smtClean="0"/>
              <a:t> impact (IPCC)</a:t>
            </a:r>
          </a:p>
          <a:p>
            <a:pPr defTabSz="483289">
              <a:defRPr/>
            </a:pPr>
            <a:r>
              <a:rPr lang="fr-FR" dirty="0" err="1" smtClean="0"/>
              <a:t>Reasons</a:t>
            </a:r>
            <a:r>
              <a:rPr lang="fr-FR" baseline="0" dirty="0" smtClean="0"/>
              <a:t> for </a:t>
            </a:r>
            <a:r>
              <a:rPr lang="fr-FR" baseline="0" dirty="0" err="1" smtClean="0"/>
              <a:t>disagreement</a:t>
            </a:r>
            <a:r>
              <a:rPr lang="fr-FR" baseline="0" dirty="0" smtClean="0"/>
              <a:t> </a:t>
            </a:r>
            <a:r>
              <a:rPr lang="fr-FR" baseline="0" dirty="0" err="1" smtClean="0"/>
              <a:t>between</a:t>
            </a:r>
            <a:r>
              <a:rPr lang="fr-FR" baseline="0" dirty="0" smtClean="0"/>
              <a:t> satellite </a:t>
            </a:r>
            <a:r>
              <a:rPr lang="fr-FR" baseline="0" dirty="0" err="1" smtClean="0"/>
              <a:t>products</a:t>
            </a:r>
            <a:r>
              <a:rPr lang="fr-FR" baseline="0" dirty="0" smtClean="0"/>
              <a:t>:</a:t>
            </a:r>
            <a:r>
              <a:rPr lang="fr-FR" dirty="0" smtClean="0"/>
              <a:t> : 1) </a:t>
            </a:r>
            <a:r>
              <a:rPr lang="fr-FR" dirty="0" err="1" smtClean="0"/>
              <a:t>ill-posed</a:t>
            </a:r>
            <a:r>
              <a:rPr lang="fr-FR" dirty="0" smtClean="0"/>
              <a:t> </a:t>
            </a:r>
            <a:r>
              <a:rPr lang="fr-FR" dirty="0" err="1" smtClean="0"/>
              <a:t>retrieval</a:t>
            </a:r>
            <a:r>
              <a:rPr lang="fr-FR" dirty="0" smtClean="0"/>
              <a:t> </a:t>
            </a:r>
            <a:r>
              <a:rPr lang="fr-FR" dirty="0" err="1" smtClean="0"/>
              <a:t>problem</a:t>
            </a:r>
            <a:r>
              <a:rPr lang="fr-FR" baseline="0" dirty="0" smtClean="0"/>
              <a:t>  2)</a:t>
            </a:r>
            <a:r>
              <a:rPr lang="fr-FR" dirty="0" err="1" smtClean="0"/>
              <a:t>different</a:t>
            </a:r>
            <a:r>
              <a:rPr lang="fr-FR" dirty="0" smtClean="0"/>
              <a:t> information content (spectral, </a:t>
            </a:r>
            <a:r>
              <a:rPr lang="fr-FR" dirty="0" err="1" smtClean="0"/>
              <a:t>angular</a:t>
            </a:r>
            <a:r>
              <a:rPr lang="fr-FR" dirty="0" smtClean="0"/>
              <a:t>, </a:t>
            </a:r>
            <a:r>
              <a:rPr lang="fr-FR" dirty="0" err="1" smtClean="0"/>
              <a:t>polarization</a:t>
            </a:r>
            <a:r>
              <a:rPr lang="fr-FR" dirty="0" smtClean="0"/>
              <a:t>)</a:t>
            </a:r>
            <a:r>
              <a:rPr lang="fr-FR" baseline="0" dirty="0" smtClean="0"/>
              <a:t>  3)</a:t>
            </a:r>
            <a:r>
              <a:rPr lang="fr-FR" dirty="0" err="1" smtClean="0"/>
              <a:t>different</a:t>
            </a:r>
            <a:r>
              <a:rPr lang="fr-FR" dirty="0" smtClean="0"/>
              <a:t> </a:t>
            </a:r>
            <a:r>
              <a:rPr lang="fr-FR" dirty="0" err="1" smtClean="0"/>
              <a:t>assumptions</a:t>
            </a:r>
            <a:r>
              <a:rPr lang="fr-FR" dirty="0" smtClean="0"/>
              <a:t> </a:t>
            </a:r>
            <a:r>
              <a:rPr lang="fr-FR" baseline="0" dirty="0" smtClean="0"/>
              <a:t> 4)</a:t>
            </a:r>
            <a:r>
              <a:rPr lang="fr-FR" dirty="0" err="1" smtClean="0"/>
              <a:t>different</a:t>
            </a:r>
            <a:r>
              <a:rPr lang="fr-FR" dirty="0" smtClean="0"/>
              <a:t> </a:t>
            </a:r>
            <a:r>
              <a:rPr lang="fr-FR" dirty="0" err="1" smtClean="0"/>
              <a:t>sampling</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C496C275-8402-F346-96B1-B05B07EFBEE7}" type="slidenum">
              <a:rPr lang="fr-FR" smtClean="0"/>
              <a:t>2</a:t>
            </a:fld>
            <a:endParaRPr lang="fr-FR"/>
          </a:p>
        </p:txBody>
      </p:sp>
    </p:spTree>
    <p:extLst>
      <p:ext uri="{BB962C8B-B14F-4D97-AF65-F5344CB8AC3E}">
        <p14:creationId xmlns:p14="http://schemas.microsoft.com/office/powerpoint/2010/main" val="60473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83289">
              <a:defRPr/>
            </a:pPr>
            <a:r>
              <a:rPr lang="fr-FR" dirty="0" err="1" smtClean="0"/>
              <a:t>AerGom</a:t>
            </a:r>
            <a:r>
              <a:rPr lang="fr-FR" dirty="0" smtClean="0"/>
              <a:t>: </a:t>
            </a:r>
            <a:r>
              <a:rPr lang="fr-FR" dirty="0" err="1" smtClean="0"/>
              <a:t>differences</a:t>
            </a:r>
            <a:r>
              <a:rPr lang="fr-FR" dirty="0" smtClean="0"/>
              <a:t> and </a:t>
            </a:r>
            <a:r>
              <a:rPr lang="fr-FR" dirty="0" err="1" smtClean="0"/>
              <a:t>improvements</a:t>
            </a:r>
            <a:r>
              <a:rPr lang="fr-FR" dirty="0" smtClean="0"/>
              <a:t> over the official </a:t>
            </a:r>
            <a:r>
              <a:rPr lang="fr-FR" dirty="0" err="1" smtClean="0"/>
              <a:t>product</a:t>
            </a:r>
            <a:r>
              <a:rPr lang="fr-FR" dirty="0" smtClean="0"/>
              <a:t> (</a:t>
            </a:r>
            <a:r>
              <a:rPr lang="fr-FR" dirty="0" err="1" smtClean="0"/>
              <a:t>see</a:t>
            </a:r>
            <a:r>
              <a:rPr lang="fr-FR" dirty="0" smtClean="0"/>
              <a:t> </a:t>
            </a:r>
            <a:r>
              <a:rPr lang="fr-FR" dirty="0" err="1" smtClean="0"/>
              <a:t>presentation</a:t>
            </a:r>
            <a:r>
              <a:rPr lang="fr-FR" dirty="0" smtClean="0"/>
              <a:t> by Filip for Claus)</a:t>
            </a:r>
          </a:p>
          <a:p>
            <a:pPr defTabSz="483289">
              <a:defRPr/>
            </a:pPr>
            <a:r>
              <a:rPr lang="fr-FR" dirty="0" smtClean="0"/>
              <a:t>_&gt; </a:t>
            </a:r>
            <a:r>
              <a:rPr lang="fr-FR" dirty="0" err="1" smtClean="0"/>
              <a:t>too</a:t>
            </a:r>
            <a:r>
              <a:rPr lang="fr-FR" dirty="0" smtClean="0"/>
              <a:t> </a:t>
            </a:r>
            <a:r>
              <a:rPr lang="fr-FR" dirty="0" err="1" smtClean="0"/>
              <a:t>much</a:t>
            </a:r>
            <a:r>
              <a:rPr lang="fr-FR" dirty="0" smtClean="0"/>
              <a:t> </a:t>
            </a:r>
            <a:r>
              <a:rPr lang="fr-FR" dirty="0" err="1" smtClean="0"/>
              <a:t>smoothing</a:t>
            </a:r>
            <a:r>
              <a:rPr lang="fr-FR" dirty="0" smtClean="0"/>
              <a:t> </a:t>
            </a:r>
            <a:r>
              <a:rPr lang="fr-FR" dirty="0" err="1" smtClean="0"/>
              <a:t>at</a:t>
            </a:r>
            <a:r>
              <a:rPr lang="fr-FR" baseline="0" dirty="0" smtClean="0"/>
              <a:t> 500nm, no </a:t>
            </a:r>
            <a:r>
              <a:rPr lang="fr-FR" baseline="0" dirty="0" err="1" smtClean="0"/>
              <a:t>regularzation</a:t>
            </a:r>
            <a:r>
              <a:rPr lang="fr-FR" baseline="0" dirty="0" smtClean="0"/>
              <a:t> </a:t>
            </a:r>
            <a:r>
              <a:rPr lang="fr-FR" baseline="0" dirty="0" err="1" smtClean="0"/>
              <a:t>at</a:t>
            </a:r>
            <a:r>
              <a:rPr lang="fr-FR" baseline="0" dirty="0" smtClean="0"/>
              <a:t> </a:t>
            </a:r>
            <a:r>
              <a:rPr lang="fr-FR" baseline="0" dirty="0" err="1" smtClean="0"/>
              <a:t>other</a:t>
            </a:r>
            <a:r>
              <a:rPr lang="fr-FR" baseline="0" dirty="0" smtClean="0"/>
              <a:t> </a:t>
            </a:r>
            <a:r>
              <a:rPr lang="fr-FR" baseline="0" dirty="0" err="1" smtClean="0"/>
              <a:t>wavelengths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496C275-8402-F346-96B1-B05B07EFBEE7}" type="slidenum">
              <a:rPr lang="fr-FR" smtClean="0"/>
              <a:t>6</a:t>
            </a:fld>
            <a:endParaRPr lang="fr-FR"/>
          </a:p>
        </p:txBody>
      </p:sp>
    </p:spTree>
    <p:extLst>
      <p:ext uri="{BB962C8B-B14F-4D97-AF65-F5344CB8AC3E}">
        <p14:creationId xmlns:p14="http://schemas.microsoft.com/office/powerpoint/2010/main" val="85882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Seasona</a:t>
            </a:r>
            <a:r>
              <a:rPr lang="fr-FR" baseline="0" dirty="0" err="1" smtClean="0"/>
              <a:t>l</a:t>
            </a:r>
            <a:r>
              <a:rPr lang="fr-FR" baseline="0" dirty="0" smtClean="0"/>
              <a:t> and zonal </a:t>
            </a:r>
            <a:r>
              <a:rPr lang="fr-FR" baseline="0" dirty="0" err="1" smtClean="0"/>
              <a:t>averaged</a:t>
            </a:r>
            <a:r>
              <a:rPr lang="fr-FR" baseline="0" dirty="0" smtClean="0"/>
              <a:t> extinction</a:t>
            </a:r>
            <a:endParaRPr lang="fr-FR" dirty="0"/>
          </a:p>
        </p:txBody>
      </p:sp>
      <p:sp>
        <p:nvSpPr>
          <p:cNvPr id="4" name="Espace réservé du numéro de diapositive 3"/>
          <p:cNvSpPr>
            <a:spLocks noGrp="1"/>
          </p:cNvSpPr>
          <p:nvPr>
            <p:ph type="sldNum" sz="quarter" idx="10"/>
          </p:nvPr>
        </p:nvSpPr>
        <p:spPr/>
        <p:txBody>
          <a:bodyPr/>
          <a:lstStyle/>
          <a:p>
            <a:fld id="{C496C275-8402-F346-96B1-B05B07EFBEE7}" type="slidenum">
              <a:rPr lang="fr-FR" smtClean="0"/>
              <a:t>7</a:t>
            </a:fld>
            <a:endParaRPr lang="fr-FR"/>
          </a:p>
        </p:txBody>
      </p:sp>
    </p:spTree>
    <p:extLst>
      <p:ext uri="{BB962C8B-B14F-4D97-AF65-F5344CB8AC3E}">
        <p14:creationId xmlns:p14="http://schemas.microsoft.com/office/powerpoint/2010/main" val="101092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Seasona</a:t>
            </a:r>
            <a:r>
              <a:rPr lang="fr-FR" baseline="0" dirty="0" err="1" smtClean="0"/>
              <a:t>l</a:t>
            </a:r>
            <a:r>
              <a:rPr lang="fr-FR" baseline="0" dirty="0" smtClean="0"/>
              <a:t> and zonal </a:t>
            </a:r>
            <a:r>
              <a:rPr lang="fr-FR" baseline="0" dirty="0" err="1" smtClean="0"/>
              <a:t>averaged</a:t>
            </a:r>
            <a:r>
              <a:rPr lang="fr-FR" baseline="0" dirty="0" smtClean="0"/>
              <a:t> extinction</a:t>
            </a:r>
            <a:endParaRPr lang="fr-FR" dirty="0"/>
          </a:p>
        </p:txBody>
      </p:sp>
      <p:sp>
        <p:nvSpPr>
          <p:cNvPr id="4" name="Espace réservé du numéro de diapositive 3"/>
          <p:cNvSpPr>
            <a:spLocks noGrp="1"/>
          </p:cNvSpPr>
          <p:nvPr>
            <p:ph type="sldNum" sz="quarter" idx="10"/>
          </p:nvPr>
        </p:nvSpPr>
        <p:spPr/>
        <p:txBody>
          <a:bodyPr/>
          <a:lstStyle/>
          <a:p>
            <a:fld id="{C496C275-8402-F346-96B1-B05B07EFBEE7}" type="slidenum">
              <a:rPr lang="fr-FR" smtClean="0"/>
              <a:t>8</a:t>
            </a:fld>
            <a:endParaRPr lang="fr-FR"/>
          </a:p>
        </p:txBody>
      </p:sp>
    </p:spTree>
    <p:extLst>
      <p:ext uri="{BB962C8B-B14F-4D97-AF65-F5344CB8AC3E}">
        <p14:creationId xmlns:p14="http://schemas.microsoft.com/office/powerpoint/2010/main" val="101092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Seasona</a:t>
            </a:r>
            <a:r>
              <a:rPr lang="fr-FR" baseline="0" dirty="0" err="1" smtClean="0"/>
              <a:t>l</a:t>
            </a:r>
            <a:r>
              <a:rPr lang="fr-FR" baseline="0" dirty="0" smtClean="0"/>
              <a:t> and zonal </a:t>
            </a:r>
            <a:r>
              <a:rPr lang="fr-FR" baseline="0" dirty="0" err="1" smtClean="0"/>
              <a:t>averaged</a:t>
            </a:r>
            <a:r>
              <a:rPr lang="fr-FR" baseline="0" dirty="0" smtClean="0"/>
              <a:t> extinction</a:t>
            </a:r>
            <a:endParaRPr lang="fr-FR" dirty="0"/>
          </a:p>
        </p:txBody>
      </p:sp>
      <p:sp>
        <p:nvSpPr>
          <p:cNvPr id="4" name="Espace réservé du numéro de diapositive 3"/>
          <p:cNvSpPr>
            <a:spLocks noGrp="1"/>
          </p:cNvSpPr>
          <p:nvPr>
            <p:ph type="sldNum" sz="quarter" idx="10"/>
          </p:nvPr>
        </p:nvSpPr>
        <p:spPr/>
        <p:txBody>
          <a:bodyPr/>
          <a:lstStyle/>
          <a:p>
            <a:fld id="{C496C275-8402-F346-96B1-B05B07EFBEE7}" type="slidenum">
              <a:rPr lang="fr-FR" smtClean="0"/>
              <a:t>9</a:t>
            </a:fld>
            <a:endParaRPr lang="fr-FR"/>
          </a:p>
        </p:txBody>
      </p:sp>
    </p:spTree>
    <p:extLst>
      <p:ext uri="{BB962C8B-B14F-4D97-AF65-F5344CB8AC3E}">
        <p14:creationId xmlns:p14="http://schemas.microsoft.com/office/powerpoint/2010/main" val="101092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Seasona</a:t>
            </a:r>
            <a:r>
              <a:rPr lang="fr-FR" baseline="0" dirty="0" err="1" smtClean="0"/>
              <a:t>l</a:t>
            </a:r>
            <a:r>
              <a:rPr lang="fr-FR" baseline="0" dirty="0" smtClean="0"/>
              <a:t> and zonal </a:t>
            </a:r>
            <a:r>
              <a:rPr lang="fr-FR" baseline="0" dirty="0" err="1" smtClean="0"/>
              <a:t>averaged</a:t>
            </a:r>
            <a:r>
              <a:rPr lang="fr-FR" baseline="0" dirty="0" smtClean="0"/>
              <a:t> extinction</a:t>
            </a:r>
            <a:endParaRPr lang="fr-FR" dirty="0"/>
          </a:p>
        </p:txBody>
      </p:sp>
      <p:sp>
        <p:nvSpPr>
          <p:cNvPr id="4" name="Espace réservé du numéro de diapositive 3"/>
          <p:cNvSpPr>
            <a:spLocks noGrp="1"/>
          </p:cNvSpPr>
          <p:nvPr>
            <p:ph type="sldNum" sz="quarter" idx="10"/>
          </p:nvPr>
        </p:nvSpPr>
        <p:spPr/>
        <p:txBody>
          <a:bodyPr/>
          <a:lstStyle/>
          <a:p>
            <a:fld id="{C496C275-8402-F346-96B1-B05B07EFBEE7}" type="slidenum">
              <a:rPr lang="fr-FR" smtClean="0"/>
              <a:t>10</a:t>
            </a:fld>
            <a:endParaRPr lang="fr-FR"/>
          </a:p>
        </p:txBody>
      </p:sp>
    </p:spTree>
    <p:extLst>
      <p:ext uri="{BB962C8B-B14F-4D97-AF65-F5344CB8AC3E}">
        <p14:creationId xmlns:p14="http://schemas.microsoft.com/office/powerpoint/2010/main" val="101092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Why</a:t>
            </a:r>
            <a:r>
              <a:rPr lang="fr-FR" baseline="0" dirty="0" smtClean="0"/>
              <a:t> </a:t>
            </a:r>
            <a:r>
              <a:rPr lang="fr-FR" baseline="0" dirty="0" err="1" smtClean="0"/>
              <a:t>did</a:t>
            </a:r>
            <a:r>
              <a:rPr lang="fr-FR" baseline="0" dirty="0" smtClean="0"/>
              <a:t> </a:t>
            </a:r>
            <a:r>
              <a:rPr lang="fr-FR" baseline="0" dirty="0" err="1" smtClean="0"/>
              <a:t>we</a:t>
            </a:r>
            <a:r>
              <a:rPr lang="fr-FR" baseline="0" dirty="0" smtClean="0"/>
              <a:t> </a:t>
            </a:r>
            <a:r>
              <a:rPr lang="fr-FR" baseline="0" dirty="0" err="1" smtClean="0"/>
              <a:t>choose</a:t>
            </a:r>
            <a:r>
              <a:rPr lang="fr-FR" baseline="0" dirty="0" smtClean="0"/>
              <a:t> </a:t>
            </a:r>
            <a:r>
              <a:rPr lang="fr-FR" baseline="0" dirty="0" err="1" smtClean="0"/>
              <a:t>year</a:t>
            </a:r>
            <a:r>
              <a:rPr lang="fr-FR" baseline="0" dirty="0" smtClean="0"/>
              <a:t> 2003 </a:t>
            </a:r>
            <a:r>
              <a:rPr lang="fr-FR" baseline="0" dirty="0" err="1" smtClean="0"/>
              <a:t>compared</a:t>
            </a:r>
            <a:r>
              <a:rPr lang="fr-FR" baseline="0" dirty="0" smtClean="0"/>
              <a:t> </a:t>
            </a:r>
            <a:r>
              <a:rPr lang="fr-FR" baseline="0" dirty="0" err="1" smtClean="0"/>
              <a:t>with</a:t>
            </a:r>
            <a:r>
              <a:rPr lang="fr-FR" baseline="0" dirty="0" smtClean="0"/>
              <a:t> 2008 for the </a:t>
            </a:r>
            <a:r>
              <a:rPr lang="fr-FR" baseline="0" dirty="0" err="1" smtClean="0"/>
              <a:t>baseline</a:t>
            </a:r>
            <a:r>
              <a:rPr lang="fr-FR" baseline="0" dirty="0" smtClean="0"/>
              <a:t>? </a:t>
            </a:r>
          </a:p>
          <a:p>
            <a:pPr marL="181233" indent="-181233">
              <a:buFontTx/>
              <a:buChar char="-"/>
            </a:pPr>
            <a:r>
              <a:rPr lang="fr-FR" baseline="0" dirty="0" smtClean="0"/>
              <a:t>In 2003, </a:t>
            </a:r>
            <a:r>
              <a:rPr lang="fr-FR" baseline="0" dirty="0" err="1" smtClean="0"/>
              <a:t>there</a:t>
            </a:r>
            <a:r>
              <a:rPr lang="fr-FR" baseline="0" dirty="0" smtClean="0"/>
              <a:t> </a:t>
            </a:r>
            <a:r>
              <a:rPr lang="fr-FR" baseline="0" dirty="0" err="1" smtClean="0"/>
              <a:t>were</a:t>
            </a:r>
            <a:r>
              <a:rPr lang="fr-FR" baseline="0" dirty="0" smtClean="0"/>
              <a:t> more data </a:t>
            </a:r>
            <a:r>
              <a:rPr lang="fr-FR" baseline="0" dirty="0" err="1" smtClean="0"/>
              <a:t>with</a:t>
            </a:r>
            <a:r>
              <a:rPr lang="fr-FR" baseline="0" dirty="0" smtClean="0"/>
              <a:t> GOMOS (</a:t>
            </a:r>
            <a:r>
              <a:rPr lang="fr-FR" baseline="0" dirty="0" err="1" smtClean="0"/>
              <a:t>prior</a:t>
            </a:r>
            <a:r>
              <a:rPr lang="fr-FR" baseline="0" dirty="0" smtClean="0"/>
              <a:t> to a system </a:t>
            </a:r>
            <a:r>
              <a:rPr lang="fr-FR" baseline="0" dirty="0" err="1" smtClean="0"/>
              <a:t>failure</a:t>
            </a:r>
            <a:r>
              <a:rPr lang="fr-FR" baseline="0" dirty="0" smtClean="0"/>
              <a:t> </a:t>
            </a:r>
            <a:r>
              <a:rPr lang="fr-FR" baseline="0" dirty="0" err="1" smtClean="0"/>
              <a:t>which</a:t>
            </a:r>
            <a:r>
              <a:rPr lang="fr-FR" baseline="0" dirty="0" smtClean="0"/>
              <a:t> </a:t>
            </a:r>
            <a:r>
              <a:rPr lang="fr-FR" baseline="0" dirty="0" err="1" smtClean="0"/>
              <a:t>decreased</a:t>
            </a:r>
            <a:r>
              <a:rPr lang="fr-FR" baseline="0" dirty="0" smtClean="0"/>
              <a:t> the </a:t>
            </a:r>
            <a:r>
              <a:rPr lang="fr-FR" baseline="0" dirty="0" err="1" smtClean="0"/>
              <a:t>daily</a:t>
            </a:r>
            <a:r>
              <a:rPr lang="fr-FR" baseline="0" dirty="0" smtClean="0"/>
              <a:t> </a:t>
            </a:r>
            <a:r>
              <a:rPr lang="fr-FR" baseline="0" dirty="0" err="1" smtClean="0"/>
              <a:t>measurements</a:t>
            </a:r>
            <a:r>
              <a:rPr lang="fr-FR" baseline="0" dirty="0" smtClean="0"/>
              <a:t> </a:t>
            </a:r>
            <a:r>
              <a:rPr lang="fr-FR" baseline="0" dirty="0" err="1" smtClean="0"/>
              <a:t>from</a:t>
            </a:r>
            <a:r>
              <a:rPr lang="fr-FR" baseline="0" dirty="0" smtClean="0"/>
              <a:t> ~400 to ~280 on </a:t>
            </a:r>
            <a:r>
              <a:rPr lang="fr-FR" baseline="0" dirty="0" err="1" smtClean="0"/>
              <a:t>average</a:t>
            </a:r>
            <a:r>
              <a:rPr lang="fr-FR" baseline="0" dirty="0" smtClean="0"/>
              <a:t>)</a:t>
            </a:r>
          </a:p>
          <a:p>
            <a:pPr marL="181233" indent="-181233">
              <a:buFontTx/>
              <a:buChar char="-"/>
            </a:pPr>
            <a:r>
              <a:rPr lang="fr-FR" baseline="0" dirty="0" err="1" smtClean="0"/>
              <a:t>Possibility</a:t>
            </a:r>
            <a:r>
              <a:rPr lang="fr-FR" baseline="0" dirty="0" smtClean="0"/>
              <a:t> to compare </a:t>
            </a:r>
            <a:r>
              <a:rPr lang="fr-FR" baseline="0" dirty="0" err="1" smtClean="0"/>
              <a:t>with</a:t>
            </a:r>
            <a:r>
              <a:rPr lang="fr-FR" baseline="0" dirty="0" smtClean="0"/>
              <a:t> SAGE II and SAGE III instruments, </a:t>
            </a:r>
            <a:r>
              <a:rPr lang="fr-FR" baseline="0" dirty="0" err="1" smtClean="0"/>
              <a:t>which</a:t>
            </a:r>
            <a:r>
              <a:rPr lang="fr-FR" baseline="0" dirty="0" smtClean="0"/>
              <a:t> </a:t>
            </a:r>
            <a:r>
              <a:rPr lang="fr-FR" baseline="0" dirty="0" err="1" smtClean="0"/>
              <a:t>can</a:t>
            </a:r>
            <a:r>
              <a:rPr lang="fr-FR" baseline="0" dirty="0" smtClean="0"/>
              <a:t> </a:t>
            </a:r>
            <a:r>
              <a:rPr lang="fr-FR" baseline="0" dirty="0" err="1" smtClean="0"/>
              <a:t>act</a:t>
            </a:r>
            <a:r>
              <a:rPr lang="fr-FR" baseline="0" dirty="0" smtClean="0"/>
              <a:t> as </a:t>
            </a:r>
            <a:r>
              <a:rPr lang="fr-FR" baseline="0" dirty="0" err="1" smtClean="0"/>
              <a:t>reference</a:t>
            </a:r>
            <a:endParaRPr lang="fr-FR" baseline="0" dirty="0" smtClean="0"/>
          </a:p>
          <a:p>
            <a:pPr marL="181233" indent="-181233">
              <a:buFontTx/>
              <a:buChar char="-"/>
            </a:pPr>
            <a:endParaRPr lang="fr-FR" dirty="0"/>
          </a:p>
        </p:txBody>
      </p:sp>
      <p:sp>
        <p:nvSpPr>
          <p:cNvPr id="4" name="Espace réservé du numéro de diapositive 3"/>
          <p:cNvSpPr>
            <a:spLocks noGrp="1"/>
          </p:cNvSpPr>
          <p:nvPr>
            <p:ph type="sldNum" sz="quarter" idx="10"/>
          </p:nvPr>
        </p:nvSpPr>
        <p:spPr/>
        <p:txBody>
          <a:bodyPr/>
          <a:lstStyle/>
          <a:p>
            <a:fld id="{AC60F668-D35E-3A4E-92BF-BE002F2EA446}" type="slidenum">
              <a:rPr lang="fr-FR" smtClean="0"/>
              <a:t>11</a:t>
            </a:fld>
            <a:endParaRPr lang="fr-FR"/>
          </a:p>
        </p:txBody>
      </p:sp>
    </p:spTree>
    <p:extLst>
      <p:ext uri="{BB962C8B-B14F-4D97-AF65-F5344CB8AC3E}">
        <p14:creationId xmlns:p14="http://schemas.microsoft.com/office/powerpoint/2010/main" val="409615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Why</a:t>
            </a:r>
            <a:r>
              <a:rPr lang="fr-FR" baseline="0" dirty="0" smtClean="0"/>
              <a:t> </a:t>
            </a:r>
            <a:r>
              <a:rPr lang="fr-FR" baseline="0" dirty="0" err="1" smtClean="0"/>
              <a:t>did</a:t>
            </a:r>
            <a:r>
              <a:rPr lang="fr-FR" baseline="0" dirty="0" smtClean="0"/>
              <a:t> </a:t>
            </a:r>
            <a:r>
              <a:rPr lang="fr-FR" baseline="0" dirty="0" err="1" smtClean="0"/>
              <a:t>we</a:t>
            </a:r>
            <a:r>
              <a:rPr lang="fr-FR" baseline="0" dirty="0" smtClean="0"/>
              <a:t> </a:t>
            </a:r>
            <a:r>
              <a:rPr lang="fr-FR" baseline="0" dirty="0" err="1" smtClean="0"/>
              <a:t>choose</a:t>
            </a:r>
            <a:r>
              <a:rPr lang="fr-FR" baseline="0" dirty="0" smtClean="0"/>
              <a:t> </a:t>
            </a:r>
            <a:r>
              <a:rPr lang="fr-FR" baseline="0" dirty="0" err="1" smtClean="0"/>
              <a:t>year</a:t>
            </a:r>
            <a:r>
              <a:rPr lang="fr-FR" baseline="0" dirty="0" smtClean="0"/>
              <a:t> 2003 </a:t>
            </a:r>
            <a:r>
              <a:rPr lang="fr-FR" baseline="0" dirty="0" err="1" smtClean="0"/>
              <a:t>compared</a:t>
            </a:r>
            <a:r>
              <a:rPr lang="fr-FR" baseline="0" dirty="0" smtClean="0"/>
              <a:t> </a:t>
            </a:r>
            <a:r>
              <a:rPr lang="fr-FR" baseline="0" dirty="0" err="1" smtClean="0"/>
              <a:t>with</a:t>
            </a:r>
            <a:r>
              <a:rPr lang="fr-FR" baseline="0" dirty="0" smtClean="0"/>
              <a:t> 2008 for the </a:t>
            </a:r>
            <a:r>
              <a:rPr lang="fr-FR" baseline="0" dirty="0" err="1" smtClean="0"/>
              <a:t>baseline</a:t>
            </a:r>
            <a:r>
              <a:rPr lang="fr-FR" baseline="0" dirty="0" smtClean="0"/>
              <a:t>? </a:t>
            </a:r>
          </a:p>
          <a:p>
            <a:pPr marL="181233" indent="-181233">
              <a:buFontTx/>
              <a:buChar char="-"/>
            </a:pPr>
            <a:r>
              <a:rPr lang="fr-FR" baseline="0" dirty="0" smtClean="0"/>
              <a:t>In 2003, </a:t>
            </a:r>
            <a:r>
              <a:rPr lang="fr-FR" baseline="0" dirty="0" err="1" smtClean="0"/>
              <a:t>there</a:t>
            </a:r>
            <a:r>
              <a:rPr lang="fr-FR" baseline="0" dirty="0" smtClean="0"/>
              <a:t> </a:t>
            </a:r>
            <a:r>
              <a:rPr lang="fr-FR" baseline="0" dirty="0" err="1" smtClean="0"/>
              <a:t>were</a:t>
            </a:r>
            <a:r>
              <a:rPr lang="fr-FR" baseline="0" dirty="0" smtClean="0"/>
              <a:t> more data </a:t>
            </a:r>
            <a:r>
              <a:rPr lang="fr-FR" baseline="0" dirty="0" err="1" smtClean="0"/>
              <a:t>with</a:t>
            </a:r>
            <a:r>
              <a:rPr lang="fr-FR" baseline="0" dirty="0" smtClean="0"/>
              <a:t> GOMOS (</a:t>
            </a:r>
            <a:r>
              <a:rPr lang="fr-FR" baseline="0" dirty="0" err="1" smtClean="0"/>
              <a:t>prior</a:t>
            </a:r>
            <a:r>
              <a:rPr lang="fr-FR" baseline="0" dirty="0" smtClean="0"/>
              <a:t> to a system </a:t>
            </a:r>
            <a:r>
              <a:rPr lang="fr-FR" baseline="0" dirty="0" err="1" smtClean="0"/>
              <a:t>failure</a:t>
            </a:r>
            <a:r>
              <a:rPr lang="fr-FR" baseline="0" dirty="0" smtClean="0"/>
              <a:t> </a:t>
            </a:r>
            <a:r>
              <a:rPr lang="fr-FR" baseline="0" dirty="0" err="1" smtClean="0"/>
              <a:t>which</a:t>
            </a:r>
            <a:r>
              <a:rPr lang="fr-FR" baseline="0" dirty="0" smtClean="0"/>
              <a:t> </a:t>
            </a:r>
            <a:r>
              <a:rPr lang="fr-FR" baseline="0" dirty="0" err="1" smtClean="0"/>
              <a:t>decreased</a:t>
            </a:r>
            <a:r>
              <a:rPr lang="fr-FR" baseline="0" dirty="0" smtClean="0"/>
              <a:t> the </a:t>
            </a:r>
            <a:r>
              <a:rPr lang="fr-FR" baseline="0" dirty="0" err="1" smtClean="0"/>
              <a:t>daily</a:t>
            </a:r>
            <a:r>
              <a:rPr lang="fr-FR" baseline="0" dirty="0" smtClean="0"/>
              <a:t> </a:t>
            </a:r>
            <a:r>
              <a:rPr lang="fr-FR" baseline="0" dirty="0" err="1" smtClean="0"/>
              <a:t>measurements</a:t>
            </a:r>
            <a:r>
              <a:rPr lang="fr-FR" baseline="0" dirty="0" smtClean="0"/>
              <a:t> </a:t>
            </a:r>
            <a:r>
              <a:rPr lang="fr-FR" baseline="0" dirty="0" err="1" smtClean="0"/>
              <a:t>from</a:t>
            </a:r>
            <a:r>
              <a:rPr lang="fr-FR" baseline="0" dirty="0" smtClean="0"/>
              <a:t> ~400 to ~280 on </a:t>
            </a:r>
            <a:r>
              <a:rPr lang="fr-FR" baseline="0" dirty="0" err="1" smtClean="0"/>
              <a:t>average</a:t>
            </a:r>
            <a:r>
              <a:rPr lang="fr-FR" baseline="0" dirty="0" smtClean="0"/>
              <a:t>)</a:t>
            </a:r>
          </a:p>
          <a:p>
            <a:pPr marL="181233" indent="-181233">
              <a:buFontTx/>
              <a:buChar char="-"/>
            </a:pPr>
            <a:r>
              <a:rPr lang="fr-FR" baseline="0" dirty="0" err="1" smtClean="0"/>
              <a:t>Possibility</a:t>
            </a:r>
            <a:r>
              <a:rPr lang="fr-FR" baseline="0" dirty="0" smtClean="0"/>
              <a:t> to compare </a:t>
            </a:r>
            <a:r>
              <a:rPr lang="fr-FR" baseline="0" dirty="0" err="1" smtClean="0"/>
              <a:t>with</a:t>
            </a:r>
            <a:r>
              <a:rPr lang="fr-FR" baseline="0" dirty="0" smtClean="0"/>
              <a:t> SAGE II and SAGE III instruments, </a:t>
            </a:r>
            <a:r>
              <a:rPr lang="fr-FR" baseline="0" dirty="0" err="1" smtClean="0"/>
              <a:t>which</a:t>
            </a:r>
            <a:r>
              <a:rPr lang="fr-FR" baseline="0" dirty="0" smtClean="0"/>
              <a:t> </a:t>
            </a:r>
            <a:r>
              <a:rPr lang="fr-FR" baseline="0" dirty="0" err="1" smtClean="0"/>
              <a:t>can</a:t>
            </a:r>
            <a:r>
              <a:rPr lang="fr-FR" baseline="0" dirty="0" smtClean="0"/>
              <a:t> </a:t>
            </a:r>
            <a:r>
              <a:rPr lang="fr-FR" baseline="0" dirty="0" err="1" smtClean="0"/>
              <a:t>act</a:t>
            </a:r>
            <a:r>
              <a:rPr lang="fr-FR" baseline="0" dirty="0" smtClean="0"/>
              <a:t> as </a:t>
            </a:r>
            <a:r>
              <a:rPr lang="fr-FR" baseline="0" dirty="0" err="1" smtClean="0"/>
              <a:t>reference</a:t>
            </a:r>
            <a:endParaRPr lang="fr-FR" baseline="0" dirty="0" smtClean="0"/>
          </a:p>
          <a:p>
            <a:pPr marL="181233" indent="-181233">
              <a:buFontTx/>
              <a:buChar char="-"/>
            </a:pPr>
            <a:endParaRPr lang="fr-FR" dirty="0"/>
          </a:p>
        </p:txBody>
      </p:sp>
      <p:sp>
        <p:nvSpPr>
          <p:cNvPr id="4" name="Espace réservé du numéro de diapositive 3"/>
          <p:cNvSpPr>
            <a:spLocks noGrp="1"/>
          </p:cNvSpPr>
          <p:nvPr>
            <p:ph type="sldNum" sz="quarter" idx="10"/>
          </p:nvPr>
        </p:nvSpPr>
        <p:spPr/>
        <p:txBody>
          <a:bodyPr/>
          <a:lstStyle/>
          <a:p>
            <a:fld id="{AC60F668-D35E-3A4E-92BF-BE002F2EA446}" type="slidenum">
              <a:rPr lang="fr-FR" smtClean="0"/>
              <a:t>12</a:t>
            </a:fld>
            <a:endParaRPr lang="fr-FR"/>
          </a:p>
        </p:txBody>
      </p:sp>
    </p:spTree>
    <p:extLst>
      <p:ext uri="{BB962C8B-B14F-4D97-AF65-F5344CB8AC3E}">
        <p14:creationId xmlns:p14="http://schemas.microsoft.com/office/powerpoint/2010/main" val="409615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de-DE"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D5E145F-A652-4246-A01E-F88BC8F3B87E}" type="datetimeFigureOut">
              <a:rPr lang="fr-FR" smtClean="0"/>
              <a:t>28/10/2013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E6751C-5760-F542-8257-2D9BA55A76C3}" type="slidenum">
              <a:rPr lang="fr-FR" smtClean="0"/>
              <a:t>‹#›</a:t>
            </a:fld>
            <a:endParaRPr lang="fr-FR"/>
          </a:p>
        </p:txBody>
      </p:sp>
    </p:spTree>
    <p:extLst>
      <p:ext uri="{BB962C8B-B14F-4D97-AF65-F5344CB8AC3E}">
        <p14:creationId xmlns:p14="http://schemas.microsoft.com/office/powerpoint/2010/main" val="345799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4" name="Espace réservé de la date 3"/>
          <p:cNvSpPr>
            <a:spLocks noGrp="1"/>
          </p:cNvSpPr>
          <p:nvPr>
            <p:ph type="dt" sz="half" idx="10"/>
          </p:nvPr>
        </p:nvSpPr>
        <p:spPr/>
        <p:txBody>
          <a:bodyPr/>
          <a:lstStyle/>
          <a:p>
            <a:fld id="{7D5E145F-A652-4246-A01E-F88BC8F3B87E}" type="datetimeFigureOut">
              <a:rPr lang="fr-FR" smtClean="0"/>
              <a:t>28/10/2013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E6751C-5760-F542-8257-2D9BA55A76C3}" type="slidenum">
              <a:rPr lang="fr-FR" smtClean="0"/>
              <a:t>‹#›</a:t>
            </a:fld>
            <a:endParaRPr lang="fr-FR"/>
          </a:p>
        </p:txBody>
      </p:sp>
    </p:spTree>
    <p:extLst>
      <p:ext uri="{BB962C8B-B14F-4D97-AF65-F5344CB8AC3E}">
        <p14:creationId xmlns:p14="http://schemas.microsoft.com/office/powerpoint/2010/main" val="237846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de-D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4" name="Espace réservé de la date 3"/>
          <p:cNvSpPr>
            <a:spLocks noGrp="1"/>
          </p:cNvSpPr>
          <p:nvPr>
            <p:ph type="dt" sz="half" idx="10"/>
          </p:nvPr>
        </p:nvSpPr>
        <p:spPr/>
        <p:txBody>
          <a:bodyPr/>
          <a:lstStyle/>
          <a:p>
            <a:fld id="{7D5E145F-A652-4246-A01E-F88BC8F3B87E}" type="datetimeFigureOut">
              <a:rPr lang="fr-FR" smtClean="0"/>
              <a:t>28/10/2013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E6751C-5760-F542-8257-2D9BA55A76C3}" type="slidenum">
              <a:rPr lang="fr-FR" smtClean="0"/>
              <a:t>‹#›</a:t>
            </a:fld>
            <a:endParaRPr lang="fr-FR"/>
          </a:p>
        </p:txBody>
      </p:sp>
    </p:spTree>
    <p:extLst>
      <p:ext uri="{BB962C8B-B14F-4D97-AF65-F5344CB8AC3E}">
        <p14:creationId xmlns:p14="http://schemas.microsoft.com/office/powerpoint/2010/main" val="4312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smtClean="0"/>
              <a:t>Cliquez et modifiez le titre</a:t>
            </a:r>
            <a:endParaRPr lang="fr-FR"/>
          </a:p>
        </p:txBody>
      </p:sp>
      <p:sp>
        <p:nvSpPr>
          <p:cNvPr id="3" name="Espace réservé du contenu 2"/>
          <p:cNvSpPr>
            <a:spLocks noGrp="1"/>
          </p:cNvSpPr>
          <p:nvPr>
            <p:ph idx="1"/>
          </p:nvPr>
        </p:nvSpPr>
        <p:spPr/>
        <p:txBody>
          <a:body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4" name="Espace réservé de la date 3"/>
          <p:cNvSpPr>
            <a:spLocks noGrp="1"/>
          </p:cNvSpPr>
          <p:nvPr>
            <p:ph type="dt" sz="half" idx="10"/>
          </p:nvPr>
        </p:nvSpPr>
        <p:spPr/>
        <p:txBody>
          <a:bodyPr/>
          <a:lstStyle/>
          <a:p>
            <a:fld id="{7D5E145F-A652-4246-A01E-F88BC8F3B87E}" type="datetimeFigureOut">
              <a:rPr lang="fr-FR" smtClean="0"/>
              <a:t>28/10/2013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E6751C-5760-F542-8257-2D9BA55A76C3}" type="slidenum">
              <a:rPr lang="fr-FR" smtClean="0"/>
              <a:t>‹#›</a:t>
            </a:fld>
            <a:endParaRPr lang="fr-FR"/>
          </a:p>
        </p:txBody>
      </p:sp>
    </p:spTree>
    <p:extLst>
      <p:ext uri="{BB962C8B-B14F-4D97-AF65-F5344CB8AC3E}">
        <p14:creationId xmlns:p14="http://schemas.microsoft.com/office/powerpoint/2010/main" val="73110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de-DE"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Cliquez pour modifier les styles du texte du masque</a:t>
            </a:r>
          </a:p>
        </p:txBody>
      </p:sp>
      <p:sp>
        <p:nvSpPr>
          <p:cNvPr id="4" name="Espace réservé de la date 3"/>
          <p:cNvSpPr>
            <a:spLocks noGrp="1"/>
          </p:cNvSpPr>
          <p:nvPr>
            <p:ph type="dt" sz="half" idx="10"/>
          </p:nvPr>
        </p:nvSpPr>
        <p:spPr/>
        <p:txBody>
          <a:bodyPr/>
          <a:lstStyle/>
          <a:p>
            <a:fld id="{7D5E145F-A652-4246-A01E-F88BC8F3B87E}" type="datetimeFigureOut">
              <a:rPr lang="fr-FR" smtClean="0"/>
              <a:t>28/10/2013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E6751C-5760-F542-8257-2D9BA55A76C3}" type="slidenum">
              <a:rPr lang="fr-FR" smtClean="0"/>
              <a:t>‹#›</a:t>
            </a:fld>
            <a:endParaRPr lang="fr-FR"/>
          </a:p>
        </p:txBody>
      </p:sp>
    </p:spTree>
    <p:extLst>
      <p:ext uri="{BB962C8B-B14F-4D97-AF65-F5344CB8AC3E}">
        <p14:creationId xmlns:p14="http://schemas.microsoft.com/office/powerpoint/2010/main" val="195130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5" name="Espace réservé de la date 4"/>
          <p:cNvSpPr>
            <a:spLocks noGrp="1"/>
          </p:cNvSpPr>
          <p:nvPr>
            <p:ph type="dt" sz="half" idx="10"/>
          </p:nvPr>
        </p:nvSpPr>
        <p:spPr/>
        <p:txBody>
          <a:bodyPr/>
          <a:lstStyle/>
          <a:p>
            <a:fld id="{7D5E145F-A652-4246-A01E-F88BC8F3B87E}" type="datetimeFigureOut">
              <a:rPr lang="fr-FR" smtClean="0"/>
              <a:t>28/10/2013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E6751C-5760-F542-8257-2D9BA55A76C3}" type="slidenum">
              <a:rPr lang="fr-FR" smtClean="0"/>
              <a:t>‹#›</a:t>
            </a:fld>
            <a:endParaRPr lang="fr-FR"/>
          </a:p>
        </p:txBody>
      </p:sp>
    </p:spTree>
    <p:extLst>
      <p:ext uri="{BB962C8B-B14F-4D97-AF65-F5344CB8AC3E}">
        <p14:creationId xmlns:p14="http://schemas.microsoft.com/office/powerpoint/2010/main" val="312697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de-DE"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7" name="Espace réservé de la date 6"/>
          <p:cNvSpPr>
            <a:spLocks noGrp="1"/>
          </p:cNvSpPr>
          <p:nvPr>
            <p:ph type="dt" sz="half" idx="10"/>
          </p:nvPr>
        </p:nvSpPr>
        <p:spPr/>
        <p:txBody>
          <a:bodyPr/>
          <a:lstStyle/>
          <a:p>
            <a:fld id="{7D5E145F-A652-4246-A01E-F88BC8F3B87E}" type="datetimeFigureOut">
              <a:rPr lang="fr-FR" smtClean="0"/>
              <a:t>28/10/2013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9E6751C-5760-F542-8257-2D9BA55A76C3}" type="slidenum">
              <a:rPr lang="fr-FR" smtClean="0"/>
              <a:t>‹#›</a:t>
            </a:fld>
            <a:endParaRPr lang="fr-FR"/>
          </a:p>
        </p:txBody>
      </p:sp>
    </p:spTree>
    <p:extLst>
      <p:ext uri="{BB962C8B-B14F-4D97-AF65-F5344CB8AC3E}">
        <p14:creationId xmlns:p14="http://schemas.microsoft.com/office/powerpoint/2010/main" val="322429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smtClean="0"/>
              <a:t>Cliquez et modifiez le titre</a:t>
            </a:r>
            <a:endParaRPr lang="fr-FR"/>
          </a:p>
        </p:txBody>
      </p:sp>
      <p:sp>
        <p:nvSpPr>
          <p:cNvPr id="3" name="Espace réservé de la date 2"/>
          <p:cNvSpPr>
            <a:spLocks noGrp="1"/>
          </p:cNvSpPr>
          <p:nvPr>
            <p:ph type="dt" sz="half" idx="10"/>
          </p:nvPr>
        </p:nvSpPr>
        <p:spPr/>
        <p:txBody>
          <a:bodyPr/>
          <a:lstStyle/>
          <a:p>
            <a:fld id="{7D5E145F-A652-4246-A01E-F88BC8F3B87E}" type="datetimeFigureOut">
              <a:rPr lang="fr-FR" smtClean="0"/>
              <a:t>28/10/2013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9E6751C-5760-F542-8257-2D9BA55A76C3}" type="slidenum">
              <a:rPr lang="fr-FR" smtClean="0"/>
              <a:t>‹#›</a:t>
            </a:fld>
            <a:endParaRPr lang="fr-FR"/>
          </a:p>
        </p:txBody>
      </p:sp>
    </p:spTree>
    <p:extLst>
      <p:ext uri="{BB962C8B-B14F-4D97-AF65-F5344CB8AC3E}">
        <p14:creationId xmlns:p14="http://schemas.microsoft.com/office/powerpoint/2010/main" val="9871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5E145F-A652-4246-A01E-F88BC8F3B87E}" type="datetimeFigureOut">
              <a:rPr lang="fr-FR" smtClean="0"/>
              <a:t>28/10/2013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9E6751C-5760-F542-8257-2D9BA55A76C3}" type="slidenum">
              <a:rPr lang="fr-FR" smtClean="0"/>
              <a:t>‹#›</a:t>
            </a:fld>
            <a:endParaRPr lang="fr-FR"/>
          </a:p>
        </p:txBody>
      </p:sp>
    </p:spTree>
    <p:extLst>
      <p:ext uri="{BB962C8B-B14F-4D97-AF65-F5344CB8AC3E}">
        <p14:creationId xmlns:p14="http://schemas.microsoft.com/office/powerpoint/2010/main" val="103704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de-DE"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Cliquez pour modifier les styles du texte du masque</a:t>
            </a:r>
          </a:p>
        </p:txBody>
      </p:sp>
      <p:sp>
        <p:nvSpPr>
          <p:cNvPr id="5" name="Espace réservé de la date 4"/>
          <p:cNvSpPr>
            <a:spLocks noGrp="1"/>
          </p:cNvSpPr>
          <p:nvPr>
            <p:ph type="dt" sz="half" idx="10"/>
          </p:nvPr>
        </p:nvSpPr>
        <p:spPr/>
        <p:txBody>
          <a:bodyPr/>
          <a:lstStyle/>
          <a:p>
            <a:fld id="{7D5E145F-A652-4246-A01E-F88BC8F3B87E}" type="datetimeFigureOut">
              <a:rPr lang="fr-FR" smtClean="0"/>
              <a:t>28/10/2013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E6751C-5760-F542-8257-2D9BA55A76C3}" type="slidenum">
              <a:rPr lang="fr-FR" smtClean="0"/>
              <a:t>‹#›</a:t>
            </a:fld>
            <a:endParaRPr lang="fr-FR"/>
          </a:p>
        </p:txBody>
      </p:sp>
    </p:spTree>
    <p:extLst>
      <p:ext uri="{BB962C8B-B14F-4D97-AF65-F5344CB8AC3E}">
        <p14:creationId xmlns:p14="http://schemas.microsoft.com/office/powerpoint/2010/main" val="2188569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de-D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Cliquez pour modifier les styles du texte du masque</a:t>
            </a:r>
          </a:p>
        </p:txBody>
      </p:sp>
      <p:sp>
        <p:nvSpPr>
          <p:cNvPr id="5" name="Espace réservé de la date 4"/>
          <p:cNvSpPr>
            <a:spLocks noGrp="1"/>
          </p:cNvSpPr>
          <p:nvPr>
            <p:ph type="dt" sz="half" idx="10"/>
          </p:nvPr>
        </p:nvSpPr>
        <p:spPr/>
        <p:txBody>
          <a:bodyPr/>
          <a:lstStyle/>
          <a:p>
            <a:fld id="{7D5E145F-A652-4246-A01E-F88BC8F3B87E}" type="datetimeFigureOut">
              <a:rPr lang="fr-FR" smtClean="0"/>
              <a:t>28/10/2013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E6751C-5760-F542-8257-2D9BA55A76C3}" type="slidenum">
              <a:rPr lang="fr-FR" smtClean="0"/>
              <a:t>‹#›</a:t>
            </a:fld>
            <a:endParaRPr lang="fr-FR"/>
          </a:p>
        </p:txBody>
      </p:sp>
    </p:spTree>
    <p:extLst>
      <p:ext uri="{BB962C8B-B14F-4D97-AF65-F5344CB8AC3E}">
        <p14:creationId xmlns:p14="http://schemas.microsoft.com/office/powerpoint/2010/main" val="296613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E145F-A652-4246-A01E-F88BC8F3B87E}" type="datetimeFigureOut">
              <a:rPr lang="fr-FR" smtClean="0"/>
              <a:t>28/10/2013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6751C-5760-F542-8257-2D9BA55A76C3}" type="slidenum">
              <a:rPr lang="fr-FR" smtClean="0"/>
              <a:t>‹#›</a:t>
            </a:fld>
            <a:endParaRPr lang="fr-FR"/>
          </a:p>
        </p:txBody>
      </p:sp>
    </p:spTree>
    <p:extLst>
      <p:ext uri="{BB962C8B-B14F-4D97-AF65-F5344CB8AC3E}">
        <p14:creationId xmlns:p14="http://schemas.microsoft.com/office/powerpoint/2010/main" val="3859957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2.w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3.w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4.w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png"/><Relationship Id="rId2" Type="http://schemas.openxmlformats.org/officeDocument/2006/relationships/image" Target="../media/image7.png"/><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p:cNvSpPr>
            <a:spLocks/>
          </p:cNvSpPr>
          <p:nvPr/>
        </p:nvSpPr>
        <p:spPr bwMode="auto">
          <a:xfrm>
            <a:off x="2195642" y="7923582"/>
            <a:ext cx="4622279" cy="800676"/>
          </a:xfrm>
          <a:prstGeom prst="rect">
            <a:avLst/>
          </a:prstGeom>
          <a:solidFill>
            <a:srgbClr val="ADAEB0"/>
          </a:solidFill>
          <a:ln>
            <a:noFill/>
          </a:ln>
        </p:spPr>
        <p:txBody>
          <a:bodyPr lIns="0" tIns="0" rIns="0" bIns="0"/>
          <a:lstStyle/>
          <a:p>
            <a:endParaRPr lang="fr-FR"/>
          </a:p>
        </p:txBody>
      </p:sp>
      <p:sp>
        <p:nvSpPr>
          <p:cNvPr id="5"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fr-F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7730" y="1625600"/>
            <a:ext cx="2185670" cy="218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 name="Rectangle 5"/>
          <p:cNvSpPr>
            <a:spLocks/>
          </p:cNvSpPr>
          <p:nvPr/>
        </p:nvSpPr>
        <p:spPr bwMode="auto">
          <a:xfrm>
            <a:off x="2901792" y="22860"/>
            <a:ext cx="3341846" cy="106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4700" b="1" dirty="0">
                <a:solidFill>
                  <a:srgbClr val="FFFFFF"/>
                </a:solidFill>
                <a:latin typeface="Arial" charset="0"/>
                <a:ea typeface="ＭＳ Ｐゴシック" charset="0"/>
                <a:cs typeface="ＭＳ Ｐゴシック" charset="0"/>
                <a:sym typeface="Arial" charset="0"/>
              </a:rPr>
              <a:t>Aerosol</a:t>
            </a:r>
          </a:p>
          <a:p>
            <a:pPr algn="ctr"/>
            <a:r>
              <a:rPr lang="en-US" sz="2200" b="1" dirty="0">
                <a:solidFill>
                  <a:srgbClr val="052E56"/>
                </a:solidFill>
                <a:latin typeface="Arial" charset="0"/>
                <a:ea typeface="ＭＳ Ｐゴシック" charset="0"/>
                <a:cs typeface="ＭＳ Ｐゴシック" charset="0"/>
                <a:sym typeface="Arial" charset="0"/>
              </a:rPr>
              <a:t>C</a:t>
            </a:r>
            <a:r>
              <a:rPr lang="en-US" sz="2200" b="1" dirty="0">
                <a:solidFill>
                  <a:srgbClr val="FFFFFF"/>
                </a:solidFill>
                <a:latin typeface="Arial" charset="0"/>
                <a:ea typeface="ＭＳ Ｐゴシック" charset="0"/>
                <a:cs typeface="ＭＳ Ｐゴシック" charset="0"/>
                <a:sym typeface="Arial" charset="0"/>
              </a:rPr>
              <a:t>limate</a:t>
            </a:r>
            <a:r>
              <a:rPr lang="en-US" sz="2200" b="1" dirty="0">
                <a:latin typeface="Arial" charset="0"/>
                <a:ea typeface="ＭＳ Ｐゴシック" charset="0"/>
                <a:cs typeface="ＭＳ Ｐゴシック" charset="0"/>
                <a:sym typeface="Arial" charset="0"/>
              </a:rPr>
              <a:t> </a:t>
            </a:r>
            <a:r>
              <a:rPr lang="en-US" sz="2200" b="1" dirty="0">
                <a:solidFill>
                  <a:srgbClr val="052E56"/>
                </a:solidFill>
                <a:latin typeface="Arial" charset="0"/>
                <a:ea typeface="ＭＳ Ｐゴシック" charset="0"/>
                <a:cs typeface="ＭＳ Ｐゴシック" charset="0"/>
                <a:sym typeface="Arial" charset="0"/>
              </a:rPr>
              <a:t>C</a:t>
            </a:r>
            <a:r>
              <a:rPr lang="en-US" sz="2200" b="1" dirty="0">
                <a:solidFill>
                  <a:srgbClr val="FFFFFF"/>
                </a:solidFill>
                <a:latin typeface="Arial" charset="0"/>
                <a:ea typeface="ＭＳ Ｐゴシック" charset="0"/>
                <a:cs typeface="ＭＳ Ｐゴシック" charset="0"/>
                <a:sym typeface="Arial" charset="0"/>
              </a:rPr>
              <a:t>hange</a:t>
            </a:r>
            <a:r>
              <a:rPr lang="en-US" sz="2200" b="1" dirty="0">
                <a:latin typeface="Arial" charset="0"/>
                <a:ea typeface="ＭＳ Ｐゴシック" charset="0"/>
                <a:cs typeface="ＭＳ Ｐゴシック" charset="0"/>
                <a:sym typeface="Arial" charset="0"/>
              </a:rPr>
              <a:t> </a:t>
            </a:r>
            <a:r>
              <a:rPr lang="en-US" sz="2200" b="1" dirty="0">
                <a:solidFill>
                  <a:srgbClr val="052E56"/>
                </a:solidFill>
                <a:latin typeface="Arial" charset="0"/>
                <a:ea typeface="ＭＳ Ｐゴシック" charset="0"/>
                <a:cs typeface="ＭＳ Ｐゴシック" charset="0"/>
                <a:sym typeface="Arial" charset="0"/>
              </a:rPr>
              <a:t>I</a:t>
            </a:r>
            <a:r>
              <a:rPr lang="en-US" sz="2200" b="1" dirty="0">
                <a:solidFill>
                  <a:srgbClr val="FFFFFF"/>
                </a:solidFill>
                <a:latin typeface="Arial" charset="0"/>
                <a:ea typeface="ＭＳ Ｐゴシック" charset="0"/>
                <a:cs typeface="ＭＳ Ｐゴシック" charset="0"/>
                <a:sym typeface="Arial" charset="0"/>
              </a:rPr>
              <a:t>nitiative</a:t>
            </a:r>
          </a:p>
        </p:txBody>
      </p:sp>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7820" y="6171624"/>
            <a:ext cx="451518" cy="69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 name="Rectangle 7"/>
          <p:cNvSpPr>
            <a:spLocks/>
          </p:cNvSpPr>
          <p:nvPr/>
        </p:nvSpPr>
        <p:spPr bwMode="auto">
          <a:xfrm>
            <a:off x="2168321" y="3922598"/>
            <a:ext cx="46725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400" b="1" dirty="0" smtClean="0">
                <a:solidFill>
                  <a:srgbClr val="C00000"/>
                </a:solidFill>
                <a:latin typeface="Helvetica" charset="0"/>
                <a:ea typeface="ＭＳ Ｐゴシック" charset="0"/>
                <a:cs typeface="ＭＳ Ｐゴシック" charset="0"/>
                <a:sym typeface="Helvetica" charset="0"/>
              </a:rPr>
              <a:t>Stratospheric activities</a:t>
            </a:r>
          </a:p>
          <a:p>
            <a:pPr algn="ctr"/>
            <a:r>
              <a:rPr lang="en-US" sz="2400" b="1" dirty="0" smtClean="0">
                <a:solidFill>
                  <a:srgbClr val="C00000"/>
                </a:solidFill>
                <a:latin typeface="Helvetica" charset="0"/>
                <a:ea typeface="ＭＳ Ｐゴシック" charset="0"/>
                <a:cs typeface="ＭＳ Ｐゴシック" charset="0"/>
                <a:sym typeface="Helvetica" charset="0"/>
              </a:rPr>
              <a:t>around the Aerosol_CCI project</a:t>
            </a:r>
          </a:p>
        </p:txBody>
      </p:sp>
      <p:sp>
        <p:nvSpPr>
          <p:cNvPr id="2" name="ZoneTexte 1"/>
          <p:cNvSpPr txBox="1"/>
          <p:nvPr/>
        </p:nvSpPr>
        <p:spPr>
          <a:xfrm>
            <a:off x="1360954" y="5150983"/>
            <a:ext cx="6291659" cy="707886"/>
          </a:xfrm>
          <a:prstGeom prst="rect">
            <a:avLst/>
          </a:prstGeom>
          <a:noFill/>
        </p:spPr>
        <p:txBody>
          <a:bodyPr wrap="none" rtlCol="0">
            <a:spAutoFit/>
          </a:bodyPr>
          <a:lstStyle/>
          <a:p>
            <a:pPr algn="ctr"/>
            <a:r>
              <a:rPr lang="fr-FR" sz="2000" dirty="0" smtClean="0"/>
              <a:t>C. Bingen, C. Robert, A. </a:t>
            </a:r>
            <a:r>
              <a:rPr lang="fr-FR" sz="2000" dirty="0" err="1" smtClean="0"/>
              <a:t>Bourrassa</a:t>
            </a:r>
            <a:r>
              <a:rPr lang="fr-FR" sz="2000" dirty="0" smtClean="0"/>
              <a:t> &amp; </a:t>
            </a:r>
            <a:r>
              <a:rPr lang="fr-FR" sz="2000" dirty="0" err="1" smtClean="0"/>
              <a:t>Aerosol_CCI</a:t>
            </a:r>
            <a:r>
              <a:rPr lang="fr-FR" sz="2000" dirty="0" smtClean="0"/>
              <a:t> Team</a:t>
            </a:r>
            <a:endParaRPr lang="fr-FR" sz="2000" dirty="0"/>
          </a:p>
          <a:p>
            <a:pPr algn="ctr"/>
            <a:r>
              <a:rPr lang="fr-FR" sz="2000" dirty="0" smtClean="0"/>
              <a:t>F. </a:t>
            </a:r>
            <a:r>
              <a:rPr lang="fr-FR" sz="2000" dirty="0" err="1" smtClean="0"/>
              <a:t>Vanhellemont</a:t>
            </a:r>
            <a:r>
              <a:rPr lang="fr-FR" sz="2000" dirty="0" smtClean="0"/>
              <a:t>, N. </a:t>
            </a:r>
            <a:r>
              <a:rPr lang="fr-FR" sz="2000" dirty="0" err="1" smtClean="0"/>
              <a:t>Mateshvili</a:t>
            </a:r>
            <a:r>
              <a:rPr lang="fr-FR" sz="2000" dirty="0" smtClean="0"/>
              <a:t>, D. </a:t>
            </a:r>
            <a:r>
              <a:rPr lang="fr-FR" sz="2000" dirty="0" err="1" smtClean="0"/>
              <a:t>Fussen</a:t>
            </a:r>
            <a:r>
              <a:rPr lang="fr-FR" sz="2000" dirty="0" smtClean="0"/>
              <a:t>  &amp; </a:t>
            </a:r>
            <a:r>
              <a:rPr lang="fr-FR" sz="2000" dirty="0" err="1" smtClean="0"/>
              <a:t>AerGom</a:t>
            </a:r>
            <a:r>
              <a:rPr lang="fr-FR" sz="2000" dirty="0" smtClean="0"/>
              <a:t> Team</a:t>
            </a:r>
            <a:endParaRPr lang="fr-FR" sz="2000" dirty="0"/>
          </a:p>
        </p:txBody>
      </p:sp>
      <p:sp>
        <p:nvSpPr>
          <p:cNvPr id="3" name="Rectangle 2"/>
          <p:cNvSpPr/>
          <p:nvPr/>
        </p:nvSpPr>
        <p:spPr>
          <a:xfrm>
            <a:off x="1381270" y="6421796"/>
            <a:ext cx="6381492" cy="369332"/>
          </a:xfrm>
          <a:prstGeom prst="rect">
            <a:avLst/>
          </a:prstGeom>
        </p:spPr>
        <p:txBody>
          <a:bodyPr wrap="none">
            <a:spAutoFit/>
          </a:bodyPr>
          <a:lstStyle/>
          <a:p>
            <a:pPr algn="ctr"/>
            <a:r>
              <a:rPr lang="en-US" dirty="0" smtClean="0">
                <a:solidFill>
                  <a:srgbClr val="999A9C"/>
                </a:solidFill>
                <a:ea typeface="ＭＳ Ｐゴシック" charset="0"/>
                <a:cs typeface="ＭＳ Ｐゴシック" charset="0"/>
              </a:rPr>
              <a:t>SPARC - SSiRC Workshop •  28-30.10.2013  </a:t>
            </a:r>
            <a:r>
              <a:rPr lang="en-US" dirty="0">
                <a:solidFill>
                  <a:srgbClr val="999A9C"/>
                </a:solidFill>
                <a:ea typeface="ＭＳ Ｐゴシック" charset="0"/>
                <a:cs typeface="ＭＳ Ｐゴシック" charset="0"/>
              </a:rPr>
              <a:t>•  </a:t>
            </a:r>
            <a:r>
              <a:rPr lang="en-US" dirty="0" smtClean="0">
                <a:solidFill>
                  <a:srgbClr val="999A9C"/>
                </a:solidFill>
                <a:ea typeface="ＭＳ Ｐゴシック" charset="0"/>
                <a:cs typeface="ＭＳ Ｐゴシック" charset="0"/>
              </a:rPr>
              <a:t>Atlanta, Georgia, USA</a:t>
            </a:r>
            <a:endParaRPr lang="en-US" dirty="0">
              <a:solidFill>
                <a:srgbClr val="999A9C"/>
              </a:solidFill>
              <a:ea typeface="ＭＳ Ｐゴシック" charset="0"/>
              <a:cs typeface="ＭＳ Ｐゴシック"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3093"/>
            <a:ext cx="1100509" cy="6984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9450" y="6161138"/>
            <a:ext cx="782960" cy="698400"/>
          </a:xfrm>
          <a:prstGeom prst="rect">
            <a:avLst/>
          </a:prstGeom>
        </p:spPr>
      </p:pic>
    </p:spTree>
    <p:extLst>
      <p:ext uri="{BB962C8B-B14F-4D97-AF65-F5344CB8AC3E}">
        <p14:creationId xmlns:p14="http://schemas.microsoft.com/office/powerpoint/2010/main" val="1570435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2585007" y="-65460"/>
            <a:ext cx="397544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err="1">
                <a:solidFill>
                  <a:srgbClr val="FFFFFF"/>
                </a:solidFill>
                <a:latin typeface="Arial" charset="0"/>
                <a:ea typeface="ＭＳ Ｐゴシック" charset="0"/>
                <a:cs typeface="ＭＳ Ｐゴシック" charset="0"/>
                <a:sym typeface="Arial" charset="0"/>
              </a:rPr>
              <a:t>Aerosol_CCI</a:t>
            </a:r>
            <a:endParaRPr lang="en-GB" sz="4700" b="1" dirty="0">
              <a:solidFill>
                <a:srgbClr val="FFFFFF"/>
              </a:solidFill>
              <a:latin typeface="Arial" charset="0"/>
              <a:ea typeface="ＭＳ Ｐゴシック" charset="0"/>
              <a:cs typeface="ＭＳ Ｐゴシック" charset="0"/>
              <a:sym typeface="Arial" charset="0"/>
            </a:endParaRPr>
          </a:p>
          <a:p>
            <a:pPr algn="ctr"/>
            <a:r>
              <a:rPr lang="en-GB" sz="2200" b="1" dirty="0" smtClean="0">
                <a:solidFill>
                  <a:srgbClr val="052E56"/>
                </a:solidFill>
                <a:latin typeface="Arial" charset="0"/>
                <a:ea typeface="ＭＳ Ｐゴシック" charset="0"/>
                <a:cs typeface="ＭＳ Ｐゴシック" charset="0"/>
                <a:sym typeface="Arial" charset="0"/>
              </a:rPr>
              <a:t>Latest version: Product detail</a:t>
            </a:r>
            <a:endParaRPr lang="en-GB" sz="2200" b="1" dirty="0">
              <a:solidFill>
                <a:srgbClr val="FFFFFF"/>
              </a:solidFill>
              <a:latin typeface="Arial" charset="0"/>
              <a:ea typeface="ＭＳ Ｐゴシック" charset="0"/>
              <a:cs typeface="ＭＳ Ｐゴシック" charset="0"/>
              <a:sym typeface="Arial" charset="0"/>
            </a:endParaRPr>
          </a:p>
        </p:txBody>
      </p:sp>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600" y="1418400"/>
            <a:ext cx="5715000" cy="4291013"/>
          </a:xfrm>
          <a:prstGeom prst="rect">
            <a:avLst/>
          </a:prstGeom>
          <a:ln w="15875">
            <a:solidFill>
              <a:srgbClr val="C00000"/>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2000" y="752476"/>
            <a:ext cx="4000500" cy="3003709"/>
          </a:xfrm>
          <a:prstGeom prst="rect">
            <a:avLst/>
          </a:prstGeom>
          <a:ln w="15875">
            <a:solidFill>
              <a:schemeClr val="tx2"/>
            </a:solidFill>
          </a:ln>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00" y="3708000"/>
            <a:ext cx="4000500" cy="3003709"/>
          </a:xfrm>
          <a:prstGeom prst="rect">
            <a:avLst/>
          </a:prstGeom>
          <a:ln w="15875">
            <a:solidFill>
              <a:schemeClr val="tx2"/>
            </a:solidFill>
          </a:ln>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4000" y="4140000"/>
            <a:ext cx="3429000" cy="2574608"/>
          </a:xfrm>
          <a:prstGeom prst="rect">
            <a:avLst/>
          </a:prstGeom>
          <a:ln w="15875">
            <a:solidFill>
              <a:schemeClr val="accent6">
                <a:lumMod val="50000"/>
              </a:schemeClr>
            </a:solidFill>
          </a:ln>
        </p:spPr>
      </p:pic>
    </p:spTree>
    <p:extLst>
      <p:ext uri="{BB962C8B-B14F-4D97-AF65-F5344CB8AC3E}">
        <p14:creationId xmlns:p14="http://schemas.microsoft.com/office/powerpoint/2010/main" val="69985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txBox="1">
            <a:spLocks/>
          </p:cNvSpPr>
          <p:nvPr/>
        </p:nvSpPr>
        <p:spPr>
          <a:xfrm>
            <a:off x="457200" y="1600199"/>
            <a:ext cx="8229600" cy="5172075"/>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pPr algn="l"/>
            <a:r>
              <a:rPr lang="fr-BE" dirty="0" smtClean="0">
                <a:solidFill>
                  <a:srgbClr val="C00000"/>
                </a:solidFill>
              </a:rPr>
              <a:t>PSC occurrence</a:t>
            </a:r>
            <a:endParaRPr lang="en-US" dirty="0">
              <a:solidFill>
                <a:srgbClr val="C00000"/>
              </a:solidFill>
            </a:endParaRPr>
          </a:p>
        </p:txBody>
      </p:sp>
      <p:sp>
        <p:nvSpPr>
          <p:cNvPr id="4" name="Rectangle 1"/>
          <p:cNvSpPr>
            <a:spLocks noChangeArrowheads="1"/>
          </p:cNvSpPr>
          <p:nvPr/>
        </p:nvSpPr>
        <p:spPr bwMode="auto">
          <a:xfrm>
            <a:off x="920526" y="7218815"/>
            <a:ext cx="7291269" cy="2800767"/>
          </a:xfrm>
          <a:prstGeom prst="rect">
            <a:avLst/>
          </a:prstGeom>
          <a:noFill/>
          <a:ln w="1905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180000"/>
            <a:r>
              <a:rPr lang="en-GB" sz="1600" b="1" dirty="0" smtClean="0"/>
              <a:t>From the Options Proposal Revision 2: Part selected in March 2012 Volume I:</a:t>
            </a:r>
          </a:p>
          <a:p>
            <a:pPr marL="180000"/>
            <a:endParaRPr lang="en-GB" sz="1600" dirty="0" smtClean="0"/>
          </a:p>
          <a:p>
            <a:pPr marL="180000" algn="just"/>
            <a:r>
              <a:rPr lang="en-GB" i="1" dirty="0" smtClean="0"/>
              <a:t>Inter-comparisons will be carried out between both data sets, and possibly using other independent data sources (historical satellite data sets or in situ). As an initial task, the focus will be to determine how to proceed with the inter-comparisons to minimize the effect of discrepancies between respective geo-locations, measurement times and spectral differences of both measurement sets. Possible gaps will be </a:t>
            </a:r>
            <a:r>
              <a:rPr lang="en-GB" i="1" dirty="0" err="1" smtClean="0"/>
              <a:t>indentified</a:t>
            </a:r>
            <a:r>
              <a:rPr lang="en-GB" i="1" dirty="0" smtClean="0"/>
              <a:t> in both data sets, and differences in extinction values and uncertainties will be </a:t>
            </a:r>
            <a:r>
              <a:rPr lang="en-GB" i="1" dirty="0" err="1" smtClean="0"/>
              <a:t>analyzed</a:t>
            </a:r>
            <a:r>
              <a:rPr lang="en-GB" i="1" dirty="0" smtClean="0"/>
              <a:t> to better understand the strengths and weaknesses of both data sets.</a:t>
            </a:r>
            <a:r>
              <a:rPr lang="en-GB" sz="1600" dirty="0" smtClean="0"/>
              <a:t> </a:t>
            </a:r>
            <a:endParaRPr lang="en-GB" sz="1600" dirty="0">
              <a:solidFill>
                <a:schemeClr val="tx1"/>
              </a:solidFill>
              <a:latin typeface="Helvetica" charset="0"/>
              <a:ea typeface="ＭＳ Ｐゴシック" charset="0"/>
              <a:cs typeface="ＭＳ Ｐゴシック" charset="0"/>
              <a:sym typeface="Helvetica" charset="0"/>
            </a:endParaRPr>
          </a:p>
        </p:txBody>
      </p:sp>
      <p:sp>
        <p:nvSpPr>
          <p:cNvPr id="8"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 name="Rectangle 5"/>
          <p:cNvSpPr>
            <a:spLocks/>
          </p:cNvSpPr>
          <p:nvPr/>
        </p:nvSpPr>
        <p:spPr bwMode="auto">
          <a:xfrm>
            <a:off x="2585000" y="-65460"/>
            <a:ext cx="397544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err="1" smtClean="0">
                <a:solidFill>
                  <a:srgbClr val="FFFFFF"/>
                </a:solidFill>
                <a:latin typeface="Arial" charset="0"/>
                <a:ea typeface="ＭＳ Ｐゴシック" charset="0"/>
                <a:cs typeface="ＭＳ Ｐゴシック" charset="0"/>
                <a:sym typeface="Arial" charset="0"/>
              </a:rPr>
              <a:t>Aerosol_CCI</a:t>
            </a:r>
            <a:endParaRPr lang="en-GB" sz="4700" b="1" dirty="0" smtClean="0">
              <a:solidFill>
                <a:srgbClr val="FFFFFF"/>
              </a:solidFill>
              <a:latin typeface="Arial" charset="0"/>
              <a:ea typeface="ＭＳ Ｐゴシック" charset="0"/>
              <a:cs typeface="ＭＳ Ｐゴシック" charset="0"/>
              <a:sym typeface="Arial" charset="0"/>
            </a:endParaRPr>
          </a:p>
          <a:p>
            <a:pPr algn="ctr"/>
            <a:r>
              <a:rPr lang="en-GB" sz="2200" b="1" dirty="0">
                <a:solidFill>
                  <a:srgbClr val="052E56"/>
                </a:solidFill>
                <a:latin typeface="Arial" charset="0"/>
                <a:ea typeface="ＭＳ Ｐゴシック" charset="0"/>
                <a:cs typeface="ＭＳ Ｐゴシック" charset="0"/>
                <a:sym typeface="Arial" charset="0"/>
              </a:rPr>
              <a:t>Latest version: Product detail</a:t>
            </a:r>
            <a:endParaRPr lang="en-GB" sz="2200" b="1" dirty="0">
              <a:solidFill>
                <a:srgbClr val="FFFFFF"/>
              </a:solidFill>
              <a:latin typeface="Arial" charset="0"/>
              <a:ea typeface="ＭＳ Ｐゴシック" charset="0"/>
              <a:cs typeface="ＭＳ Ｐゴシック" charset="0"/>
              <a:sym typeface="Arial"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600" y="1418400"/>
            <a:ext cx="5715000" cy="4291013"/>
          </a:xfrm>
          <a:prstGeom prst="rect">
            <a:avLst/>
          </a:prstGeom>
          <a:ln w="15875">
            <a:solidFill>
              <a:srgbClr val="C00000"/>
            </a:solidFill>
          </a:ln>
        </p:spPr>
      </p:pic>
    </p:spTree>
    <p:extLst>
      <p:ext uri="{BB962C8B-B14F-4D97-AF65-F5344CB8AC3E}">
        <p14:creationId xmlns:p14="http://schemas.microsoft.com/office/powerpoint/2010/main" val="2293616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p:cNvSpPr>
          <p:nvPr/>
        </p:nvSpPr>
        <p:spPr bwMode="auto">
          <a:xfrm>
            <a:off x="450660" y="1643268"/>
            <a:ext cx="7994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pPr algn="l"/>
            <a:r>
              <a:rPr lang="en-US" sz="2000" b="1" dirty="0">
                <a:solidFill>
                  <a:srgbClr val="3A6791"/>
                </a:solidFill>
                <a:latin typeface="Arial" charset="0"/>
                <a:ea typeface="ＭＳ Ｐゴシック" charset="0"/>
                <a:cs typeface="ＭＳ Ｐゴシック" charset="0"/>
                <a:sym typeface="Helvetica" charset="0"/>
              </a:rPr>
              <a:t>Multi-sensor stratospheric extinction </a:t>
            </a:r>
            <a:r>
              <a:rPr lang="en-US" sz="2000" b="1" dirty="0" smtClean="0">
                <a:solidFill>
                  <a:srgbClr val="3A6791"/>
                </a:solidFill>
                <a:latin typeface="Arial" charset="0"/>
                <a:ea typeface="ＭＳ Ｐゴシック" charset="0"/>
                <a:cs typeface="ＭＳ Ｐゴシック" charset="0"/>
                <a:sym typeface="Helvetica" charset="0"/>
              </a:rPr>
              <a:t>dataset : AerGom + OSIRIS</a:t>
            </a:r>
            <a:endParaRPr lang="en-US" dirty="0">
              <a:solidFill>
                <a:srgbClr val="052E56"/>
              </a:solidFill>
              <a:ea typeface="ＭＳ Ｐゴシック" charset="0"/>
              <a:cs typeface="ＭＳ Ｐゴシック" charset="0"/>
            </a:endParaRPr>
          </a:p>
        </p:txBody>
      </p:sp>
      <p:sp>
        <p:nvSpPr>
          <p:cNvPr id="4" name="Rectangle 1"/>
          <p:cNvSpPr>
            <a:spLocks noChangeArrowheads="1"/>
          </p:cNvSpPr>
          <p:nvPr/>
        </p:nvSpPr>
        <p:spPr bwMode="auto">
          <a:xfrm>
            <a:off x="920526" y="7218815"/>
            <a:ext cx="7291269" cy="2800767"/>
          </a:xfrm>
          <a:prstGeom prst="rect">
            <a:avLst/>
          </a:prstGeom>
          <a:noFill/>
          <a:ln w="1905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180000"/>
            <a:r>
              <a:rPr lang="en-GB" sz="1600" b="1" dirty="0" smtClean="0"/>
              <a:t>From the Options Proposal Revision 2: Part selected in March 2012 Volume I:</a:t>
            </a:r>
          </a:p>
          <a:p>
            <a:pPr marL="180000"/>
            <a:endParaRPr lang="en-GB" sz="1600" dirty="0" smtClean="0"/>
          </a:p>
          <a:p>
            <a:pPr marL="180000" algn="just"/>
            <a:r>
              <a:rPr lang="en-GB" i="1" dirty="0" smtClean="0"/>
              <a:t>Inter-comparisons will be carried out between both data sets, and possibly using other independent data sources (historical satellite data sets or in situ). As an initial task, the focus will be to determine how to proceed with the inter-comparisons to minimize the effect of discrepancies between respective geo-locations, measurement times and spectral differences of both measurement sets. Possible gaps will be </a:t>
            </a:r>
            <a:r>
              <a:rPr lang="en-GB" i="1" dirty="0" err="1" smtClean="0"/>
              <a:t>indentified</a:t>
            </a:r>
            <a:r>
              <a:rPr lang="en-GB" i="1" dirty="0" smtClean="0"/>
              <a:t> in both data sets, and differences in extinction values and uncertainties will be </a:t>
            </a:r>
            <a:r>
              <a:rPr lang="en-GB" i="1" dirty="0" err="1" smtClean="0"/>
              <a:t>analyzed</a:t>
            </a:r>
            <a:r>
              <a:rPr lang="en-GB" i="1" dirty="0" smtClean="0"/>
              <a:t> to better understand the strengths and weaknesses of both data sets.</a:t>
            </a:r>
            <a:r>
              <a:rPr lang="en-GB" sz="1600" dirty="0" smtClean="0"/>
              <a:t> </a:t>
            </a:r>
            <a:endParaRPr lang="en-GB" sz="1600" dirty="0">
              <a:solidFill>
                <a:schemeClr val="tx1"/>
              </a:solidFill>
              <a:latin typeface="Helvetica" charset="0"/>
              <a:ea typeface="ＭＳ Ｐゴシック" charset="0"/>
              <a:cs typeface="ＭＳ Ｐゴシック" charset="0"/>
              <a:sym typeface="Helvetica" charset="0"/>
            </a:endParaRPr>
          </a:p>
        </p:txBody>
      </p:sp>
      <p:sp>
        <p:nvSpPr>
          <p:cNvPr id="7" name="Rectangle 1"/>
          <p:cNvSpPr>
            <a:spLocks noChangeArrowheads="1"/>
          </p:cNvSpPr>
          <p:nvPr/>
        </p:nvSpPr>
        <p:spPr bwMode="auto">
          <a:xfrm>
            <a:off x="747498" y="2052215"/>
            <a:ext cx="824071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10000"/>
              </a:lnSpc>
              <a:spcAft>
                <a:spcPts val="1200"/>
              </a:spcAft>
              <a:buFont typeface="Arial" charset="0"/>
              <a:buChar char="•"/>
            </a:pPr>
            <a:r>
              <a:rPr lang="en-US" sz="2000" dirty="0" smtClean="0">
                <a:ea typeface="ＭＳ Ｐゴシック" charset="0"/>
                <a:cs typeface="ＭＳ Ｐゴシック" charset="0"/>
                <a:sym typeface="Helvetica" charset="0"/>
              </a:rPr>
              <a:t>Assessment </a:t>
            </a:r>
            <a:r>
              <a:rPr lang="en-US" sz="2000" dirty="0">
                <a:ea typeface="ＭＳ Ｐゴシック" charset="0"/>
                <a:cs typeface="ＭＳ Ｐゴシック" charset="0"/>
                <a:sym typeface="Helvetica" charset="0"/>
              </a:rPr>
              <a:t>of both datasets with respect with one another</a:t>
            </a:r>
          </a:p>
          <a:p>
            <a:pPr marL="342900" indent="-342900">
              <a:lnSpc>
                <a:spcPct val="110000"/>
              </a:lnSpc>
              <a:spcAft>
                <a:spcPts val="1200"/>
              </a:spcAft>
              <a:buFont typeface="Arial" charset="0"/>
              <a:buChar char="•"/>
            </a:pPr>
            <a:r>
              <a:rPr lang="en-US" sz="2000" dirty="0">
                <a:ea typeface="ＭＳ Ｐゴシック" charset="0"/>
                <a:cs typeface="ＭＳ Ｐゴシック" charset="0"/>
                <a:sym typeface="Helvetica" charset="0"/>
              </a:rPr>
              <a:t>Development of a merging strategy</a:t>
            </a:r>
          </a:p>
          <a:p>
            <a:pPr marL="342900" indent="-342900">
              <a:lnSpc>
                <a:spcPct val="110000"/>
              </a:lnSpc>
              <a:spcAft>
                <a:spcPts val="1200"/>
              </a:spcAft>
              <a:buFont typeface="Arial" charset="0"/>
              <a:buChar char="•"/>
            </a:pPr>
            <a:r>
              <a:rPr lang="en-US" sz="2000" dirty="0">
                <a:ea typeface="ＭＳ Ｐゴシック" charset="0"/>
                <a:cs typeface="ＭＳ Ｐゴシック" charset="0"/>
                <a:sym typeface="Helvetica" charset="0"/>
              </a:rPr>
              <a:t>Production of one year dataset (2003</a:t>
            </a:r>
            <a:r>
              <a:rPr lang="en-US" sz="2000" dirty="0" smtClean="0">
                <a:ea typeface="ＭＳ Ｐゴシック" charset="0"/>
                <a:cs typeface="ＭＳ Ｐゴシック" charset="0"/>
                <a:sym typeface="Helvetica" charset="0"/>
              </a:rPr>
              <a:t>)</a:t>
            </a:r>
          </a:p>
          <a:p>
            <a:pPr marL="285750" indent="-285750">
              <a:buFont typeface="Arial"/>
              <a:buChar char="•"/>
            </a:pPr>
            <a:r>
              <a:rPr lang="en-GB" sz="2000" dirty="0"/>
              <a:t>Current way of working: </a:t>
            </a:r>
          </a:p>
          <a:p>
            <a:pPr marL="285750" indent="-285750">
              <a:buFont typeface="Arial"/>
              <a:buChar char="•"/>
            </a:pPr>
            <a:endParaRPr lang="en-GB" sz="2000" dirty="0"/>
          </a:p>
          <a:p>
            <a:pPr marL="742950" lvl="1" indent="-285750">
              <a:buFont typeface="Wingdings" charset="2"/>
              <a:buChar char="Ø"/>
            </a:pPr>
            <a:r>
              <a:rPr lang="en-GB" sz="2000" dirty="0"/>
              <a:t>Individual binning  of both extinction datasets </a:t>
            </a:r>
          </a:p>
          <a:p>
            <a:pPr marL="742950" lvl="1" indent="-285750">
              <a:buFont typeface="Wingdings" charset="2"/>
              <a:buChar char="Ø"/>
            </a:pPr>
            <a:r>
              <a:rPr lang="en-GB" sz="2000" dirty="0"/>
              <a:t>Fit of Mie particles through the combined </a:t>
            </a:r>
            <a:r>
              <a:rPr lang="en-GB" sz="2000" dirty="0" err="1"/>
              <a:t>Aergom</a:t>
            </a:r>
            <a:r>
              <a:rPr lang="en-GB" sz="2000" dirty="0"/>
              <a:t>-OSIRIS binned </a:t>
            </a:r>
            <a:r>
              <a:rPr lang="en-GB" sz="2000" dirty="0" smtClean="0"/>
              <a:t>dataset</a:t>
            </a:r>
          </a:p>
          <a:p>
            <a:pPr marL="1200150" lvl="2" indent="-285750">
              <a:buFont typeface="Wingdings" charset="2"/>
              <a:buChar char="Ø"/>
            </a:pPr>
            <a:r>
              <a:rPr lang="en-GB" sz="2000" dirty="0"/>
              <a:t>Separate retrieval for liquid aerosols and ice particles</a:t>
            </a:r>
          </a:p>
          <a:p>
            <a:pPr marL="742950" lvl="1" indent="-285750">
              <a:buFont typeface="Wingdings" charset="2"/>
              <a:buChar char="Ø"/>
            </a:pPr>
            <a:r>
              <a:rPr lang="en-GB" sz="2000" dirty="0" smtClean="0"/>
              <a:t>Reconstruction </a:t>
            </a:r>
            <a:r>
              <a:rPr lang="en-GB" sz="2000" dirty="0"/>
              <a:t>of the extinction using the particle size distribution</a:t>
            </a:r>
          </a:p>
          <a:p>
            <a:pPr marL="742950" lvl="1" indent="-285750">
              <a:buFont typeface="Wingdings" charset="2"/>
              <a:buChar char="Ø"/>
            </a:pPr>
            <a:endParaRPr lang="en-GB" sz="2000" dirty="0"/>
          </a:p>
        </p:txBody>
      </p:sp>
      <p:sp>
        <p:nvSpPr>
          <p:cNvPr id="8"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 name="Rectangle 5"/>
          <p:cNvSpPr>
            <a:spLocks/>
          </p:cNvSpPr>
          <p:nvPr/>
        </p:nvSpPr>
        <p:spPr bwMode="auto">
          <a:xfrm>
            <a:off x="2764095" y="-65460"/>
            <a:ext cx="361725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err="1" smtClean="0">
                <a:solidFill>
                  <a:srgbClr val="FFFFFF"/>
                </a:solidFill>
                <a:latin typeface="Arial" charset="0"/>
                <a:ea typeface="ＭＳ Ｐゴシック" charset="0"/>
                <a:cs typeface="ＭＳ Ｐゴシック" charset="0"/>
                <a:sym typeface="Arial" charset="0"/>
              </a:rPr>
              <a:t>Aerosol_CCI</a:t>
            </a:r>
            <a:endParaRPr lang="en-GB" sz="4700" b="1" dirty="0" smtClean="0">
              <a:solidFill>
                <a:srgbClr val="FFFFFF"/>
              </a:solidFill>
              <a:latin typeface="Arial" charset="0"/>
              <a:ea typeface="ＭＳ Ｐゴシック" charset="0"/>
              <a:cs typeface="ＭＳ Ｐゴシック" charset="0"/>
              <a:sym typeface="Arial" charset="0"/>
            </a:endParaRPr>
          </a:p>
          <a:p>
            <a:pPr algn="ctr"/>
            <a:r>
              <a:rPr lang="en-GB" sz="2200" b="1" dirty="0" smtClean="0">
                <a:solidFill>
                  <a:srgbClr val="052E56"/>
                </a:solidFill>
                <a:latin typeface="Arial" charset="0"/>
                <a:ea typeface="ＭＳ Ｐゴシック" charset="0"/>
                <a:cs typeface="ＭＳ Ｐゴシック" charset="0"/>
                <a:sym typeface="Arial" charset="0"/>
              </a:rPr>
              <a:t>Data merging</a:t>
            </a:r>
            <a:endParaRPr lang="en-GB" sz="2200" b="1" dirty="0">
              <a:solidFill>
                <a:srgbClr val="FFFFFF"/>
              </a:solidFill>
              <a:latin typeface="Arial" charset="0"/>
              <a:ea typeface="ＭＳ Ｐゴシック" charset="0"/>
              <a:cs typeface="ＭＳ Ｐゴシック" charset="0"/>
              <a:sym typeface="Arial" charset="0"/>
            </a:endParaRPr>
          </a:p>
        </p:txBody>
      </p:sp>
    </p:spTree>
    <p:extLst>
      <p:ext uri="{BB962C8B-B14F-4D97-AF65-F5344CB8AC3E}">
        <p14:creationId xmlns:p14="http://schemas.microsoft.com/office/powerpoint/2010/main" val="4229696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p:cNvSpPr>
            <a:spLocks/>
          </p:cNvSpPr>
          <p:nvPr/>
        </p:nvSpPr>
        <p:spPr bwMode="auto">
          <a:xfrm>
            <a:off x="469900" y="1645321"/>
            <a:ext cx="7994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2000" b="1" dirty="0">
                <a:solidFill>
                  <a:srgbClr val="3A6791"/>
                </a:solidFill>
                <a:latin typeface="Arial" charset="0"/>
                <a:ea typeface="ＭＳ Ｐゴシック" charset="0"/>
                <a:cs typeface="ＭＳ Ｐゴシック" charset="0"/>
                <a:sym typeface="Helvetica" charset="0"/>
              </a:rPr>
              <a:t>Intercomparison  AerGom - </a:t>
            </a:r>
            <a:r>
              <a:rPr lang="en-US" sz="2000" b="1" dirty="0" smtClean="0">
                <a:solidFill>
                  <a:srgbClr val="3A6791"/>
                </a:solidFill>
                <a:latin typeface="Arial" charset="0"/>
                <a:ea typeface="ＭＳ Ｐゴシック" charset="0"/>
                <a:cs typeface="ＭＳ Ｐゴシック" charset="0"/>
                <a:sym typeface="Helvetica" charset="0"/>
              </a:rPr>
              <a:t>OSIRIS</a:t>
            </a:r>
            <a:endParaRPr lang="en-US" sz="2000" dirty="0">
              <a:solidFill>
                <a:srgbClr val="052E56"/>
              </a:solidFill>
              <a:ea typeface="ＭＳ Ｐゴシック" charset="0"/>
              <a:cs typeface="ＭＳ Ｐゴシック" charset="0"/>
            </a:endParaRPr>
          </a:p>
        </p:txBody>
      </p:sp>
      <p:sp>
        <p:nvSpPr>
          <p:cNvPr id="4" name="Rectangle 1"/>
          <p:cNvSpPr>
            <a:spLocks noChangeArrowheads="1"/>
          </p:cNvSpPr>
          <p:nvPr/>
        </p:nvSpPr>
        <p:spPr bwMode="auto">
          <a:xfrm>
            <a:off x="920526" y="7218815"/>
            <a:ext cx="7291269" cy="2800767"/>
          </a:xfrm>
          <a:prstGeom prst="rect">
            <a:avLst/>
          </a:prstGeom>
          <a:noFill/>
          <a:ln w="1905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180000"/>
            <a:r>
              <a:rPr lang="en-GB" sz="1600" b="1" dirty="0" smtClean="0"/>
              <a:t>From the Options Proposal Revision 2: Part selected in March 2012 Volume I:</a:t>
            </a:r>
          </a:p>
          <a:p>
            <a:pPr marL="180000"/>
            <a:endParaRPr lang="en-GB" sz="1600" dirty="0" smtClean="0"/>
          </a:p>
          <a:p>
            <a:pPr marL="180000" algn="just"/>
            <a:r>
              <a:rPr lang="en-GB" i="1" dirty="0" smtClean="0"/>
              <a:t>Inter-comparisons will be carried out between both data sets, and possibly using other independent data sources (historical satellite data sets or in situ). As an initial task, the focus will be to determine how to proceed with the inter-comparisons to minimize the effect of discrepancies between respective geo-locations, measurement times and spectral differences of both measurement sets. Possible gaps will be </a:t>
            </a:r>
            <a:r>
              <a:rPr lang="en-GB" i="1" dirty="0" err="1" smtClean="0"/>
              <a:t>indentified</a:t>
            </a:r>
            <a:r>
              <a:rPr lang="en-GB" i="1" dirty="0" smtClean="0"/>
              <a:t> in both data sets, and differences in extinction values and uncertainties will be </a:t>
            </a:r>
            <a:r>
              <a:rPr lang="en-GB" i="1" dirty="0" err="1" smtClean="0"/>
              <a:t>analyzed</a:t>
            </a:r>
            <a:r>
              <a:rPr lang="en-GB" i="1" dirty="0" smtClean="0"/>
              <a:t> to better understand the strengths and weaknesses of both data sets.</a:t>
            </a:r>
            <a:r>
              <a:rPr lang="en-GB" sz="1600" dirty="0" smtClean="0"/>
              <a:t> </a:t>
            </a:r>
            <a:endParaRPr lang="en-GB" sz="1600" dirty="0">
              <a:solidFill>
                <a:schemeClr val="tx1"/>
              </a:solidFill>
              <a:latin typeface="Helvetica" charset="0"/>
              <a:ea typeface="ＭＳ Ｐゴシック" charset="0"/>
              <a:cs typeface="ＭＳ Ｐゴシック" charset="0"/>
              <a:sym typeface="Helvetica" charset="0"/>
            </a:endParaRPr>
          </a:p>
        </p:txBody>
      </p:sp>
      <p:sp>
        <p:nvSpPr>
          <p:cNvPr id="7" name="Rectangle 1"/>
          <p:cNvSpPr>
            <a:spLocks noChangeArrowheads="1"/>
          </p:cNvSpPr>
          <p:nvPr/>
        </p:nvSpPr>
        <p:spPr bwMode="auto">
          <a:xfrm>
            <a:off x="671298" y="2381561"/>
            <a:ext cx="4215027" cy="465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l">
              <a:lnSpc>
                <a:spcPct val="110000"/>
              </a:lnSpc>
              <a:spcAft>
                <a:spcPts val="1200"/>
              </a:spcAft>
              <a:buFont typeface="Arial" charset="0"/>
              <a:buChar char="•"/>
            </a:pPr>
            <a:r>
              <a:rPr lang="fr-BE" dirty="0" smtClean="0">
                <a:solidFill>
                  <a:schemeClr val="tx1"/>
                </a:solidFill>
                <a:ea typeface="ＭＳ Ｐゴシック" charset="0"/>
                <a:cs typeface="ＭＳ Ｐゴシック" charset="0"/>
                <a:sym typeface="Helvetica" charset="0"/>
              </a:rPr>
              <a:t>Good agreement </a:t>
            </a:r>
            <a:r>
              <a:rPr lang="fr-BE" dirty="0" err="1" smtClean="0">
                <a:solidFill>
                  <a:schemeClr val="tx1"/>
                </a:solidFill>
                <a:ea typeface="ＭＳ Ｐゴシック" charset="0"/>
                <a:cs typeface="ＭＳ Ｐゴシック" charset="0"/>
                <a:sym typeface="Helvetica" charset="0"/>
              </a:rPr>
              <a:t>between</a:t>
            </a:r>
            <a:r>
              <a:rPr lang="fr-BE" dirty="0" smtClean="0">
                <a:solidFill>
                  <a:schemeClr val="tx1"/>
                </a:solidFill>
                <a:ea typeface="ＭＳ Ｐゴシック" charset="0"/>
                <a:cs typeface="ＭＳ Ｐゴシック" charset="0"/>
                <a:sym typeface="Helvetica" charset="0"/>
              </a:rPr>
              <a:t> </a:t>
            </a:r>
            <a:r>
              <a:rPr lang="fr-BE" dirty="0" err="1" smtClean="0">
                <a:solidFill>
                  <a:schemeClr val="tx1"/>
                </a:solidFill>
                <a:ea typeface="ＭＳ Ｐゴシック" charset="0"/>
                <a:cs typeface="ＭＳ Ｐゴシック" charset="0"/>
                <a:sym typeface="Helvetica" charset="0"/>
              </a:rPr>
              <a:t>both</a:t>
            </a:r>
            <a:r>
              <a:rPr lang="fr-BE" dirty="0" smtClean="0">
                <a:solidFill>
                  <a:schemeClr val="tx1"/>
                </a:solidFill>
                <a:ea typeface="ＭＳ Ｐゴシック" charset="0"/>
                <a:cs typeface="ＭＳ Ｐゴシック" charset="0"/>
                <a:sym typeface="Helvetica" charset="0"/>
              </a:rPr>
              <a:t> </a:t>
            </a:r>
            <a:r>
              <a:rPr lang="fr-BE" dirty="0" err="1" smtClean="0">
                <a:solidFill>
                  <a:schemeClr val="tx1"/>
                </a:solidFill>
                <a:ea typeface="ＭＳ Ｐゴシック" charset="0"/>
                <a:cs typeface="ＭＳ Ｐゴシック" charset="0"/>
                <a:sym typeface="Helvetica" charset="0"/>
              </a:rPr>
              <a:t>datasets</a:t>
            </a:r>
            <a:r>
              <a:rPr lang="fr-BE" dirty="0" smtClean="0">
                <a:solidFill>
                  <a:schemeClr val="tx1"/>
                </a:solidFill>
                <a:ea typeface="ＭＳ Ｐゴシック" charset="0"/>
                <a:cs typeface="ＭＳ Ｐゴシック" charset="0"/>
                <a:sym typeface="Helvetica" charset="0"/>
              </a:rPr>
              <a:t> up to 24 km</a:t>
            </a:r>
            <a:endParaRPr lang="fr-BE" dirty="0" smtClean="0">
              <a:solidFill>
                <a:schemeClr val="tx1"/>
              </a:solidFill>
              <a:ea typeface="ＭＳ Ｐゴシック" charset="0"/>
              <a:cs typeface="ＭＳ Ｐゴシック" charset="0"/>
              <a:sym typeface="Helvetica" charset="0"/>
            </a:endParaRPr>
          </a:p>
          <a:p>
            <a:pPr marL="342900" indent="-342900" algn="l">
              <a:lnSpc>
                <a:spcPct val="110000"/>
              </a:lnSpc>
              <a:spcAft>
                <a:spcPts val="1200"/>
              </a:spcAft>
              <a:buFont typeface="Arial" charset="0"/>
              <a:buChar char="•"/>
            </a:pPr>
            <a:r>
              <a:rPr lang="fr-BE" dirty="0" err="1" smtClean="0">
                <a:ea typeface="ＭＳ Ｐゴシック" charset="0"/>
                <a:sym typeface="Helvetica" charset="0"/>
              </a:rPr>
              <a:t>Bias</a:t>
            </a:r>
            <a:r>
              <a:rPr lang="fr-BE" dirty="0" smtClean="0">
                <a:ea typeface="ＭＳ Ｐゴシック" charset="0"/>
                <a:sym typeface="Helvetica" charset="0"/>
              </a:rPr>
              <a:t> </a:t>
            </a:r>
            <a:r>
              <a:rPr lang="fr-BE" dirty="0" err="1" smtClean="0">
                <a:ea typeface="ＭＳ Ｐゴシック" charset="0"/>
                <a:sym typeface="Helvetica" charset="0"/>
              </a:rPr>
              <a:t>increases</a:t>
            </a:r>
            <a:r>
              <a:rPr lang="fr-BE" dirty="0" smtClean="0">
                <a:ea typeface="ＭＳ Ｐゴシック" charset="0"/>
                <a:sym typeface="Helvetica" charset="0"/>
              </a:rPr>
              <a:t> </a:t>
            </a:r>
            <a:r>
              <a:rPr lang="fr-BE" dirty="0" err="1" smtClean="0">
                <a:ea typeface="ＭＳ Ｐゴシック" charset="0"/>
                <a:sym typeface="Helvetica" charset="0"/>
              </a:rPr>
              <a:t>at</a:t>
            </a:r>
            <a:r>
              <a:rPr lang="fr-BE" dirty="0" smtClean="0">
                <a:ea typeface="ＭＳ Ｐゴシック" charset="0"/>
                <a:sym typeface="Helvetica" charset="0"/>
              </a:rPr>
              <a:t> </a:t>
            </a:r>
            <a:r>
              <a:rPr lang="fr-BE" dirty="0" err="1" smtClean="0">
                <a:ea typeface="ＭＳ Ｐゴシック" charset="0"/>
                <a:sym typeface="Helvetica" charset="0"/>
              </a:rPr>
              <a:t>higher</a:t>
            </a:r>
            <a:r>
              <a:rPr lang="fr-BE" dirty="0" smtClean="0">
                <a:ea typeface="ＭＳ Ｐゴシック" charset="0"/>
                <a:sym typeface="Helvetica" charset="0"/>
              </a:rPr>
              <a:t> altitude</a:t>
            </a:r>
            <a:endParaRPr lang="fr-BE" dirty="0" smtClean="0">
              <a:ea typeface="ＭＳ Ｐゴシック" charset="0"/>
              <a:sym typeface="Helvetica" charset="0"/>
            </a:endParaRPr>
          </a:p>
          <a:p>
            <a:pPr marL="342900" indent="-342900" algn="l">
              <a:lnSpc>
                <a:spcPct val="110000"/>
              </a:lnSpc>
              <a:spcAft>
                <a:spcPts val="1200"/>
              </a:spcAft>
              <a:buFont typeface="Arial" charset="0"/>
              <a:buChar char="•"/>
            </a:pPr>
            <a:r>
              <a:rPr lang="en-GB" dirty="0" smtClean="0"/>
              <a:t>Star f</a:t>
            </a:r>
            <a:r>
              <a:rPr lang="en-GB" dirty="0" smtClean="0"/>
              <a:t>iltering : removal if</a:t>
            </a:r>
          </a:p>
          <a:p>
            <a:pPr marL="800100" lvl="1" indent="-342900">
              <a:lnSpc>
                <a:spcPct val="110000"/>
              </a:lnSpc>
              <a:spcAft>
                <a:spcPts val="1200"/>
              </a:spcAft>
              <a:buFont typeface="Wingdings" panose="05000000000000000000" pitchFamily="2" charset="2"/>
              <a:buChar char="Ø"/>
            </a:pPr>
            <a:r>
              <a:rPr lang="en-GB" sz="1600" dirty="0" smtClean="0"/>
              <a:t>SZA  &gt; 117°</a:t>
            </a:r>
          </a:p>
          <a:p>
            <a:pPr marL="800100" lvl="1" indent="-342900">
              <a:lnSpc>
                <a:spcPct val="110000"/>
              </a:lnSpc>
              <a:spcAft>
                <a:spcPts val="1200"/>
              </a:spcAft>
              <a:buFont typeface="Wingdings" panose="05000000000000000000" pitchFamily="2" charset="2"/>
              <a:buChar char="Ø"/>
            </a:pPr>
            <a:r>
              <a:rPr lang="en-GB" sz="1600" dirty="0" smtClean="0"/>
              <a:t>Star magnitude  &lt; 2.6</a:t>
            </a:r>
          </a:p>
          <a:p>
            <a:pPr marL="800100" lvl="1" indent="-342900">
              <a:lnSpc>
                <a:spcPct val="110000"/>
              </a:lnSpc>
              <a:spcAft>
                <a:spcPts val="1200"/>
              </a:spcAft>
              <a:buFont typeface="Wingdings" panose="05000000000000000000" pitchFamily="2" charset="2"/>
              <a:buChar char="Ø"/>
            </a:pPr>
            <a:r>
              <a:rPr lang="en-GB" sz="1600" dirty="0" smtClean="0"/>
              <a:t>Star temperature &gt; 5000 K</a:t>
            </a:r>
          </a:p>
          <a:p>
            <a:pPr marL="342900" indent="-342900">
              <a:lnSpc>
                <a:spcPct val="110000"/>
              </a:lnSpc>
              <a:spcAft>
                <a:spcPts val="1200"/>
              </a:spcAft>
              <a:buFont typeface="Arial" charset="0"/>
              <a:buChar char="•"/>
            </a:pPr>
            <a:r>
              <a:rPr lang="en-GB" dirty="0" smtClean="0"/>
              <a:t>Coincidence criteria :</a:t>
            </a:r>
          </a:p>
          <a:p>
            <a:pPr marL="800100" lvl="1" indent="-342900">
              <a:lnSpc>
                <a:spcPct val="110000"/>
              </a:lnSpc>
              <a:spcAft>
                <a:spcPts val="1200"/>
              </a:spcAft>
              <a:buFont typeface="Wingdings" panose="05000000000000000000" pitchFamily="2" charset="2"/>
              <a:buChar char="Ø"/>
            </a:pPr>
            <a:r>
              <a:rPr lang="fr-BE" sz="1600" dirty="0" err="1">
                <a:latin typeface="Symbol" panose="05050102010706020507" pitchFamily="18" charset="2"/>
              </a:rPr>
              <a:t>D</a:t>
            </a:r>
            <a:r>
              <a:rPr lang="fr-BE" sz="1600" dirty="0" err="1"/>
              <a:t>t</a:t>
            </a:r>
            <a:r>
              <a:rPr lang="fr-BE" sz="1600" dirty="0"/>
              <a:t> = ±6h</a:t>
            </a:r>
            <a:endParaRPr lang="en-US" sz="1600" dirty="0"/>
          </a:p>
          <a:p>
            <a:pPr marL="800100" lvl="1" indent="-342900">
              <a:lnSpc>
                <a:spcPct val="110000"/>
              </a:lnSpc>
              <a:spcAft>
                <a:spcPts val="1200"/>
              </a:spcAft>
              <a:buFont typeface="Wingdings" panose="05000000000000000000" pitchFamily="2" charset="2"/>
              <a:buChar char="Ø"/>
            </a:pPr>
            <a:r>
              <a:rPr lang="fr-BE" sz="1600" dirty="0" smtClean="0">
                <a:latin typeface="Symbol" panose="05050102010706020507" pitchFamily="18" charset="2"/>
              </a:rPr>
              <a:t>D</a:t>
            </a:r>
            <a:r>
              <a:rPr lang="fr-BE" sz="1600" dirty="0" smtClean="0"/>
              <a:t>r </a:t>
            </a:r>
            <a:r>
              <a:rPr lang="fr-BE" sz="1600" dirty="0"/>
              <a:t>= ± </a:t>
            </a:r>
            <a:r>
              <a:rPr lang="fr-BE" sz="1600" dirty="0" smtClean="0"/>
              <a:t>500 km</a:t>
            </a:r>
            <a:endParaRPr lang="en-US" sz="1600" dirty="0"/>
          </a:p>
          <a:p>
            <a:pPr marL="800100" lvl="1" indent="-342900">
              <a:lnSpc>
                <a:spcPct val="110000"/>
              </a:lnSpc>
              <a:spcAft>
                <a:spcPts val="1200"/>
              </a:spcAft>
              <a:buFont typeface="Arial" charset="0"/>
              <a:buChar char="•"/>
            </a:pPr>
            <a:endParaRPr lang="en-GB" dirty="0"/>
          </a:p>
        </p:txBody>
      </p:sp>
      <p:sp>
        <p:nvSpPr>
          <p:cNvPr id="8"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 name="Rectangle 5"/>
          <p:cNvSpPr>
            <a:spLocks/>
          </p:cNvSpPr>
          <p:nvPr/>
        </p:nvSpPr>
        <p:spPr bwMode="auto">
          <a:xfrm>
            <a:off x="2764095" y="-65460"/>
            <a:ext cx="361725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err="1" smtClean="0">
                <a:solidFill>
                  <a:srgbClr val="FFFFFF"/>
                </a:solidFill>
                <a:latin typeface="Arial" charset="0"/>
                <a:ea typeface="ＭＳ Ｐゴシック" charset="0"/>
                <a:cs typeface="ＭＳ Ｐゴシック" charset="0"/>
                <a:sym typeface="Arial" charset="0"/>
              </a:rPr>
              <a:t>Aerosol_CCI</a:t>
            </a:r>
            <a:endParaRPr lang="en-GB" sz="4700" b="1" dirty="0" smtClean="0">
              <a:solidFill>
                <a:srgbClr val="FFFFFF"/>
              </a:solidFill>
              <a:latin typeface="Arial" charset="0"/>
              <a:ea typeface="ＭＳ Ｐゴシック" charset="0"/>
              <a:cs typeface="ＭＳ Ｐゴシック" charset="0"/>
              <a:sym typeface="Arial" charset="0"/>
            </a:endParaRPr>
          </a:p>
          <a:p>
            <a:pPr algn="ctr"/>
            <a:r>
              <a:rPr lang="en-GB" sz="2200" b="1" dirty="0" smtClean="0">
                <a:solidFill>
                  <a:srgbClr val="052E56"/>
                </a:solidFill>
                <a:latin typeface="Arial" charset="0"/>
                <a:ea typeface="ＭＳ Ｐゴシック" charset="0"/>
                <a:cs typeface="ＭＳ Ｐゴシック" charset="0"/>
                <a:sym typeface="Arial" charset="0"/>
              </a:rPr>
              <a:t>Data merging</a:t>
            </a:r>
            <a:endParaRPr lang="en-GB" sz="2200" b="1" dirty="0">
              <a:solidFill>
                <a:srgbClr val="FFFFFF"/>
              </a:solidFill>
              <a:latin typeface="Arial" charset="0"/>
              <a:ea typeface="ＭＳ Ｐゴシック" charset="0"/>
              <a:cs typeface="ＭＳ Ｐゴシック" charset="0"/>
              <a:sym typeface="Arial" charset="0"/>
            </a:endParaRPr>
          </a:p>
        </p:txBody>
      </p:sp>
      <p:grpSp>
        <p:nvGrpSpPr>
          <p:cNvPr id="18" name="Group 17"/>
          <p:cNvGrpSpPr/>
          <p:nvPr/>
        </p:nvGrpSpPr>
        <p:grpSpPr>
          <a:xfrm>
            <a:off x="5223129" y="1645321"/>
            <a:ext cx="3023616" cy="5120640"/>
            <a:chOff x="5004054" y="1645321"/>
            <a:chExt cx="3023616" cy="512064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54" y="1645321"/>
              <a:ext cx="3023616" cy="5120640"/>
            </a:xfrm>
            <a:prstGeom prst="rect">
              <a:avLst/>
            </a:prstGeom>
            <a:ln w="19050">
              <a:solidFill>
                <a:srgbClr val="C00000"/>
              </a:solidFill>
            </a:ln>
          </p:spPr>
        </p:pic>
        <p:sp>
          <p:nvSpPr>
            <p:cNvPr id="6" name="TextBox 5"/>
            <p:cNvSpPr txBox="1"/>
            <p:nvPr/>
          </p:nvSpPr>
          <p:spPr>
            <a:xfrm>
              <a:off x="5753100" y="4695825"/>
              <a:ext cx="421910" cy="276999"/>
            </a:xfrm>
            <a:prstGeom prst="rect">
              <a:avLst/>
            </a:prstGeom>
            <a:noFill/>
            <a:ln w="12700">
              <a:noFill/>
            </a:ln>
          </p:spPr>
          <p:txBody>
            <a:bodyPr wrap="none" rtlCol="0">
              <a:spAutoFit/>
            </a:bodyPr>
            <a:lstStyle/>
            <a:p>
              <a:r>
                <a:rPr lang="fr-BE" sz="1200" dirty="0" smtClean="0"/>
                <a:t>P10</a:t>
              </a:r>
              <a:endParaRPr lang="en-US" sz="1200" dirty="0"/>
            </a:p>
          </p:txBody>
        </p:sp>
        <p:sp>
          <p:nvSpPr>
            <p:cNvPr id="14" name="TextBox 13"/>
            <p:cNvSpPr txBox="1"/>
            <p:nvPr/>
          </p:nvSpPr>
          <p:spPr>
            <a:xfrm>
              <a:off x="6981825" y="4695824"/>
              <a:ext cx="421910" cy="276999"/>
            </a:xfrm>
            <a:prstGeom prst="rect">
              <a:avLst/>
            </a:prstGeom>
            <a:noFill/>
            <a:ln w="12700">
              <a:noFill/>
            </a:ln>
          </p:spPr>
          <p:txBody>
            <a:bodyPr wrap="none" rtlCol="0">
              <a:spAutoFit/>
            </a:bodyPr>
            <a:lstStyle/>
            <a:p>
              <a:r>
                <a:rPr lang="fr-BE" sz="1200" dirty="0" smtClean="0"/>
                <a:t>P90</a:t>
              </a:r>
              <a:endParaRPr lang="en-US" sz="1200" dirty="0"/>
            </a:p>
          </p:txBody>
        </p:sp>
        <p:sp>
          <p:nvSpPr>
            <p:cNvPr id="15" name="TextBox 14"/>
            <p:cNvSpPr txBox="1"/>
            <p:nvPr/>
          </p:nvSpPr>
          <p:spPr>
            <a:xfrm>
              <a:off x="6055852" y="3161524"/>
              <a:ext cx="421910" cy="276999"/>
            </a:xfrm>
            <a:prstGeom prst="rect">
              <a:avLst/>
            </a:prstGeom>
            <a:noFill/>
            <a:ln w="12700">
              <a:noFill/>
            </a:ln>
          </p:spPr>
          <p:txBody>
            <a:bodyPr wrap="none" rtlCol="0">
              <a:spAutoFit/>
            </a:bodyPr>
            <a:lstStyle/>
            <a:p>
              <a:r>
                <a:rPr lang="fr-BE" sz="1200" dirty="0" smtClean="0"/>
                <a:t>P75</a:t>
              </a:r>
              <a:endParaRPr lang="en-US" sz="1200" dirty="0"/>
            </a:p>
          </p:txBody>
        </p:sp>
        <p:sp>
          <p:nvSpPr>
            <p:cNvPr id="16" name="TextBox 15"/>
            <p:cNvSpPr txBox="1"/>
            <p:nvPr/>
          </p:nvSpPr>
          <p:spPr>
            <a:xfrm>
              <a:off x="5408795" y="3046450"/>
              <a:ext cx="421910" cy="276999"/>
            </a:xfrm>
            <a:prstGeom prst="rect">
              <a:avLst/>
            </a:prstGeom>
            <a:noFill/>
            <a:ln w="12700">
              <a:noFill/>
            </a:ln>
          </p:spPr>
          <p:txBody>
            <a:bodyPr wrap="none" rtlCol="0">
              <a:spAutoFit/>
            </a:bodyPr>
            <a:lstStyle/>
            <a:p>
              <a:r>
                <a:rPr lang="fr-BE" sz="1200" dirty="0" smtClean="0"/>
                <a:t>P25</a:t>
              </a:r>
              <a:endParaRPr lang="en-US" sz="1200" dirty="0"/>
            </a:p>
          </p:txBody>
        </p:sp>
        <p:sp>
          <p:nvSpPr>
            <p:cNvPr id="17" name="TextBox 16"/>
            <p:cNvSpPr txBox="1"/>
            <p:nvPr/>
          </p:nvSpPr>
          <p:spPr>
            <a:xfrm>
              <a:off x="5465945" y="2751175"/>
              <a:ext cx="421910" cy="276999"/>
            </a:xfrm>
            <a:prstGeom prst="rect">
              <a:avLst/>
            </a:prstGeom>
            <a:noFill/>
            <a:ln w="12700">
              <a:noFill/>
            </a:ln>
          </p:spPr>
          <p:txBody>
            <a:bodyPr wrap="none" rtlCol="0">
              <a:spAutoFit/>
            </a:bodyPr>
            <a:lstStyle/>
            <a:p>
              <a:r>
                <a:rPr lang="fr-BE" sz="1200" dirty="0" smtClean="0"/>
                <a:t>P50</a:t>
              </a:r>
              <a:endParaRPr lang="en-US" sz="1200" dirty="0"/>
            </a:p>
          </p:txBody>
        </p:sp>
      </p:grpSp>
    </p:spTree>
    <p:extLst>
      <p:ext uri="{BB962C8B-B14F-4D97-AF65-F5344CB8AC3E}">
        <p14:creationId xmlns:p14="http://schemas.microsoft.com/office/powerpoint/2010/main" val="3768886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 name="Rectangle 5"/>
          <p:cNvSpPr>
            <a:spLocks/>
          </p:cNvSpPr>
          <p:nvPr/>
        </p:nvSpPr>
        <p:spPr bwMode="auto">
          <a:xfrm>
            <a:off x="2647519" y="103817"/>
            <a:ext cx="3850413"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smtClean="0">
                <a:solidFill>
                  <a:srgbClr val="FFFFFF"/>
                </a:solidFill>
                <a:latin typeface="Arial" charset="0"/>
                <a:ea typeface="ＭＳ Ｐゴシック" charset="0"/>
                <a:cs typeface="ＭＳ Ｐゴシック" charset="0"/>
                <a:sym typeface="Arial" charset="0"/>
              </a:rPr>
              <a:t>Data merging</a:t>
            </a:r>
          </a:p>
        </p:txBody>
      </p:sp>
      <p:grpSp>
        <p:nvGrpSpPr>
          <p:cNvPr id="26" name="Grouper 25"/>
          <p:cNvGrpSpPr/>
          <p:nvPr/>
        </p:nvGrpSpPr>
        <p:grpSpPr>
          <a:xfrm>
            <a:off x="10026432" y="7111500"/>
            <a:ext cx="2360368" cy="1068899"/>
            <a:chOff x="6640122" y="5456535"/>
            <a:chExt cx="2360368" cy="1068899"/>
          </a:xfrm>
        </p:grpSpPr>
        <p:sp>
          <p:nvSpPr>
            <p:cNvPr id="2" name="ZoneTexte 1"/>
            <p:cNvSpPr txBox="1"/>
            <p:nvPr/>
          </p:nvSpPr>
          <p:spPr>
            <a:xfrm>
              <a:off x="6640122" y="5783320"/>
              <a:ext cx="981759" cy="369332"/>
            </a:xfrm>
            <a:prstGeom prst="rect">
              <a:avLst/>
            </a:prstGeom>
            <a:noFill/>
          </p:spPr>
          <p:txBody>
            <a:bodyPr wrap="none" rtlCol="0">
              <a:spAutoFit/>
            </a:bodyPr>
            <a:lstStyle/>
            <a:p>
              <a:r>
                <a:rPr lang="fr-FR" b="1" dirty="0" err="1" smtClean="0">
                  <a:solidFill>
                    <a:srgbClr val="800000"/>
                  </a:solidFill>
                </a:rPr>
                <a:t>AerGom</a:t>
              </a:r>
              <a:endParaRPr lang="fr-FR" b="1" dirty="0">
                <a:solidFill>
                  <a:srgbClr val="800000"/>
                </a:solidFill>
              </a:endParaRPr>
            </a:p>
          </p:txBody>
        </p:sp>
        <p:sp>
          <p:nvSpPr>
            <p:cNvPr id="3" name="ZoneTexte 2"/>
            <p:cNvSpPr txBox="1"/>
            <p:nvPr/>
          </p:nvSpPr>
          <p:spPr>
            <a:xfrm>
              <a:off x="7659859" y="5783320"/>
              <a:ext cx="1340631" cy="369332"/>
            </a:xfrm>
            <a:prstGeom prst="rect">
              <a:avLst/>
            </a:prstGeom>
            <a:noFill/>
            <a:ln>
              <a:noFill/>
            </a:ln>
          </p:spPr>
          <p:txBody>
            <a:bodyPr wrap="none" rtlCol="0">
              <a:spAutoFit/>
            </a:bodyPr>
            <a:lstStyle/>
            <a:p>
              <a:r>
                <a:rPr lang="fr-FR" b="1" dirty="0" err="1" smtClean="0">
                  <a:solidFill>
                    <a:srgbClr val="800000"/>
                  </a:solidFill>
                </a:rPr>
                <a:t>Aerosol_CCI</a:t>
              </a:r>
              <a:endParaRPr lang="fr-FR" b="1" dirty="0">
                <a:solidFill>
                  <a:srgbClr val="800000"/>
                </a:solidFill>
              </a:endParaRPr>
            </a:p>
          </p:txBody>
        </p:sp>
        <p:sp>
          <p:nvSpPr>
            <p:cNvPr id="12" name="Demi-tour 11"/>
            <p:cNvSpPr/>
            <p:nvPr/>
          </p:nvSpPr>
          <p:spPr>
            <a:xfrm>
              <a:off x="7184925" y="5456535"/>
              <a:ext cx="1051243" cy="379968"/>
            </a:xfrm>
            <a:prstGeom prst="uturnArrow">
              <a:avLst>
                <a:gd name="adj1" fmla="val 36563"/>
                <a:gd name="adj2" fmla="val 25000"/>
                <a:gd name="adj3" fmla="val 49390"/>
                <a:gd name="adj4" fmla="val 43750"/>
                <a:gd name="adj5" fmla="val 100000"/>
              </a:avLst>
            </a:prstGeom>
            <a:solidFill>
              <a:srgbClr val="1F497D"/>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15" name="Demi-tour 14"/>
            <p:cNvSpPr/>
            <p:nvPr/>
          </p:nvSpPr>
          <p:spPr>
            <a:xfrm rot="10800000">
              <a:off x="7159524" y="6145466"/>
              <a:ext cx="1051243" cy="379968"/>
            </a:xfrm>
            <a:prstGeom prst="uturnArrow">
              <a:avLst>
                <a:gd name="adj1" fmla="val 36563"/>
                <a:gd name="adj2" fmla="val 25000"/>
                <a:gd name="adj3" fmla="val 49390"/>
                <a:gd name="adj4" fmla="val 43750"/>
                <a:gd name="adj5" fmla="val 100000"/>
              </a:avLst>
            </a:prstGeom>
            <a:solidFill>
              <a:srgbClr val="1F497D"/>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grpSp>
      <p:sp>
        <p:nvSpPr>
          <p:cNvPr id="16" name="Rectangle 13"/>
          <p:cNvSpPr>
            <a:spLocks/>
          </p:cNvSpPr>
          <p:nvPr/>
        </p:nvSpPr>
        <p:spPr bwMode="auto">
          <a:xfrm>
            <a:off x="469900" y="1449672"/>
            <a:ext cx="7994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pPr algn="l"/>
            <a:r>
              <a:rPr lang="en-US" sz="2000" b="1" dirty="0" smtClean="0">
                <a:solidFill>
                  <a:srgbClr val="C00000"/>
                </a:solidFill>
                <a:latin typeface="Arial" charset="0"/>
                <a:ea typeface="ＭＳ Ｐゴシック" charset="0"/>
                <a:cs typeface="ＭＳ Ｐゴシック" charset="0"/>
                <a:sym typeface="Helvetica" charset="0"/>
              </a:rPr>
              <a:t>Derivation of the merged extinction:  liquid aerosol</a:t>
            </a:r>
            <a:endParaRPr lang="en-US" sz="2000" b="1" dirty="0">
              <a:solidFill>
                <a:srgbClr val="C00000"/>
              </a:solidFill>
              <a:latin typeface="Arial" charset="0"/>
              <a:ea typeface="ＭＳ Ｐゴシック" charset="0"/>
              <a:cs typeface="ＭＳ Ｐゴシック" charset="0"/>
              <a:sym typeface="Helvetica" charset="0"/>
            </a:endParaRPr>
          </a:p>
          <a:p>
            <a:endParaRPr lang="en-US" dirty="0">
              <a:solidFill>
                <a:srgbClr val="052E56"/>
              </a:solidFill>
              <a:ea typeface="ＭＳ Ｐゴシック" charset="0"/>
              <a:cs typeface="ＭＳ Ｐゴシック" charset="0"/>
            </a:endParaRPr>
          </a:p>
        </p:txBody>
      </p:sp>
      <p:sp>
        <p:nvSpPr>
          <p:cNvPr id="5" name="TextBox 4"/>
          <p:cNvSpPr txBox="1"/>
          <p:nvPr/>
        </p:nvSpPr>
        <p:spPr>
          <a:xfrm>
            <a:off x="7486650" y="3733800"/>
            <a:ext cx="1467068" cy="923330"/>
          </a:xfrm>
          <a:prstGeom prst="rect">
            <a:avLst/>
          </a:prstGeom>
          <a:noFill/>
          <a:ln>
            <a:solidFill>
              <a:srgbClr val="C00000"/>
            </a:solidFill>
          </a:ln>
        </p:spPr>
        <p:txBody>
          <a:bodyPr wrap="none" rtlCol="0">
            <a:spAutoFit/>
          </a:bodyPr>
          <a:lstStyle/>
          <a:p>
            <a:r>
              <a:rPr lang="fr-BE" dirty="0" smtClean="0"/>
              <a:t>March 2003</a:t>
            </a:r>
          </a:p>
          <a:p>
            <a:r>
              <a:rPr lang="fr-BE" dirty="0" smtClean="0"/>
              <a:t>[100°E,110°E]</a:t>
            </a:r>
          </a:p>
          <a:p>
            <a:r>
              <a:rPr lang="fr-BE" dirty="0" smtClean="0"/>
              <a:t>[50°S, 40°S]</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2124000"/>
            <a:ext cx="5404196" cy="4525200"/>
          </a:xfrm>
          <a:prstGeom prst="rect">
            <a:avLst/>
          </a:prstGeom>
          <a:ln w="15875">
            <a:solidFill>
              <a:srgbClr val="C00000"/>
            </a:solidFill>
          </a:ln>
        </p:spPr>
      </p:pic>
    </p:spTree>
    <p:extLst>
      <p:ext uri="{BB962C8B-B14F-4D97-AF65-F5344CB8AC3E}">
        <p14:creationId xmlns:p14="http://schemas.microsoft.com/office/powerpoint/2010/main" val="3689340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 name="Rectangle 5"/>
          <p:cNvSpPr>
            <a:spLocks/>
          </p:cNvSpPr>
          <p:nvPr/>
        </p:nvSpPr>
        <p:spPr bwMode="auto">
          <a:xfrm>
            <a:off x="2647519" y="103817"/>
            <a:ext cx="3850413"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smtClean="0">
                <a:solidFill>
                  <a:srgbClr val="FFFFFF"/>
                </a:solidFill>
                <a:latin typeface="Arial" charset="0"/>
                <a:ea typeface="ＭＳ Ｐゴシック" charset="0"/>
                <a:cs typeface="ＭＳ Ｐゴシック" charset="0"/>
                <a:sym typeface="Arial" charset="0"/>
              </a:rPr>
              <a:t>Data merging</a:t>
            </a:r>
          </a:p>
        </p:txBody>
      </p:sp>
      <p:grpSp>
        <p:nvGrpSpPr>
          <p:cNvPr id="26" name="Grouper 25"/>
          <p:cNvGrpSpPr/>
          <p:nvPr/>
        </p:nvGrpSpPr>
        <p:grpSpPr>
          <a:xfrm>
            <a:off x="10026432" y="7111500"/>
            <a:ext cx="2360368" cy="1068899"/>
            <a:chOff x="6640122" y="5456535"/>
            <a:chExt cx="2360368" cy="1068899"/>
          </a:xfrm>
        </p:grpSpPr>
        <p:sp>
          <p:nvSpPr>
            <p:cNvPr id="2" name="ZoneTexte 1"/>
            <p:cNvSpPr txBox="1"/>
            <p:nvPr/>
          </p:nvSpPr>
          <p:spPr>
            <a:xfrm>
              <a:off x="6640122" y="5783320"/>
              <a:ext cx="981759" cy="369332"/>
            </a:xfrm>
            <a:prstGeom prst="rect">
              <a:avLst/>
            </a:prstGeom>
            <a:noFill/>
          </p:spPr>
          <p:txBody>
            <a:bodyPr wrap="none" rtlCol="0">
              <a:spAutoFit/>
            </a:bodyPr>
            <a:lstStyle/>
            <a:p>
              <a:r>
                <a:rPr lang="fr-FR" b="1" dirty="0" err="1" smtClean="0">
                  <a:solidFill>
                    <a:srgbClr val="800000"/>
                  </a:solidFill>
                </a:rPr>
                <a:t>AerGom</a:t>
              </a:r>
              <a:endParaRPr lang="fr-FR" b="1" dirty="0">
                <a:solidFill>
                  <a:srgbClr val="800000"/>
                </a:solidFill>
              </a:endParaRPr>
            </a:p>
          </p:txBody>
        </p:sp>
        <p:sp>
          <p:nvSpPr>
            <p:cNvPr id="3" name="ZoneTexte 2"/>
            <p:cNvSpPr txBox="1"/>
            <p:nvPr/>
          </p:nvSpPr>
          <p:spPr>
            <a:xfrm>
              <a:off x="7659859" y="5783320"/>
              <a:ext cx="1340631" cy="369332"/>
            </a:xfrm>
            <a:prstGeom prst="rect">
              <a:avLst/>
            </a:prstGeom>
            <a:noFill/>
            <a:ln>
              <a:noFill/>
            </a:ln>
          </p:spPr>
          <p:txBody>
            <a:bodyPr wrap="none" rtlCol="0">
              <a:spAutoFit/>
            </a:bodyPr>
            <a:lstStyle/>
            <a:p>
              <a:r>
                <a:rPr lang="fr-FR" b="1" dirty="0" err="1" smtClean="0">
                  <a:solidFill>
                    <a:srgbClr val="800000"/>
                  </a:solidFill>
                </a:rPr>
                <a:t>Aerosol_CCI</a:t>
              </a:r>
              <a:endParaRPr lang="fr-FR" b="1" dirty="0">
                <a:solidFill>
                  <a:srgbClr val="800000"/>
                </a:solidFill>
              </a:endParaRPr>
            </a:p>
          </p:txBody>
        </p:sp>
        <p:sp>
          <p:nvSpPr>
            <p:cNvPr id="12" name="Demi-tour 11"/>
            <p:cNvSpPr/>
            <p:nvPr/>
          </p:nvSpPr>
          <p:spPr>
            <a:xfrm>
              <a:off x="7184925" y="5456535"/>
              <a:ext cx="1051243" cy="379968"/>
            </a:xfrm>
            <a:prstGeom prst="uturnArrow">
              <a:avLst>
                <a:gd name="adj1" fmla="val 36563"/>
                <a:gd name="adj2" fmla="val 25000"/>
                <a:gd name="adj3" fmla="val 49390"/>
                <a:gd name="adj4" fmla="val 43750"/>
                <a:gd name="adj5" fmla="val 100000"/>
              </a:avLst>
            </a:prstGeom>
            <a:solidFill>
              <a:srgbClr val="1F497D"/>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15" name="Demi-tour 14"/>
            <p:cNvSpPr/>
            <p:nvPr/>
          </p:nvSpPr>
          <p:spPr>
            <a:xfrm rot="10800000">
              <a:off x="7159524" y="6145466"/>
              <a:ext cx="1051243" cy="379968"/>
            </a:xfrm>
            <a:prstGeom prst="uturnArrow">
              <a:avLst>
                <a:gd name="adj1" fmla="val 36563"/>
                <a:gd name="adj2" fmla="val 25000"/>
                <a:gd name="adj3" fmla="val 49390"/>
                <a:gd name="adj4" fmla="val 43750"/>
                <a:gd name="adj5" fmla="val 100000"/>
              </a:avLst>
            </a:prstGeom>
            <a:solidFill>
              <a:srgbClr val="1F497D"/>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grpSp>
      <p:sp>
        <p:nvSpPr>
          <p:cNvPr id="17" name="TextBox 16"/>
          <p:cNvSpPr txBox="1"/>
          <p:nvPr/>
        </p:nvSpPr>
        <p:spPr>
          <a:xfrm>
            <a:off x="7391400" y="3733800"/>
            <a:ext cx="1628651" cy="923330"/>
          </a:xfrm>
          <a:prstGeom prst="rect">
            <a:avLst/>
          </a:prstGeom>
          <a:noFill/>
          <a:ln>
            <a:solidFill>
              <a:srgbClr val="C00000"/>
            </a:solidFill>
          </a:ln>
        </p:spPr>
        <p:txBody>
          <a:bodyPr wrap="none" rtlCol="0">
            <a:spAutoFit/>
          </a:bodyPr>
          <a:lstStyle/>
          <a:p>
            <a:r>
              <a:rPr lang="fr-BE" dirty="0" err="1" smtClean="0"/>
              <a:t>January</a:t>
            </a:r>
            <a:r>
              <a:rPr lang="fr-BE" dirty="0" smtClean="0"/>
              <a:t> 2003</a:t>
            </a:r>
          </a:p>
          <a:p>
            <a:r>
              <a:rPr lang="fr-BE" dirty="0" smtClean="0"/>
              <a:t>[170°W,160°W]</a:t>
            </a:r>
          </a:p>
          <a:p>
            <a:r>
              <a:rPr lang="fr-BE" dirty="0" smtClean="0"/>
              <a:t>[20°S, 10°S]</a:t>
            </a:r>
            <a:endParaRPr lang="en-US" dirty="0"/>
          </a:p>
        </p:txBody>
      </p:sp>
      <p:sp>
        <p:nvSpPr>
          <p:cNvPr id="18" name="Rectangle 13"/>
          <p:cNvSpPr>
            <a:spLocks/>
          </p:cNvSpPr>
          <p:nvPr/>
        </p:nvSpPr>
        <p:spPr bwMode="auto">
          <a:xfrm>
            <a:off x="622300" y="1448184"/>
            <a:ext cx="79946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pPr algn="l"/>
            <a:r>
              <a:rPr lang="en-US" sz="2000" b="1" dirty="0" smtClean="0">
                <a:solidFill>
                  <a:srgbClr val="C00000"/>
                </a:solidFill>
                <a:latin typeface="Arial" charset="0"/>
                <a:ea typeface="ＭＳ Ｐゴシック" charset="0"/>
                <a:cs typeface="ＭＳ Ｐゴシック" charset="0"/>
                <a:sym typeface="Helvetica" charset="0"/>
              </a:rPr>
              <a:t>Derivation of the merged extinction:  liquid aerosol and ice occurence</a:t>
            </a:r>
            <a:endParaRPr lang="en-US" sz="2000" b="1" dirty="0">
              <a:solidFill>
                <a:srgbClr val="C00000"/>
              </a:solidFill>
              <a:latin typeface="Arial" charset="0"/>
              <a:ea typeface="ＭＳ Ｐゴシック" charset="0"/>
              <a:cs typeface="ＭＳ Ｐゴシック" charset="0"/>
              <a:sym typeface="Helvetica" charset="0"/>
            </a:endParaRPr>
          </a:p>
          <a:p>
            <a:endParaRPr lang="en-US" dirty="0">
              <a:solidFill>
                <a:srgbClr val="052E56"/>
              </a:solidFill>
              <a:ea typeface="ＭＳ Ｐゴシック" charset="0"/>
              <a:cs typeface="ＭＳ Ｐゴシック"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2124000"/>
            <a:ext cx="5404196" cy="4525200"/>
          </a:xfrm>
          <a:prstGeom prst="rect">
            <a:avLst/>
          </a:prstGeom>
          <a:ln w="15875">
            <a:solidFill>
              <a:srgbClr val="C00000"/>
            </a:solidFill>
          </a:ln>
        </p:spPr>
      </p:pic>
    </p:spTree>
    <p:extLst>
      <p:ext uri="{BB962C8B-B14F-4D97-AF65-F5344CB8AC3E}">
        <p14:creationId xmlns:p14="http://schemas.microsoft.com/office/powerpoint/2010/main" val="2108061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3"/>
          <p:cNvSpPr>
            <a:spLocks/>
          </p:cNvSpPr>
          <p:nvPr/>
        </p:nvSpPr>
        <p:spPr bwMode="auto">
          <a:xfrm>
            <a:off x="469900" y="1449672"/>
            <a:ext cx="7994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2000" b="1" dirty="0" smtClean="0">
                <a:solidFill>
                  <a:srgbClr val="C00000"/>
                </a:solidFill>
                <a:latin typeface="Arial" charset="0"/>
                <a:ea typeface="ＭＳ Ｐゴシック" charset="0"/>
                <a:cs typeface="ＭＳ Ｐゴシック" charset="0"/>
                <a:sym typeface="Helvetica" charset="0"/>
              </a:rPr>
              <a:t>Effect of the bias between AerGom and OSIRIS</a:t>
            </a:r>
          </a:p>
          <a:p>
            <a:endParaRPr lang="en-US" dirty="0">
              <a:solidFill>
                <a:srgbClr val="052E56"/>
              </a:solidFill>
              <a:ea typeface="ＭＳ Ｐゴシック" charset="0"/>
              <a:cs typeface="ＭＳ Ｐゴシック" charset="0"/>
            </a:endParaRPr>
          </a:p>
        </p:txBody>
      </p:sp>
      <p:sp>
        <p:nvSpPr>
          <p:cNvPr id="7"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 name="Rectangle 5"/>
          <p:cNvSpPr>
            <a:spLocks/>
          </p:cNvSpPr>
          <p:nvPr/>
        </p:nvSpPr>
        <p:spPr bwMode="auto">
          <a:xfrm>
            <a:off x="2647519" y="103817"/>
            <a:ext cx="3850413"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smtClean="0">
                <a:solidFill>
                  <a:srgbClr val="FFFFFF"/>
                </a:solidFill>
                <a:latin typeface="Arial" charset="0"/>
                <a:ea typeface="ＭＳ Ｐゴシック" charset="0"/>
                <a:cs typeface="ＭＳ Ｐゴシック" charset="0"/>
                <a:sym typeface="Arial" charset="0"/>
              </a:rPr>
              <a:t>Data merging</a:t>
            </a:r>
          </a:p>
        </p:txBody>
      </p:sp>
      <p:grpSp>
        <p:nvGrpSpPr>
          <p:cNvPr id="26" name="Grouper 25"/>
          <p:cNvGrpSpPr/>
          <p:nvPr/>
        </p:nvGrpSpPr>
        <p:grpSpPr>
          <a:xfrm>
            <a:off x="10026432" y="7111500"/>
            <a:ext cx="2360368" cy="1068899"/>
            <a:chOff x="6640122" y="5456535"/>
            <a:chExt cx="2360368" cy="1068899"/>
          </a:xfrm>
        </p:grpSpPr>
        <p:sp>
          <p:nvSpPr>
            <p:cNvPr id="2" name="ZoneTexte 1"/>
            <p:cNvSpPr txBox="1"/>
            <p:nvPr/>
          </p:nvSpPr>
          <p:spPr>
            <a:xfrm>
              <a:off x="6640122" y="5783320"/>
              <a:ext cx="981759" cy="369332"/>
            </a:xfrm>
            <a:prstGeom prst="rect">
              <a:avLst/>
            </a:prstGeom>
            <a:noFill/>
          </p:spPr>
          <p:txBody>
            <a:bodyPr wrap="none" rtlCol="0">
              <a:spAutoFit/>
            </a:bodyPr>
            <a:lstStyle/>
            <a:p>
              <a:r>
                <a:rPr lang="fr-FR" b="1" dirty="0" err="1" smtClean="0">
                  <a:solidFill>
                    <a:srgbClr val="800000"/>
                  </a:solidFill>
                </a:rPr>
                <a:t>AerGom</a:t>
              </a:r>
              <a:endParaRPr lang="fr-FR" b="1" dirty="0">
                <a:solidFill>
                  <a:srgbClr val="800000"/>
                </a:solidFill>
              </a:endParaRPr>
            </a:p>
          </p:txBody>
        </p:sp>
        <p:sp>
          <p:nvSpPr>
            <p:cNvPr id="3" name="ZoneTexte 2"/>
            <p:cNvSpPr txBox="1"/>
            <p:nvPr/>
          </p:nvSpPr>
          <p:spPr>
            <a:xfrm>
              <a:off x="7659859" y="5783320"/>
              <a:ext cx="1340631" cy="369332"/>
            </a:xfrm>
            <a:prstGeom prst="rect">
              <a:avLst/>
            </a:prstGeom>
            <a:noFill/>
            <a:ln>
              <a:noFill/>
            </a:ln>
          </p:spPr>
          <p:txBody>
            <a:bodyPr wrap="none" rtlCol="0">
              <a:spAutoFit/>
            </a:bodyPr>
            <a:lstStyle/>
            <a:p>
              <a:r>
                <a:rPr lang="fr-FR" b="1" dirty="0" err="1" smtClean="0">
                  <a:solidFill>
                    <a:srgbClr val="800000"/>
                  </a:solidFill>
                </a:rPr>
                <a:t>Aerosol_CCI</a:t>
              </a:r>
              <a:endParaRPr lang="fr-FR" b="1" dirty="0">
                <a:solidFill>
                  <a:srgbClr val="800000"/>
                </a:solidFill>
              </a:endParaRPr>
            </a:p>
          </p:txBody>
        </p:sp>
        <p:sp>
          <p:nvSpPr>
            <p:cNvPr id="12" name="Demi-tour 11"/>
            <p:cNvSpPr/>
            <p:nvPr/>
          </p:nvSpPr>
          <p:spPr>
            <a:xfrm>
              <a:off x="7184925" y="5456535"/>
              <a:ext cx="1051243" cy="379968"/>
            </a:xfrm>
            <a:prstGeom prst="uturnArrow">
              <a:avLst>
                <a:gd name="adj1" fmla="val 36563"/>
                <a:gd name="adj2" fmla="val 25000"/>
                <a:gd name="adj3" fmla="val 49390"/>
                <a:gd name="adj4" fmla="val 43750"/>
                <a:gd name="adj5" fmla="val 100000"/>
              </a:avLst>
            </a:prstGeom>
            <a:solidFill>
              <a:srgbClr val="1F497D"/>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15" name="Demi-tour 14"/>
            <p:cNvSpPr/>
            <p:nvPr/>
          </p:nvSpPr>
          <p:spPr>
            <a:xfrm rot="10800000">
              <a:off x="7159524" y="6145466"/>
              <a:ext cx="1051243" cy="379968"/>
            </a:xfrm>
            <a:prstGeom prst="uturnArrow">
              <a:avLst>
                <a:gd name="adj1" fmla="val 36563"/>
                <a:gd name="adj2" fmla="val 25000"/>
                <a:gd name="adj3" fmla="val 49390"/>
                <a:gd name="adj4" fmla="val 43750"/>
                <a:gd name="adj5" fmla="val 100000"/>
              </a:avLst>
            </a:prstGeom>
            <a:solidFill>
              <a:srgbClr val="1F497D"/>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grpSp>
      <p:sp>
        <p:nvSpPr>
          <p:cNvPr id="17" name="TextBox 16"/>
          <p:cNvSpPr txBox="1"/>
          <p:nvPr/>
        </p:nvSpPr>
        <p:spPr>
          <a:xfrm>
            <a:off x="7381875" y="3733800"/>
            <a:ext cx="1628651" cy="923330"/>
          </a:xfrm>
          <a:prstGeom prst="rect">
            <a:avLst/>
          </a:prstGeom>
          <a:noFill/>
          <a:ln>
            <a:solidFill>
              <a:srgbClr val="C00000"/>
            </a:solidFill>
          </a:ln>
        </p:spPr>
        <p:txBody>
          <a:bodyPr wrap="none" rtlCol="0">
            <a:spAutoFit/>
          </a:bodyPr>
          <a:lstStyle/>
          <a:p>
            <a:r>
              <a:rPr lang="fr-BE" dirty="0" smtClean="0"/>
              <a:t>March 2003</a:t>
            </a:r>
          </a:p>
          <a:p>
            <a:r>
              <a:rPr lang="fr-BE" dirty="0" smtClean="0"/>
              <a:t>[140°W,130°W]</a:t>
            </a:r>
          </a:p>
          <a:p>
            <a:r>
              <a:rPr lang="fr-BE" dirty="0" smtClean="0"/>
              <a:t>[60°S, 50°S]</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2124000"/>
            <a:ext cx="5404196" cy="4525200"/>
          </a:xfrm>
          <a:prstGeom prst="rect">
            <a:avLst/>
          </a:prstGeom>
          <a:ln w="15875">
            <a:solidFill>
              <a:srgbClr val="C00000"/>
            </a:solidFill>
          </a:ln>
        </p:spPr>
      </p:pic>
    </p:spTree>
    <p:extLst>
      <p:ext uri="{BB962C8B-B14F-4D97-AF65-F5344CB8AC3E}">
        <p14:creationId xmlns:p14="http://schemas.microsoft.com/office/powerpoint/2010/main" val="3713776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 name="Rectangle 5"/>
          <p:cNvSpPr>
            <a:spLocks/>
          </p:cNvSpPr>
          <p:nvPr/>
        </p:nvSpPr>
        <p:spPr bwMode="auto">
          <a:xfrm>
            <a:off x="2664349" y="103817"/>
            <a:ext cx="3816749"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smtClean="0">
                <a:solidFill>
                  <a:srgbClr val="FFFFFF"/>
                </a:solidFill>
                <a:latin typeface="Arial" charset="0"/>
                <a:ea typeface="ＭＳ Ｐゴシック" charset="0"/>
                <a:cs typeface="ＭＳ Ｐゴシック" charset="0"/>
                <a:sym typeface="Arial" charset="0"/>
              </a:rPr>
              <a:t>Data Merging</a:t>
            </a:r>
          </a:p>
        </p:txBody>
      </p:sp>
      <p:grpSp>
        <p:nvGrpSpPr>
          <p:cNvPr id="26" name="Grouper 25"/>
          <p:cNvGrpSpPr/>
          <p:nvPr/>
        </p:nvGrpSpPr>
        <p:grpSpPr>
          <a:xfrm>
            <a:off x="10026432" y="7111500"/>
            <a:ext cx="2360368" cy="1068899"/>
            <a:chOff x="6640122" y="5456535"/>
            <a:chExt cx="2360368" cy="1068899"/>
          </a:xfrm>
        </p:grpSpPr>
        <p:sp>
          <p:nvSpPr>
            <p:cNvPr id="2" name="ZoneTexte 1"/>
            <p:cNvSpPr txBox="1"/>
            <p:nvPr/>
          </p:nvSpPr>
          <p:spPr>
            <a:xfrm>
              <a:off x="6640122" y="5783320"/>
              <a:ext cx="981759" cy="369332"/>
            </a:xfrm>
            <a:prstGeom prst="rect">
              <a:avLst/>
            </a:prstGeom>
            <a:noFill/>
          </p:spPr>
          <p:txBody>
            <a:bodyPr wrap="none" rtlCol="0">
              <a:spAutoFit/>
            </a:bodyPr>
            <a:lstStyle/>
            <a:p>
              <a:r>
                <a:rPr lang="fr-FR" b="1" dirty="0" err="1" smtClean="0">
                  <a:solidFill>
                    <a:srgbClr val="800000"/>
                  </a:solidFill>
                </a:rPr>
                <a:t>AerGom</a:t>
              </a:r>
              <a:endParaRPr lang="fr-FR" b="1" dirty="0">
                <a:solidFill>
                  <a:srgbClr val="800000"/>
                </a:solidFill>
              </a:endParaRPr>
            </a:p>
          </p:txBody>
        </p:sp>
        <p:sp>
          <p:nvSpPr>
            <p:cNvPr id="3" name="ZoneTexte 2"/>
            <p:cNvSpPr txBox="1"/>
            <p:nvPr/>
          </p:nvSpPr>
          <p:spPr>
            <a:xfrm>
              <a:off x="7659859" y="5783320"/>
              <a:ext cx="1340631" cy="369332"/>
            </a:xfrm>
            <a:prstGeom prst="rect">
              <a:avLst/>
            </a:prstGeom>
            <a:noFill/>
            <a:ln>
              <a:noFill/>
            </a:ln>
          </p:spPr>
          <p:txBody>
            <a:bodyPr wrap="none" rtlCol="0">
              <a:spAutoFit/>
            </a:bodyPr>
            <a:lstStyle/>
            <a:p>
              <a:r>
                <a:rPr lang="fr-FR" b="1" dirty="0" err="1" smtClean="0">
                  <a:solidFill>
                    <a:srgbClr val="800000"/>
                  </a:solidFill>
                </a:rPr>
                <a:t>Aerosol_CCI</a:t>
              </a:r>
              <a:endParaRPr lang="fr-FR" b="1" dirty="0">
                <a:solidFill>
                  <a:srgbClr val="800000"/>
                </a:solidFill>
              </a:endParaRPr>
            </a:p>
          </p:txBody>
        </p:sp>
        <p:sp>
          <p:nvSpPr>
            <p:cNvPr id="12" name="Demi-tour 11"/>
            <p:cNvSpPr/>
            <p:nvPr/>
          </p:nvSpPr>
          <p:spPr>
            <a:xfrm>
              <a:off x="7184925" y="5456535"/>
              <a:ext cx="1051243" cy="379968"/>
            </a:xfrm>
            <a:prstGeom prst="uturnArrow">
              <a:avLst>
                <a:gd name="adj1" fmla="val 36563"/>
                <a:gd name="adj2" fmla="val 25000"/>
                <a:gd name="adj3" fmla="val 49390"/>
                <a:gd name="adj4" fmla="val 43750"/>
                <a:gd name="adj5" fmla="val 100000"/>
              </a:avLst>
            </a:prstGeom>
            <a:solidFill>
              <a:srgbClr val="1F497D"/>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15" name="Demi-tour 14"/>
            <p:cNvSpPr/>
            <p:nvPr/>
          </p:nvSpPr>
          <p:spPr>
            <a:xfrm rot="10800000">
              <a:off x="7159524" y="6145466"/>
              <a:ext cx="1051243" cy="379968"/>
            </a:xfrm>
            <a:prstGeom prst="uturnArrow">
              <a:avLst>
                <a:gd name="adj1" fmla="val 36563"/>
                <a:gd name="adj2" fmla="val 25000"/>
                <a:gd name="adj3" fmla="val 49390"/>
                <a:gd name="adj4" fmla="val 43750"/>
                <a:gd name="adj5" fmla="val 100000"/>
              </a:avLst>
            </a:prstGeom>
            <a:solidFill>
              <a:srgbClr val="1F497D"/>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gr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9171" t="3687" r="22967" b="3030"/>
          <a:stretch/>
        </p:blipFill>
        <p:spPr>
          <a:xfrm>
            <a:off x="2085976" y="1219199"/>
            <a:ext cx="4375575" cy="5286342"/>
          </a:xfrm>
          <a:prstGeom prst="rect">
            <a:avLst/>
          </a:prstGeom>
        </p:spPr>
      </p:pic>
      <p:sp>
        <p:nvSpPr>
          <p:cNvPr id="5" name="TextBox 4"/>
          <p:cNvSpPr txBox="1"/>
          <p:nvPr/>
        </p:nvSpPr>
        <p:spPr>
          <a:xfrm>
            <a:off x="7419975" y="3429000"/>
            <a:ext cx="1247457" cy="369332"/>
          </a:xfrm>
          <a:prstGeom prst="rect">
            <a:avLst/>
          </a:prstGeom>
          <a:noFill/>
          <a:ln>
            <a:solidFill>
              <a:srgbClr val="C00000"/>
            </a:solidFill>
          </a:ln>
        </p:spPr>
        <p:txBody>
          <a:bodyPr wrap="none" rtlCol="0">
            <a:spAutoFit/>
          </a:bodyPr>
          <a:lstStyle/>
          <a:p>
            <a:r>
              <a:rPr lang="fr-BE" dirty="0" smtClean="0">
                <a:latin typeface="Symbol" panose="05050102010706020507" pitchFamily="18" charset="2"/>
              </a:rPr>
              <a:t>l </a:t>
            </a:r>
            <a:r>
              <a:rPr lang="fr-BE" dirty="0" smtClean="0"/>
              <a:t>= 550 nm</a:t>
            </a:r>
            <a:endParaRPr lang="en-US" dirty="0"/>
          </a:p>
        </p:txBody>
      </p:sp>
    </p:spTree>
    <p:extLst>
      <p:ext uri="{BB962C8B-B14F-4D97-AF65-F5344CB8AC3E}">
        <p14:creationId xmlns:p14="http://schemas.microsoft.com/office/powerpoint/2010/main" val="3755833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 name="Rectangle 5"/>
          <p:cNvSpPr>
            <a:spLocks/>
          </p:cNvSpPr>
          <p:nvPr/>
        </p:nvSpPr>
        <p:spPr bwMode="auto">
          <a:xfrm>
            <a:off x="2664349" y="103817"/>
            <a:ext cx="3816749"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smtClean="0">
                <a:solidFill>
                  <a:srgbClr val="FFFFFF"/>
                </a:solidFill>
                <a:latin typeface="Arial" charset="0"/>
                <a:ea typeface="ＭＳ Ｐゴシック" charset="0"/>
                <a:cs typeface="ＭＳ Ｐゴシック" charset="0"/>
                <a:sym typeface="Arial" charset="0"/>
              </a:rPr>
              <a:t>Data Merging</a:t>
            </a:r>
          </a:p>
        </p:txBody>
      </p:sp>
      <p:grpSp>
        <p:nvGrpSpPr>
          <p:cNvPr id="26" name="Grouper 25"/>
          <p:cNvGrpSpPr/>
          <p:nvPr/>
        </p:nvGrpSpPr>
        <p:grpSpPr>
          <a:xfrm>
            <a:off x="10026432" y="7111500"/>
            <a:ext cx="2360368" cy="1068899"/>
            <a:chOff x="6640122" y="5456535"/>
            <a:chExt cx="2360368" cy="1068899"/>
          </a:xfrm>
        </p:grpSpPr>
        <p:sp>
          <p:nvSpPr>
            <p:cNvPr id="2" name="ZoneTexte 1"/>
            <p:cNvSpPr txBox="1"/>
            <p:nvPr/>
          </p:nvSpPr>
          <p:spPr>
            <a:xfrm>
              <a:off x="6640122" y="5783320"/>
              <a:ext cx="981759" cy="369332"/>
            </a:xfrm>
            <a:prstGeom prst="rect">
              <a:avLst/>
            </a:prstGeom>
            <a:noFill/>
          </p:spPr>
          <p:txBody>
            <a:bodyPr wrap="none" rtlCol="0">
              <a:spAutoFit/>
            </a:bodyPr>
            <a:lstStyle/>
            <a:p>
              <a:r>
                <a:rPr lang="fr-FR" b="1" dirty="0" err="1" smtClean="0">
                  <a:solidFill>
                    <a:srgbClr val="800000"/>
                  </a:solidFill>
                </a:rPr>
                <a:t>AerGom</a:t>
              </a:r>
              <a:endParaRPr lang="fr-FR" b="1" dirty="0">
                <a:solidFill>
                  <a:srgbClr val="800000"/>
                </a:solidFill>
              </a:endParaRPr>
            </a:p>
          </p:txBody>
        </p:sp>
        <p:sp>
          <p:nvSpPr>
            <p:cNvPr id="3" name="ZoneTexte 2"/>
            <p:cNvSpPr txBox="1"/>
            <p:nvPr/>
          </p:nvSpPr>
          <p:spPr>
            <a:xfrm>
              <a:off x="7659859" y="5783320"/>
              <a:ext cx="1340631" cy="369332"/>
            </a:xfrm>
            <a:prstGeom prst="rect">
              <a:avLst/>
            </a:prstGeom>
            <a:noFill/>
            <a:ln>
              <a:noFill/>
            </a:ln>
          </p:spPr>
          <p:txBody>
            <a:bodyPr wrap="none" rtlCol="0">
              <a:spAutoFit/>
            </a:bodyPr>
            <a:lstStyle/>
            <a:p>
              <a:r>
                <a:rPr lang="fr-FR" b="1" dirty="0" err="1" smtClean="0">
                  <a:solidFill>
                    <a:srgbClr val="800000"/>
                  </a:solidFill>
                </a:rPr>
                <a:t>Aerosol_CCI</a:t>
              </a:r>
              <a:endParaRPr lang="fr-FR" b="1" dirty="0">
                <a:solidFill>
                  <a:srgbClr val="800000"/>
                </a:solidFill>
              </a:endParaRPr>
            </a:p>
          </p:txBody>
        </p:sp>
        <p:sp>
          <p:nvSpPr>
            <p:cNvPr id="12" name="Demi-tour 11"/>
            <p:cNvSpPr/>
            <p:nvPr/>
          </p:nvSpPr>
          <p:spPr>
            <a:xfrm>
              <a:off x="7184925" y="5456535"/>
              <a:ext cx="1051243" cy="379968"/>
            </a:xfrm>
            <a:prstGeom prst="uturnArrow">
              <a:avLst>
                <a:gd name="adj1" fmla="val 36563"/>
                <a:gd name="adj2" fmla="val 25000"/>
                <a:gd name="adj3" fmla="val 49390"/>
                <a:gd name="adj4" fmla="val 43750"/>
                <a:gd name="adj5" fmla="val 100000"/>
              </a:avLst>
            </a:prstGeom>
            <a:solidFill>
              <a:srgbClr val="1F497D"/>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15" name="Demi-tour 14"/>
            <p:cNvSpPr/>
            <p:nvPr/>
          </p:nvSpPr>
          <p:spPr>
            <a:xfrm rot="10800000">
              <a:off x="7159524" y="6145466"/>
              <a:ext cx="1051243" cy="379968"/>
            </a:xfrm>
            <a:prstGeom prst="uturnArrow">
              <a:avLst>
                <a:gd name="adj1" fmla="val 36563"/>
                <a:gd name="adj2" fmla="val 25000"/>
                <a:gd name="adj3" fmla="val 49390"/>
                <a:gd name="adj4" fmla="val 43750"/>
                <a:gd name="adj5" fmla="val 100000"/>
              </a:avLst>
            </a:prstGeom>
            <a:solidFill>
              <a:srgbClr val="1F497D"/>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grpSp>
      <p:pic>
        <p:nvPicPr>
          <p:cNvPr id="13"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19707" t="3367" r="23649" b="2766"/>
          <a:stretch/>
        </p:blipFill>
        <p:spPr>
          <a:xfrm>
            <a:off x="2084400" y="1220400"/>
            <a:ext cx="4268382" cy="5302800"/>
          </a:xfrm>
          <a:prstGeom prst="rect">
            <a:avLst/>
          </a:prstGeom>
        </p:spPr>
      </p:pic>
      <p:sp>
        <p:nvSpPr>
          <p:cNvPr id="5" name="TextBox 4"/>
          <p:cNvSpPr txBox="1"/>
          <p:nvPr/>
        </p:nvSpPr>
        <p:spPr>
          <a:xfrm>
            <a:off x="6877050" y="3162300"/>
            <a:ext cx="2162175" cy="923330"/>
          </a:xfrm>
          <a:prstGeom prst="rect">
            <a:avLst/>
          </a:prstGeom>
          <a:noFill/>
          <a:ln>
            <a:solidFill>
              <a:srgbClr val="C00000"/>
            </a:solidFill>
          </a:ln>
        </p:spPr>
        <p:txBody>
          <a:bodyPr wrap="square" rtlCol="0">
            <a:spAutoFit/>
          </a:bodyPr>
          <a:lstStyle/>
          <a:p>
            <a:r>
              <a:rPr lang="fr-BE" dirty="0" err="1" smtClean="0"/>
              <a:t>Significant</a:t>
            </a:r>
            <a:r>
              <a:rPr lang="fr-BE" dirty="0" smtClean="0"/>
              <a:t> </a:t>
            </a:r>
            <a:r>
              <a:rPr lang="fr-BE" dirty="0" err="1" smtClean="0"/>
              <a:t>increase</a:t>
            </a:r>
            <a:r>
              <a:rPr lang="fr-BE" dirty="0" smtClean="0"/>
              <a:t> of the </a:t>
            </a:r>
            <a:r>
              <a:rPr lang="fr-BE" smtClean="0"/>
              <a:t>information content !</a:t>
            </a:r>
            <a:endParaRPr lang="fr-BE" dirty="0" smtClean="0"/>
          </a:p>
        </p:txBody>
      </p:sp>
    </p:spTree>
    <p:extLst>
      <p:ext uri="{BB962C8B-B14F-4D97-AF65-F5344CB8AC3E}">
        <p14:creationId xmlns:p14="http://schemas.microsoft.com/office/powerpoint/2010/main" val="1560559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93750" y="2012094"/>
            <a:ext cx="8062282" cy="1323439"/>
          </a:xfrm>
          <a:prstGeom prst="rect">
            <a:avLst/>
          </a:prstGeom>
          <a:noFill/>
        </p:spPr>
        <p:txBody>
          <a:bodyPr wrap="square" rtlCol="0">
            <a:spAutoFit/>
          </a:bodyPr>
          <a:lstStyle/>
          <a:p>
            <a:pPr marL="285750" indent="-285750">
              <a:buFont typeface="Arial"/>
              <a:buChar char="•"/>
            </a:pPr>
            <a:r>
              <a:rPr lang="en-GB" sz="2000" dirty="0" smtClean="0"/>
              <a:t>Long-time series </a:t>
            </a:r>
            <a:r>
              <a:rPr lang="en-GB" sz="2000" dirty="0" err="1" smtClean="0"/>
              <a:t>AerGom</a:t>
            </a:r>
            <a:r>
              <a:rPr lang="en-GB" sz="2000" dirty="0" smtClean="0"/>
              <a:t> dataset</a:t>
            </a:r>
          </a:p>
          <a:p>
            <a:pPr marL="285750" indent="-285750">
              <a:buFont typeface="Arial"/>
              <a:buChar char="•"/>
            </a:pPr>
            <a:r>
              <a:rPr lang="en-GB" sz="2000" dirty="0" smtClean="0"/>
              <a:t>Long-time series </a:t>
            </a:r>
            <a:r>
              <a:rPr lang="en-GB" sz="2000" dirty="0" err="1" smtClean="0"/>
              <a:t>AerGom</a:t>
            </a:r>
            <a:r>
              <a:rPr lang="en-GB" sz="2000" dirty="0" smtClean="0"/>
              <a:t> - OSIRIS - SAGE II</a:t>
            </a:r>
          </a:p>
          <a:p>
            <a:pPr marL="285750" indent="-285750">
              <a:buFont typeface="Arial"/>
              <a:buChar char="•"/>
            </a:pPr>
            <a:endParaRPr lang="en-GB" sz="2000" dirty="0"/>
          </a:p>
          <a:p>
            <a:pPr marL="285750" indent="-285750">
              <a:buFont typeface="Arial"/>
              <a:buChar char="•"/>
            </a:pPr>
            <a:r>
              <a:rPr lang="en-GB" sz="2000" dirty="0" smtClean="0"/>
              <a:t>Further algorithm development</a:t>
            </a:r>
            <a:endParaRPr lang="en-GB" sz="2000" dirty="0"/>
          </a:p>
        </p:txBody>
      </p:sp>
      <p:sp>
        <p:nvSpPr>
          <p:cNvPr id="7"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 name="Rectangle 5"/>
          <p:cNvSpPr>
            <a:spLocks/>
          </p:cNvSpPr>
          <p:nvPr/>
        </p:nvSpPr>
        <p:spPr bwMode="auto">
          <a:xfrm>
            <a:off x="2763735" y="-65460"/>
            <a:ext cx="361797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err="1" smtClean="0">
                <a:solidFill>
                  <a:srgbClr val="FFFFFF"/>
                </a:solidFill>
                <a:latin typeface="Arial" charset="0"/>
                <a:ea typeface="ＭＳ Ｐゴシック" charset="0"/>
                <a:cs typeface="ＭＳ Ｐゴシック" charset="0"/>
                <a:sym typeface="Arial" charset="0"/>
              </a:rPr>
              <a:t>Aerosol_CCI</a:t>
            </a:r>
            <a:endParaRPr lang="en-GB" sz="4700" b="1" dirty="0" smtClean="0">
              <a:solidFill>
                <a:srgbClr val="FFFFFF"/>
              </a:solidFill>
              <a:latin typeface="Arial" charset="0"/>
              <a:ea typeface="ＭＳ Ｐゴシック" charset="0"/>
              <a:cs typeface="ＭＳ Ｐゴシック" charset="0"/>
              <a:sym typeface="Arial" charset="0"/>
            </a:endParaRPr>
          </a:p>
          <a:p>
            <a:pPr algn="ctr"/>
            <a:r>
              <a:rPr lang="en-GB" sz="2200" b="1" dirty="0" smtClean="0">
                <a:solidFill>
                  <a:srgbClr val="052E56"/>
                </a:solidFill>
                <a:latin typeface="Arial" charset="0"/>
                <a:ea typeface="ＭＳ Ｐゴシック" charset="0"/>
                <a:cs typeface="ＭＳ Ｐゴシック" charset="0"/>
                <a:sym typeface="Arial" charset="0"/>
              </a:rPr>
              <a:t>Future work</a:t>
            </a:r>
            <a:endParaRPr lang="en-GB" sz="2200" b="1" dirty="0">
              <a:solidFill>
                <a:srgbClr val="FFFFFF"/>
              </a:solidFill>
              <a:latin typeface="Arial" charset="0"/>
              <a:ea typeface="ＭＳ Ｐゴシック" charset="0"/>
              <a:cs typeface="ＭＳ Ｐゴシック" charset="0"/>
              <a:sym typeface="Arial" charset="0"/>
            </a:endParaRPr>
          </a:p>
        </p:txBody>
      </p:sp>
      <p:sp>
        <p:nvSpPr>
          <p:cNvPr id="11" name="Rectangle 13"/>
          <p:cNvSpPr>
            <a:spLocks/>
          </p:cNvSpPr>
          <p:nvPr/>
        </p:nvSpPr>
        <p:spPr bwMode="auto">
          <a:xfrm>
            <a:off x="508000" y="1506822"/>
            <a:ext cx="7994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pPr algn="l"/>
            <a:r>
              <a:rPr lang="en-US" sz="2000" b="1" dirty="0" smtClean="0">
                <a:solidFill>
                  <a:srgbClr val="3A6791"/>
                </a:solidFill>
                <a:latin typeface="Arial" charset="0"/>
                <a:ea typeface="ＭＳ Ｐゴシック" charset="0"/>
                <a:cs typeface="ＭＳ Ｐゴシック" charset="0"/>
                <a:sym typeface="Helvetica" charset="0"/>
              </a:rPr>
              <a:t>Baseline project</a:t>
            </a:r>
            <a:endParaRPr lang="en-US" sz="2000" b="1" dirty="0">
              <a:solidFill>
                <a:srgbClr val="3A6791"/>
              </a:solidFill>
              <a:latin typeface="Arial" charset="0"/>
              <a:ea typeface="ＭＳ Ｐゴシック" charset="0"/>
              <a:cs typeface="ＭＳ Ｐゴシック" charset="0"/>
              <a:sym typeface="Helvetica" charset="0"/>
            </a:endParaRPr>
          </a:p>
          <a:p>
            <a:endParaRPr lang="en-US" dirty="0">
              <a:solidFill>
                <a:srgbClr val="052E56"/>
              </a:solidFill>
              <a:ea typeface="ＭＳ Ｐゴシック" charset="0"/>
              <a:cs typeface="ＭＳ Ｐゴシック" charset="0"/>
            </a:endParaRPr>
          </a:p>
        </p:txBody>
      </p:sp>
      <p:grpSp>
        <p:nvGrpSpPr>
          <p:cNvPr id="26" name="Grouper 25"/>
          <p:cNvGrpSpPr/>
          <p:nvPr/>
        </p:nvGrpSpPr>
        <p:grpSpPr>
          <a:xfrm>
            <a:off x="10026432" y="7111500"/>
            <a:ext cx="2360368" cy="1068899"/>
            <a:chOff x="6640122" y="5456535"/>
            <a:chExt cx="2360368" cy="1068899"/>
          </a:xfrm>
        </p:grpSpPr>
        <p:sp>
          <p:nvSpPr>
            <p:cNvPr id="2" name="ZoneTexte 1"/>
            <p:cNvSpPr txBox="1"/>
            <p:nvPr/>
          </p:nvSpPr>
          <p:spPr>
            <a:xfrm>
              <a:off x="6640122" y="5783320"/>
              <a:ext cx="981759" cy="369332"/>
            </a:xfrm>
            <a:prstGeom prst="rect">
              <a:avLst/>
            </a:prstGeom>
            <a:noFill/>
          </p:spPr>
          <p:txBody>
            <a:bodyPr wrap="none" rtlCol="0">
              <a:spAutoFit/>
            </a:bodyPr>
            <a:lstStyle/>
            <a:p>
              <a:r>
                <a:rPr lang="fr-FR" b="1" dirty="0" err="1" smtClean="0">
                  <a:solidFill>
                    <a:srgbClr val="800000"/>
                  </a:solidFill>
                </a:rPr>
                <a:t>AerGom</a:t>
              </a:r>
              <a:endParaRPr lang="fr-FR" b="1" dirty="0">
                <a:solidFill>
                  <a:srgbClr val="800000"/>
                </a:solidFill>
              </a:endParaRPr>
            </a:p>
          </p:txBody>
        </p:sp>
        <p:sp>
          <p:nvSpPr>
            <p:cNvPr id="3" name="ZoneTexte 2"/>
            <p:cNvSpPr txBox="1"/>
            <p:nvPr/>
          </p:nvSpPr>
          <p:spPr>
            <a:xfrm>
              <a:off x="7659859" y="5783320"/>
              <a:ext cx="1340631" cy="369332"/>
            </a:xfrm>
            <a:prstGeom prst="rect">
              <a:avLst/>
            </a:prstGeom>
            <a:noFill/>
            <a:ln>
              <a:noFill/>
            </a:ln>
          </p:spPr>
          <p:txBody>
            <a:bodyPr wrap="none" rtlCol="0">
              <a:spAutoFit/>
            </a:bodyPr>
            <a:lstStyle/>
            <a:p>
              <a:r>
                <a:rPr lang="fr-FR" b="1" dirty="0" err="1" smtClean="0">
                  <a:solidFill>
                    <a:srgbClr val="800000"/>
                  </a:solidFill>
                </a:rPr>
                <a:t>Aerosol_CCI</a:t>
              </a:r>
              <a:endParaRPr lang="fr-FR" b="1" dirty="0">
                <a:solidFill>
                  <a:srgbClr val="800000"/>
                </a:solidFill>
              </a:endParaRPr>
            </a:p>
          </p:txBody>
        </p:sp>
        <p:sp>
          <p:nvSpPr>
            <p:cNvPr id="12" name="Demi-tour 11"/>
            <p:cNvSpPr/>
            <p:nvPr/>
          </p:nvSpPr>
          <p:spPr>
            <a:xfrm>
              <a:off x="7184925" y="5456535"/>
              <a:ext cx="1051243" cy="379968"/>
            </a:xfrm>
            <a:prstGeom prst="uturnArrow">
              <a:avLst>
                <a:gd name="adj1" fmla="val 36563"/>
                <a:gd name="adj2" fmla="val 25000"/>
                <a:gd name="adj3" fmla="val 49390"/>
                <a:gd name="adj4" fmla="val 43750"/>
                <a:gd name="adj5" fmla="val 100000"/>
              </a:avLst>
            </a:prstGeom>
            <a:solidFill>
              <a:srgbClr val="1F497D"/>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15" name="Demi-tour 14"/>
            <p:cNvSpPr/>
            <p:nvPr/>
          </p:nvSpPr>
          <p:spPr>
            <a:xfrm rot="10800000">
              <a:off x="7159524" y="6145466"/>
              <a:ext cx="1051243" cy="379968"/>
            </a:xfrm>
            <a:prstGeom prst="uturnArrow">
              <a:avLst>
                <a:gd name="adj1" fmla="val 36563"/>
                <a:gd name="adj2" fmla="val 25000"/>
                <a:gd name="adj3" fmla="val 49390"/>
                <a:gd name="adj4" fmla="val 43750"/>
                <a:gd name="adj5" fmla="val 100000"/>
              </a:avLst>
            </a:prstGeom>
            <a:solidFill>
              <a:srgbClr val="1F497D"/>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grpSp>
      <p:sp>
        <p:nvSpPr>
          <p:cNvPr id="13" name="Rectangle 13"/>
          <p:cNvSpPr>
            <a:spLocks/>
          </p:cNvSpPr>
          <p:nvPr/>
        </p:nvSpPr>
        <p:spPr bwMode="auto">
          <a:xfrm>
            <a:off x="523240" y="3540796"/>
            <a:ext cx="7994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pPr algn="l"/>
            <a:r>
              <a:rPr lang="en-US" sz="2000" b="1" dirty="0" smtClean="0">
                <a:solidFill>
                  <a:srgbClr val="3A6791"/>
                </a:solidFill>
                <a:latin typeface="Arial" charset="0"/>
                <a:ea typeface="ＭＳ Ｐゴシック" charset="0"/>
                <a:cs typeface="ＭＳ Ｐゴシック" charset="0"/>
                <a:sym typeface="Helvetica" charset="0"/>
              </a:rPr>
              <a:t>Option : Integration SCIAMACHY with GOMOS stratospheric prod.</a:t>
            </a:r>
            <a:endParaRPr lang="en-US" sz="2000" b="1" dirty="0">
              <a:solidFill>
                <a:srgbClr val="3A6791"/>
              </a:solidFill>
              <a:latin typeface="Arial" charset="0"/>
              <a:ea typeface="ＭＳ Ｐゴシック" charset="0"/>
              <a:cs typeface="ＭＳ Ｐゴシック" charset="0"/>
              <a:sym typeface="Helvetica" charset="0"/>
            </a:endParaRPr>
          </a:p>
        </p:txBody>
      </p:sp>
      <p:sp>
        <p:nvSpPr>
          <p:cNvPr id="14" name="ZoneTexte 3"/>
          <p:cNvSpPr txBox="1"/>
          <p:nvPr/>
        </p:nvSpPr>
        <p:spPr>
          <a:xfrm>
            <a:off x="812800" y="4105359"/>
            <a:ext cx="8062282" cy="2554545"/>
          </a:xfrm>
          <a:prstGeom prst="rect">
            <a:avLst/>
          </a:prstGeom>
          <a:noFill/>
        </p:spPr>
        <p:txBody>
          <a:bodyPr wrap="square" rtlCol="0">
            <a:spAutoFit/>
          </a:bodyPr>
          <a:lstStyle/>
          <a:p>
            <a:pPr marL="285750" indent="-285750">
              <a:buFont typeface="Arial"/>
              <a:buChar char="•"/>
            </a:pPr>
            <a:r>
              <a:rPr lang="en-GB" sz="2000" dirty="0" smtClean="0"/>
              <a:t>Investigation, </a:t>
            </a:r>
            <a:r>
              <a:rPr lang="en-GB" sz="2000" dirty="0" err="1" smtClean="0"/>
              <a:t>intercomparisons</a:t>
            </a:r>
            <a:r>
              <a:rPr lang="en-GB" sz="2000" dirty="0" smtClean="0"/>
              <a:t> and improvement of both datasets</a:t>
            </a:r>
          </a:p>
          <a:p>
            <a:pPr marL="285750" indent="-285750">
              <a:buFont typeface="Arial"/>
              <a:buChar char="•"/>
            </a:pPr>
            <a:r>
              <a:rPr lang="en-GB" sz="2000" dirty="0" smtClean="0"/>
              <a:t>Production of SCIAMACHY data records with same specifications as for the baseline</a:t>
            </a:r>
          </a:p>
          <a:p>
            <a:pPr marL="285750" indent="-285750">
              <a:buFont typeface="Arial"/>
              <a:buChar char="•"/>
            </a:pPr>
            <a:r>
              <a:rPr lang="en-GB" sz="2000" dirty="0" smtClean="0"/>
              <a:t>Development of a data merging algorithm for SCIAMACHY and </a:t>
            </a:r>
            <a:r>
              <a:rPr lang="en-GB" sz="2000" dirty="0" err="1" smtClean="0"/>
              <a:t>AerGom</a:t>
            </a:r>
            <a:endParaRPr lang="en-GB" sz="2000" dirty="0" smtClean="0"/>
          </a:p>
          <a:p>
            <a:pPr marL="285750" indent="-285750">
              <a:buFont typeface="Arial"/>
              <a:buChar char="•"/>
            </a:pPr>
            <a:r>
              <a:rPr lang="en-GB" sz="2000" dirty="0" smtClean="0"/>
              <a:t>Provision of </a:t>
            </a:r>
            <a:r>
              <a:rPr lang="en-GB" sz="2000" dirty="0"/>
              <a:t>l</a:t>
            </a:r>
            <a:r>
              <a:rPr lang="en-GB" sz="2000" dirty="0" smtClean="0"/>
              <a:t>ong-time series </a:t>
            </a:r>
            <a:r>
              <a:rPr lang="en-GB" sz="2000" dirty="0" err="1" smtClean="0"/>
              <a:t>AerGom</a:t>
            </a:r>
            <a:r>
              <a:rPr lang="en-GB" sz="2000" dirty="0" smtClean="0"/>
              <a:t>-SCIAMACHY</a:t>
            </a:r>
          </a:p>
          <a:p>
            <a:pPr marL="285750" indent="-285750">
              <a:buFont typeface="Arial"/>
              <a:buChar char="•"/>
            </a:pPr>
            <a:r>
              <a:rPr lang="en-GB" sz="2000" dirty="0" smtClean="0"/>
              <a:t>Investigation of the particle size retrieval</a:t>
            </a:r>
          </a:p>
          <a:p>
            <a:pPr marL="285750" indent="-285750">
              <a:buFont typeface="Arial"/>
              <a:buChar char="•"/>
            </a:pPr>
            <a:endParaRPr lang="en-GB" sz="2000" dirty="0"/>
          </a:p>
          <a:p>
            <a:pPr marL="285750" indent="-285750">
              <a:buFont typeface="Arial"/>
              <a:buChar char="•"/>
            </a:pPr>
            <a:r>
              <a:rPr lang="en-GB" sz="2000" dirty="0" smtClean="0"/>
              <a:t>Collaboration with the U. of Bremen (Germany)</a:t>
            </a:r>
            <a:endParaRPr lang="en-GB" sz="2000" dirty="0"/>
          </a:p>
        </p:txBody>
      </p:sp>
    </p:spTree>
    <p:extLst>
      <p:ext uri="{BB962C8B-B14F-4D97-AF65-F5344CB8AC3E}">
        <p14:creationId xmlns:p14="http://schemas.microsoft.com/office/powerpoint/2010/main" val="3803983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sp>
        <p:nvSpPr>
          <p:cNvPr id="4" name="ZoneTexte 3"/>
          <p:cNvSpPr txBox="1"/>
          <p:nvPr/>
        </p:nvSpPr>
        <p:spPr>
          <a:xfrm>
            <a:off x="193379" y="1507816"/>
            <a:ext cx="8595021" cy="5139869"/>
          </a:xfrm>
          <a:prstGeom prst="rect">
            <a:avLst/>
          </a:prstGeom>
          <a:noFill/>
        </p:spPr>
        <p:txBody>
          <a:bodyPr wrap="square" rtlCol="0">
            <a:spAutoFit/>
          </a:bodyPr>
          <a:lstStyle/>
          <a:p>
            <a:r>
              <a:rPr lang="en-GB" sz="2000" b="1" dirty="0" smtClean="0">
                <a:solidFill>
                  <a:srgbClr val="3A6791"/>
                </a:solidFill>
                <a:latin typeface="Arial" charset="0"/>
                <a:ea typeface="ＭＳ Ｐゴシック" charset="0"/>
                <a:cs typeface="ＭＳ Ｐゴシック" charset="0"/>
                <a:sym typeface="Arial" charset="0"/>
              </a:rPr>
              <a:t>Framework</a:t>
            </a:r>
            <a:endParaRPr lang="en-GB" sz="2000" b="1" dirty="0" smtClean="0">
              <a:latin typeface="Arial"/>
              <a:cs typeface="Arial"/>
            </a:endParaRPr>
          </a:p>
          <a:p>
            <a:endParaRPr lang="en-GB" dirty="0" smtClean="0"/>
          </a:p>
          <a:p>
            <a:pPr marL="285750" indent="-285750">
              <a:buFont typeface="Arial"/>
              <a:buChar char="•"/>
            </a:pPr>
            <a:r>
              <a:rPr lang="en-GB" dirty="0" smtClean="0"/>
              <a:t>Climate Change Initiative = ESA response to GCOS requirements : </a:t>
            </a:r>
          </a:p>
          <a:p>
            <a:pPr marL="742950" lvl="1" indent="-285750">
              <a:buFont typeface="Arial"/>
              <a:buChar char="•"/>
            </a:pPr>
            <a:r>
              <a:rPr lang="en-GB" dirty="0" smtClean="0"/>
              <a:t>Development of improved data records for the main </a:t>
            </a:r>
            <a:r>
              <a:rPr lang="en-GB" i="1" dirty="0" smtClean="0"/>
              <a:t>Essential Climate Variables</a:t>
            </a:r>
          </a:p>
          <a:p>
            <a:pPr marL="742950" lvl="1" indent="-285750">
              <a:buFont typeface="Arial"/>
              <a:buChar char="•"/>
            </a:pPr>
            <a:r>
              <a:rPr lang="en-GB" dirty="0" smtClean="0"/>
              <a:t>Valorisation of ESA archives </a:t>
            </a:r>
          </a:p>
          <a:p>
            <a:endParaRPr lang="en-GB" dirty="0" smtClean="0"/>
          </a:p>
          <a:p>
            <a:pPr lvl="0"/>
            <a:r>
              <a:rPr lang="en-GB" sz="2000" b="1" dirty="0" smtClean="0">
                <a:solidFill>
                  <a:srgbClr val="3A6791"/>
                </a:solidFill>
                <a:latin typeface="Arial" charset="0"/>
                <a:ea typeface="ＭＳ Ｐゴシック" charset="0"/>
                <a:cs typeface="ＭＳ Ｐゴシック" charset="0"/>
              </a:rPr>
              <a:t>MAIN OBJECTIVES</a:t>
            </a:r>
          </a:p>
          <a:p>
            <a:pPr lvl="0"/>
            <a:endParaRPr lang="en-GB" dirty="0" smtClean="0"/>
          </a:p>
          <a:p>
            <a:pPr marL="285750" indent="-285750">
              <a:buFont typeface="Arial"/>
              <a:buChar char="•"/>
            </a:pPr>
            <a:r>
              <a:rPr lang="en-GB" dirty="0" smtClean="0"/>
              <a:t>Identify and understand differences, strengths, weaknesses of existing algorithms</a:t>
            </a:r>
          </a:p>
          <a:p>
            <a:pPr marL="285750" indent="-285750">
              <a:buFont typeface="Arial"/>
              <a:buChar char="•"/>
            </a:pPr>
            <a:r>
              <a:rPr lang="en-GB" dirty="0" smtClean="0"/>
              <a:t>Consolidate and improve existing algorithms</a:t>
            </a:r>
          </a:p>
          <a:p>
            <a:pPr marL="285750" indent="-285750">
              <a:buFont typeface="Arial"/>
              <a:buChar char="•"/>
            </a:pPr>
            <a:r>
              <a:rPr lang="en-GB" dirty="0" smtClean="0"/>
              <a:t>Integrate major European EO teams / focus on ENVISAT and European sensors:</a:t>
            </a:r>
          </a:p>
          <a:p>
            <a:pPr marL="285750" indent="-285750">
              <a:buFont typeface="Arial"/>
              <a:buChar char="•"/>
            </a:pPr>
            <a:endParaRPr lang="en-GB" dirty="0" smtClean="0"/>
          </a:p>
          <a:p>
            <a:pPr lvl="1"/>
            <a:r>
              <a:rPr lang="en-GB" dirty="0" smtClean="0"/>
              <a:t>      </a:t>
            </a:r>
            <a:r>
              <a:rPr lang="en-GB" dirty="0" smtClean="0">
                <a:solidFill>
                  <a:srgbClr val="2D537A"/>
                </a:solidFill>
              </a:rPr>
              <a:t>{ ATSR-2, AATSR, MERIS, SCIAMACHY, OMI, GOME, AVHRR, GOMOS }</a:t>
            </a:r>
          </a:p>
          <a:p>
            <a:endParaRPr lang="en-GB" dirty="0" smtClean="0"/>
          </a:p>
          <a:p>
            <a:pPr marL="285750" indent="-285750">
              <a:buFont typeface="Arial"/>
              <a:buChar char="•"/>
            </a:pPr>
            <a:r>
              <a:rPr lang="en-GB" dirty="0" smtClean="0"/>
              <a:t>Important involvement of User community (AEROCOM, </a:t>
            </a:r>
            <a:r>
              <a:rPr lang="en-GB" dirty="0" err="1" smtClean="0"/>
              <a:t>MetNo</a:t>
            </a:r>
            <a:r>
              <a:rPr lang="en-GB" dirty="0" smtClean="0"/>
              <a:t>, NILU, MPI-</a:t>
            </a:r>
            <a:r>
              <a:rPr lang="en-GB" dirty="0" err="1" smtClean="0"/>
              <a:t>Chem</a:t>
            </a:r>
            <a:r>
              <a:rPr lang="en-GB" dirty="0" smtClean="0"/>
              <a:t>)</a:t>
            </a:r>
          </a:p>
          <a:p>
            <a:pPr marL="285750" indent="-285750">
              <a:buFont typeface="Arial"/>
              <a:buChar char="•"/>
            </a:pPr>
            <a:endParaRPr lang="en-GB" dirty="0" smtClean="0"/>
          </a:p>
          <a:p>
            <a:pPr marL="285750" indent="-285750">
              <a:buFont typeface="Arial"/>
              <a:buChar char="•"/>
            </a:pPr>
            <a:r>
              <a:rPr lang="en-GB" dirty="0" smtClean="0"/>
              <a:t>Phase I (3 years) currently ending; proposal has been introduced for Phase 2 (3 years)</a:t>
            </a:r>
          </a:p>
          <a:p>
            <a:pPr marL="285750" indent="-285750">
              <a:buFontTx/>
              <a:buChar char="-"/>
            </a:pPr>
            <a:endParaRPr lang="en-GB" dirty="0"/>
          </a:p>
        </p:txBody>
      </p:sp>
      <p:sp>
        <p:nvSpPr>
          <p:cNvPr id="10" name="Rectangle 5"/>
          <p:cNvSpPr>
            <a:spLocks/>
          </p:cNvSpPr>
          <p:nvPr/>
        </p:nvSpPr>
        <p:spPr bwMode="auto">
          <a:xfrm>
            <a:off x="2763740" y="23440"/>
            <a:ext cx="361797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err="1" smtClean="0">
                <a:solidFill>
                  <a:srgbClr val="FFFFFF"/>
                </a:solidFill>
                <a:latin typeface="Arial" charset="0"/>
                <a:ea typeface="ＭＳ Ｐゴシック" charset="0"/>
                <a:cs typeface="ＭＳ Ｐゴシック" charset="0"/>
                <a:sym typeface="Arial" charset="0"/>
              </a:rPr>
              <a:t>Aerosol_CCI</a:t>
            </a:r>
            <a:endParaRPr lang="en-GB" sz="4700" b="1" dirty="0" smtClean="0">
              <a:solidFill>
                <a:srgbClr val="FFFFFF"/>
              </a:solidFill>
              <a:latin typeface="Arial" charset="0"/>
              <a:ea typeface="ＭＳ Ｐゴシック" charset="0"/>
              <a:cs typeface="ＭＳ Ｐゴシック" charset="0"/>
              <a:sym typeface="Arial" charset="0"/>
            </a:endParaRPr>
          </a:p>
          <a:p>
            <a:pPr algn="ctr"/>
            <a:r>
              <a:rPr lang="en-GB" sz="2200" b="1" dirty="0">
                <a:solidFill>
                  <a:srgbClr val="052E56"/>
                </a:solidFill>
                <a:latin typeface="Arial" charset="0"/>
                <a:ea typeface="ＭＳ Ｐゴシック" charset="0"/>
                <a:cs typeface="ＭＳ Ｐゴシック" charset="0"/>
                <a:sym typeface="Arial" charset="0"/>
              </a:rPr>
              <a:t>Generalities</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135484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 name="Rectangle 5"/>
          <p:cNvSpPr>
            <a:spLocks/>
          </p:cNvSpPr>
          <p:nvPr/>
        </p:nvSpPr>
        <p:spPr bwMode="auto">
          <a:xfrm>
            <a:off x="2764092" y="-65460"/>
            <a:ext cx="361725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err="1" smtClean="0">
                <a:solidFill>
                  <a:srgbClr val="FFFFFF"/>
                </a:solidFill>
                <a:latin typeface="Arial" charset="0"/>
                <a:ea typeface="ＭＳ Ｐゴシック" charset="0"/>
                <a:cs typeface="ＭＳ Ｐゴシック" charset="0"/>
                <a:sym typeface="Arial" charset="0"/>
              </a:rPr>
              <a:t>Aerosol_CCI</a:t>
            </a:r>
            <a:endParaRPr lang="en-GB" sz="4700" b="1" dirty="0" smtClean="0">
              <a:solidFill>
                <a:srgbClr val="FFFFFF"/>
              </a:solidFill>
              <a:latin typeface="Arial" charset="0"/>
              <a:ea typeface="ＭＳ Ｐゴシック" charset="0"/>
              <a:cs typeface="ＭＳ Ｐゴシック" charset="0"/>
              <a:sym typeface="Arial" charset="0"/>
            </a:endParaRPr>
          </a:p>
          <a:p>
            <a:pPr algn="ctr"/>
            <a:r>
              <a:rPr lang="en-GB" sz="2200" b="1" dirty="0" smtClean="0">
                <a:solidFill>
                  <a:srgbClr val="052E56"/>
                </a:solidFill>
                <a:latin typeface="Arial" charset="0"/>
                <a:ea typeface="ＭＳ Ｐゴシック" charset="0"/>
                <a:cs typeface="ＭＳ Ｐゴシック" charset="0"/>
                <a:sym typeface="Arial" charset="0"/>
              </a:rPr>
              <a:t>Stratospheric Aspects</a:t>
            </a:r>
            <a:endParaRPr lang="en-GB" sz="2200" b="1" dirty="0">
              <a:solidFill>
                <a:srgbClr val="FFFFFF"/>
              </a:solidFill>
              <a:latin typeface="Arial" charset="0"/>
              <a:ea typeface="ＭＳ Ｐゴシック" charset="0"/>
              <a:cs typeface="ＭＳ Ｐゴシック" charset="0"/>
              <a:sym typeface="Arial" charset="0"/>
            </a:endParaRPr>
          </a:p>
        </p:txBody>
      </p:sp>
      <p:sp>
        <p:nvSpPr>
          <p:cNvPr id="12" name="Rectangle 13"/>
          <p:cNvSpPr>
            <a:spLocks/>
          </p:cNvSpPr>
          <p:nvPr/>
        </p:nvSpPr>
        <p:spPr bwMode="auto">
          <a:xfrm>
            <a:off x="469900" y="1506822"/>
            <a:ext cx="7994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pPr algn="l"/>
            <a:r>
              <a:rPr lang="en-US" sz="2000" b="1" dirty="0" smtClean="0">
                <a:solidFill>
                  <a:srgbClr val="3A6791"/>
                </a:solidFill>
                <a:latin typeface="Arial" charset="0"/>
                <a:ea typeface="ＭＳ Ｐゴシック" charset="0"/>
                <a:cs typeface="ＭＳ Ｐゴシック" charset="0"/>
                <a:sym typeface="Helvetica" charset="0"/>
              </a:rPr>
              <a:t>CONCLUSION</a:t>
            </a:r>
            <a:endParaRPr lang="en-US" sz="2000" b="1" dirty="0">
              <a:solidFill>
                <a:srgbClr val="3A6791"/>
              </a:solidFill>
              <a:latin typeface="Arial" charset="0"/>
              <a:ea typeface="ＭＳ Ｐゴシック" charset="0"/>
              <a:cs typeface="ＭＳ Ｐゴシック" charset="0"/>
              <a:sym typeface="Helvetica" charset="0"/>
            </a:endParaRPr>
          </a:p>
          <a:p>
            <a:endParaRPr lang="en-US" dirty="0">
              <a:solidFill>
                <a:srgbClr val="052E56"/>
              </a:solidFill>
              <a:ea typeface="ＭＳ Ｐゴシック" charset="0"/>
              <a:cs typeface="ＭＳ Ｐゴシック" charset="0"/>
            </a:endParaRPr>
          </a:p>
        </p:txBody>
      </p:sp>
      <p:sp>
        <p:nvSpPr>
          <p:cNvPr id="7" name="ZoneTexte 6"/>
          <p:cNvSpPr txBox="1"/>
          <p:nvPr/>
        </p:nvSpPr>
        <p:spPr>
          <a:xfrm>
            <a:off x="812800" y="2088294"/>
            <a:ext cx="8062282" cy="4247317"/>
          </a:xfrm>
          <a:prstGeom prst="rect">
            <a:avLst/>
          </a:prstGeom>
          <a:noFill/>
        </p:spPr>
        <p:txBody>
          <a:bodyPr wrap="square" rtlCol="0">
            <a:spAutoFit/>
          </a:bodyPr>
          <a:lstStyle/>
          <a:p>
            <a:pPr marL="285750" indent="-285750">
              <a:buFont typeface="Arial"/>
              <a:buChar char="•"/>
            </a:pPr>
            <a:r>
              <a:rPr lang="en-GB" dirty="0"/>
              <a:t>Strong interaction between </a:t>
            </a:r>
            <a:r>
              <a:rPr lang="en-GB" dirty="0" err="1"/>
              <a:t>AerGom</a:t>
            </a:r>
            <a:r>
              <a:rPr lang="en-GB" dirty="0"/>
              <a:t> and </a:t>
            </a:r>
            <a:r>
              <a:rPr lang="en-GB" dirty="0" err="1" smtClean="0"/>
              <a:t>Aerosol_CCI</a:t>
            </a:r>
            <a:r>
              <a:rPr lang="en-GB" dirty="0" smtClean="0"/>
              <a:t>:</a:t>
            </a:r>
          </a:p>
          <a:p>
            <a:pPr marL="742950" lvl="1" indent="-285750">
              <a:buFont typeface="Wingdings" charset="2"/>
              <a:buChar char="Ø"/>
            </a:pPr>
            <a:r>
              <a:rPr lang="en-GB" dirty="0" smtClean="0"/>
              <a:t>Dramatic </a:t>
            </a:r>
            <a:r>
              <a:rPr lang="en-GB" dirty="0"/>
              <a:t>improvement of </a:t>
            </a:r>
            <a:r>
              <a:rPr lang="en-GB" dirty="0" err="1" smtClean="0"/>
              <a:t>AerGom</a:t>
            </a:r>
            <a:endParaRPr lang="en-GB" dirty="0" smtClean="0"/>
          </a:p>
          <a:p>
            <a:pPr marL="742950" lvl="1" indent="-285750">
              <a:buFont typeface="Wingdings" charset="2"/>
              <a:buChar char="Ø"/>
            </a:pPr>
            <a:endParaRPr lang="en-GB" dirty="0" smtClean="0"/>
          </a:p>
          <a:p>
            <a:pPr marL="285750" indent="-285750">
              <a:buFont typeface="Arial"/>
              <a:buChar char="•"/>
            </a:pPr>
            <a:r>
              <a:rPr lang="en-GB" dirty="0"/>
              <a:t>Development of </a:t>
            </a:r>
            <a:r>
              <a:rPr lang="en-GB" dirty="0" smtClean="0"/>
              <a:t>GOMOS data </a:t>
            </a:r>
            <a:r>
              <a:rPr lang="en-GB" dirty="0"/>
              <a:t>records for the Climate </a:t>
            </a:r>
            <a:r>
              <a:rPr lang="en-GB" dirty="0" err="1" smtClean="0"/>
              <a:t>Modeling</a:t>
            </a:r>
            <a:r>
              <a:rPr lang="en-GB" dirty="0" smtClean="0"/>
              <a:t> Community: AOD, extinction, </a:t>
            </a:r>
            <a:r>
              <a:rPr lang="en-GB" dirty="0" err="1" smtClean="0"/>
              <a:t>Angström</a:t>
            </a:r>
            <a:r>
              <a:rPr lang="en-GB" dirty="0" smtClean="0"/>
              <a:t> coefficients and several diagnostic products</a:t>
            </a:r>
            <a:endParaRPr lang="en-GB" dirty="0"/>
          </a:p>
          <a:p>
            <a:pPr marL="742950" lvl="1" indent="-285750">
              <a:buFont typeface="Wingdings" charset="2"/>
              <a:buChar char="Ø"/>
            </a:pPr>
            <a:r>
              <a:rPr lang="en-GB" dirty="0" smtClean="0"/>
              <a:t>All data provided with uncertainty</a:t>
            </a:r>
            <a:endParaRPr lang="en-GB" dirty="0"/>
          </a:p>
          <a:p>
            <a:pPr lvl="1"/>
            <a:endParaRPr lang="en-GB" dirty="0"/>
          </a:p>
          <a:p>
            <a:pPr marL="285750" indent="-285750">
              <a:buFont typeface="Arial"/>
              <a:buChar char="•"/>
            </a:pPr>
            <a:r>
              <a:rPr lang="en-GB" dirty="0" smtClean="0"/>
              <a:t>Development of data merging</a:t>
            </a:r>
          </a:p>
          <a:p>
            <a:pPr marL="742950" lvl="1" indent="-285750">
              <a:buFont typeface="Wingdings" charset="2"/>
              <a:buChar char="Ø"/>
            </a:pPr>
            <a:r>
              <a:rPr lang="en-GB" dirty="0" smtClean="0"/>
              <a:t>Problem of bias between </a:t>
            </a:r>
            <a:r>
              <a:rPr lang="en-GB" dirty="0" err="1" smtClean="0"/>
              <a:t>AerGom</a:t>
            </a:r>
            <a:r>
              <a:rPr lang="en-GB" dirty="0" smtClean="0"/>
              <a:t> and OSIRIS</a:t>
            </a:r>
          </a:p>
          <a:p>
            <a:pPr marL="742950" lvl="1" indent="-285750">
              <a:buFont typeface="Wingdings" charset="2"/>
              <a:buChar char="Ø"/>
            </a:pPr>
            <a:r>
              <a:rPr lang="en-GB" dirty="0" err="1" smtClean="0"/>
              <a:t>Ongoing</a:t>
            </a:r>
            <a:r>
              <a:rPr lang="en-GB" dirty="0" smtClean="0"/>
              <a:t> work !</a:t>
            </a:r>
          </a:p>
          <a:p>
            <a:pPr marL="742950" lvl="1" indent="-285750">
              <a:buFont typeface="Wingdings" charset="2"/>
              <a:buChar char="Ø"/>
            </a:pPr>
            <a:endParaRPr lang="en-GB" dirty="0"/>
          </a:p>
          <a:p>
            <a:pPr marL="285750" lvl="1" indent="-285750">
              <a:buFont typeface="Arial"/>
              <a:buChar char="•"/>
            </a:pPr>
            <a:r>
              <a:rPr lang="en-GB" dirty="0" smtClean="0"/>
              <a:t>Perspectives for Phase 2:</a:t>
            </a:r>
          </a:p>
          <a:p>
            <a:pPr marL="742950" lvl="2" indent="-285750">
              <a:buFont typeface="Arial"/>
              <a:buChar char="•"/>
            </a:pPr>
            <a:r>
              <a:rPr lang="en-GB" dirty="0" smtClean="0"/>
              <a:t>Development long-time series</a:t>
            </a:r>
          </a:p>
          <a:p>
            <a:pPr marL="742950" lvl="2" indent="-285750">
              <a:buFont typeface="Arial"/>
              <a:buChar char="•"/>
            </a:pPr>
            <a:r>
              <a:rPr lang="en-GB" dirty="0" smtClean="0"/>
              <a:t>Algorithm development and improvement</a:t>
            </a:r>
          </a:p>
          <a:p>
            <a:pPr marL="742950" lvl="2" indent="-285750">
              <a:buFont typeface="Arial"/>
              <a:buChar char="•"/>
            </a:pPr>
            <a:r>
              <a:rPr lang="en-GB" dirty="0" smtClean="0"/>
              <a:t>Sensors: GOMOS, GOMOS-OSIRIS-SAGE II, GOMOS-SCIAMACHY</a:t>
            </a:r>
            <a:endParaRPr lang="en-GB" dirty="0"/>
          </a:p>
        </p:txBody>
      </p:sp>
    </p:spTree>
    <p:extLst>
      <p:ext uri="{BB962C8B-B14F-4D97-AF65-F5344CB8AC3E}">
        <p14:creationId xmlns:p14="http://schemas.microsoft.com/office/powerpoint/2010/main" val="2836492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123168" y="5706833"/>
            <a:ext cx="868680" cy="723900"/>
          </a:xfrm>
          <a:prstGeom prst="rect">
            <a:avLst/>
          </a:prstGeom>
        </p:spPr>
      </p:pic>
      <p:pic>
        <p:nvPicPr>
          <p:cNvPr id="5" name="Image 4"/>
          <p:cNvPicPr>
            <a:picLocks noChangeAspect="1"/>
          </p:cNvPicPr>
          <p:nvPr/>
        </p:nvPicPr>
        <p:blipFill>
          <a:blip r:embed="rId3"/>
          <a:stretch>
            <a:fillRect/>
          </a:stretch>
        </p:blipFill>
        <p:spPr>
          <a:xfrm>
            <a:off x="4395968" y="5740800"/>
            <a:ext cx="1471612" cy="713509"/>
          </a:xfrm>
          <a:prstGeom prst="rect">
            <a:avLst/>
          </a:prstGeom>
        </p:spPr>
      </p:pic>
      <p:pic>
        <p:nvPicPr>
          <p:cNvPr id="6" name="Image 5"/>
          <p:cNvPicPr>
            <a:picLocks noChangeAspect="1"/>
          </p:cNvPicPr>
          <p:nvPr/>
        </p:nvPicPr>
        <p:blipFill>
          <a:blip r:embed="rId4"/>
          <a:stretch>
            <a:fillRect/>
          </a:stretch>
        </p:blipFill>
        <p:spPr>
          <a:xfrm>
            <a:off x="3305610" y="5647858"/>
            <a:ext cx="740134" cy="884475"/>
          </a:xfrm>
          <a:prstGeom prst="rect">
            <a:avLst/>
          </a:prstGeom>
        </p:spPr>
      </p:pic>
      <p:pic>
        <p:nvPicPr>
          <p:cNvPr id="7" name="Image 6"/>
          <p:cNvPicPr>
            <a:picLocks noChangeAspect="1"/>
          </p:cNvPicPr>
          <p:nvPr/>
        </p:nvPicPr>
        <p:blipFill rotWithShape="1">
          <a:blip r:embed="rId5"/>
          <a:srcRect l="22727" t="23553" r="24380" b="22727"/>
          <a:stretch/>
        </p:blipFill>
        <p:spPr>
          <a:xfrm>
            <a:off x="2148068" y="5647858"/>
            <a:ext cx="831558" cy="844551"/>
          </a:xfrm>
          <a:prstGeom prst="rect">
            <a:avLst/>
          </a:prstGeom>
        </p:spPr>
      </p:pic>
      <p:sp>
        <p:nvSpPr>
          <p:cNvPr id="8" name="ZoneTexte 7"/>
          <p:cNvSpPr txBox="1"/>
          <p:nvPr/>
        </p:nvSpPr>
        <p:spPr>
          <a:xfrm>
            <a:off x="8424" y="5740400"/>
            <a:ext cx="1573245" cy="646331"/>
          </a:xfrm>
          <a:prstGeom prst="rect">
            <a:avLst/>
          </a:prstGeom>
          <a:noFill/>
        </p:spPr>
        <p:txBody>
          <a:bodyPr wrap="none" rtlCol="0">
            <a:spAutoFit/>
          </a:bodyPr>
          <a:lstStyle/>
          <a:p>
            <a:pPr algn="r"/>
            <a:r>
              <a:rPr lang="fr-FR" b="1" dirty="0" smtClean="0">
                <a:latin typeface="Arial"/>
                <a:cs typeface="Arial"/>
              </a:rPr>
              <a:t>System </a:t>
            </a:r>
          </a:p>
          <a:p>
            <a:pPr algn="r"/>
            <a:r>
              <a:rPr lang="fr-FR" b="1" dirty="0" smtClean="0">
                <a:latin typeface="Arial"/>
                <a:cs typeface="Arial"/>
              </a:rPr>
              <a:t>Engineering</a:t>
            </a:r>
            <a:endParaRPr lang="fr-FR" b="1" dirty="0">
              <a:latin typeface="Arial"/>
              <a:cs typeface="Arial"/>
            </a:endParaRPr>
          </a:p>
        </p:txBody>
      </p:sp>
      <p:pic>
        <p:nvPicPr>
          <p:cNvPr id="9" name="Image 8"/>
          <p:cNvPicPr>
            <a:picLocks noChangeAspect="1"/>
          </p:cNvPicPr>
          <p:nvPr/>
        </p:nvPicPr>
        <p:blipFill>
          <a:blip r:embed="rId6"/>
          <a:stretch>
            <a:fillRect/>
          </a:stretch>
        </p:blipFill>
        <p:spPr>
          <a:xfrm>
            <a:off x="3494533" y="4257173"/>
            <a:ext cx="2006070" cy="539266"/>
          </a:xfrm>
          <a:prstGeom prst="rect">
            <a:avLst/>
          </a:prstGeom>
        </p:spPr>
      </p:pic>
      <p:pic>
        <p:nvPicPr>
          <p:cNvPr id="10" name="Image 9"/>
          <p:cNvPicPr>
            <a:picLocks noChangeAspect="1"/>
          </p:cNvPicPr>
          <p:nvPr/>
        </p:nvPicPr>
        <p:blipFill rotWithShape="1">
          <a:blip r:embed="rId7"/>
          <a:srcRect l="3903" t="3291" r="5510" b="4564"/>
          <a:stretch/>
        </p:blipFill>
        <p:spPr>
          <a:xfrm>
            <a:off x="5867580" y="4100967"/>
            <a:ext cx="665430" cy="854428"/>
          </a:xfrm>
          <a:prstGeom prst="rect">
            <a:avLst/>
          </a:prstGeom>
        </p:spPr>
      </p:pic>
      <p:pic>
        <p:nvPicPr>
          <p:cNvPr id="11" name="Image 10"/>
          <p:cNvPicPr>
            <a:picLocks noChangeAspect="1"/>
          </p:cNvPicPr>
          <p:nvPr/>
        </p:nvPicPr>
        <p:blipFill>
          <a:blip r:embed="rId8"/>
          <a:stretch>
            <a:fillRect/>
          </a:stretch>
        </p:blipFill>
        <p:spPr>
          <a:xfrm>
            <a:off x="7214351" y="5862670"/>
            <a:ext cx="1802649" cy="447340"/>
          </a:xfrm>
          <a:prstGeom prst="rect">
            <a:avLst/>
          </a:prstGeom>
        </p:spPr>
      </p:pic>
      <p:pic>
        <p:nvPicPr>
          <p:cNvPr id="12" name="Image 11"/>
          <p:cNvPicPr>
            <a:picLocks noChangeAspect="1"/>
          </p:cNvPicPr>
          <p:nvPr/>
        </p:nvPicPr>
        <p:blipFill>
          <a:blip r:embed="rId9"/>
          <a:stretch>
            <a:fillRect/>
          </a:stretch>
        </p:blipFill>
        <p:spPr>
          <a:xfrm>
            <a:off x="7117392" y="4202567"/>
            <a:ext cx="1489456" cy="531949"/>
          </a:xfrm>
          <a:prstGeom prst="rect">
            <a:avLst/>
          </a:prstGeom>
        </p:spPr>
      </p:pic>
      <p:pic>
        <p:nvPicPr>
          <p:cNvPr id="13" name="Image 12"/>
          <p:cNvPicPr>
            <a:picLocks noChangeAspect="1"/>
          </p:cNvPicPr>
          <p:nvPr/>
        </p:nvPicPr>
        <p:blipFill rotWithShape="1">
          <a:blip r:embed="rId5"/>
          <a:srcRect l="22727" t="23553" r="24380" b="22727"/>
          <a:stretch/>
        </p:blipFill>
        <p:spPr>
          <a:xfrm>
            <a:off x="2148068" y="4100967"/>
            <a:ext cx="831558" cy="844551"/>
          </a:xfrm>
          <a:prstGeom prst="rect">
            <a:avLst/>
          </a:prstGeom>
        </p:spPr>
      </p:pic>
      <p:sp>
        <p:nvSpPr>
          <p:cNvPr id="14" name="ZoneTexte 13"/>
          <p:cNvSpPr txBox="1"/>
          <p:nvPr/>
        </p:nvSpPr>
        <p:spPr>
          <a:xfrm>
            <a:off x="280962" y="4187954"/>
            <a:ext cx="1300707" cy="646331"/>
          </a:xfrm>
          <a:prstGeom prst="rect">
            <a:avLst/>
          </a:prstGeom>
          <a:noFill/>
        </p:spPr>
        <p:txBody>
          <a:bodyPr wrap="none" rtlCol="0">
            <a:spAutoFit/>
          </a:bodyPr>
          <a:lstStyle/>
          <a:p>
            <a:pPr algn="r"/>
            <a:r>
              <a:rPr lang="fr-FR" b="1" dirty="0" smtClean="0">
                <a:latin typeface="Arial"/>
                <a:cs typeface="Arial"/>
              </a:rPr>
              <a:t>User and</a:t>
            </a:r>
          </a:p>
          <a:p>
            <a:pPr algn="r"/>
            <a:r>
              <a:rPr lang="fr-FR" b="1" dirty="0">
                <a:latin typeface="Arial"/>
                <a:cs typeface="Arial"/>
              </a:rPr>
              <a:t>V</a:t>
            </a:r>
            <a:r>
              <a:rPr lang="fr-FR" b="1" dirty="0" smtClean="0">
                <a:latin typeface="Arial"/>
                <a:cs typeface="Arial"/>
              </a:rPr>
              <a:t>alidation</a:t>
            </a:r>
            <a:endParaRPr lang="fr-FR" b="1" dirty="0">
              <a:latin typeface="Arial"/>
              <a:cs typeface="Arial"/>
            </a:endParaRPr>
          </a:p>
        </p:txBody>
      </p:sp>
      <p:sp>
        <p:nvSpPr>
          <p:cNvPr id="15" name="ZoneTexte 14"/>
          <p:cNvSpPr txBox="1"/>
          <p:nvPr/>
        </p:nvSpPr>
        <p:spPr>
          <a:xfrm>
            <a:off x="-4300" y="2168604"/>
            <a:ext cx="1585969" cy="646331"/>
          </a:xfrm>
          <a:prstGeom prst="rect">
            <a:avLst/>
          </a:prstGeom>
          <a:noFill/>
        </p:spPr>
        <p:txBody>
          <a:bodyPr wrap="none" rtlCol="0">
            <a:spAutoFit/>
          </a:bodyPr>
          <a:lstStyle/>
          <a:p>
            <a:pPr algn="r"/>
            <a:r>
              <a:rPr lang="fr-FR" b="1" dirty="0" err="1" smtClean="0">
                <a:latin typeface="Arial"/>
                <a:cs typeface="Arial"/>
              </a:rPr>
              <a:t>Earth’s</a:t>
            </a:r>
            <a:r>
              <a:rPr lang="fr-FR" b="1" dirty="0" smtClean="0">
                <a:latin typeface="Arial"/>
                <a:cs typeface="Arial"/>
              </a:rPr>
              <a:t> </a:t>
            </a:r>
          </a:p>
          <a:p>
            <a:pPr algn="r"/>
            <a:r>
              <a:rPr lang="fr-FR" b="1" dirty="0" smtClean="0">
                <a:latin typeface="Arial"/>
                <a:cs typeface="Arial"/>
              </a:rPr>
              <a:t>Observation</a:t>
            </a:r>
            <a:endParaRPr lang="fr-FR" b="1" dirty="0">
              <a:latin typeface="Arial"/>
              <a:cs typeface="Arial"/>
            </a:endParaRPr>
          </a:p>
        </p:txBody>
      </p:sp>
      <p:pic>
        <p:nvPicPr>
          <p:cNvPr id="16" name="Image 15"/>
          <p:cNvPicPr>
            <a:picLocks noChangeAspect="1"/>
          </p:cNvPicPr>
          <p:nvPr/>
        </p:nvPicPr>
        <p:blipFill>
          <a:blip r:embed="rId2"/>
          <a:stretch>
            <a:fillRect/>
          </a:stretch>
        </p:blipFill>
        <p:spPr>
          <a:xfrm>
            <a:off x="3623564" y="1526952"/>
            <a:ext cx="868680" cy="723900"/>
          </a:xfrm>
          <a:prstGeom prst="rect">
            <a:avLst/>
          </a:prstGeom>
        </p:spPr>
      </p:pic>
      <p:pic>
        <p:nvPicPr>
          <p:cNvPr id="17" name="Image 16"/>
          <p:cNvPicPr>
            <a:picLocks noChangeAspect="1"/>
          </p:cNvPicPr>
          <p:nvPr/>
        </p:nvPicPr>
        <p:blipFill>
          <a:blip r:embed="rId10"/>
          <a:stretch>
            <a:fillRect/>
          </a:stretch>
        </p:blipFill>
        <p:spPr>
          <a:xfrm>
            <a:off x="2031493" y="1574657"/>
            <a:ext cx="1412240" cy="837769"/>
          </a:xfrm>
          <a:prstGeom prst="rect">
            <a:avLst/>
          </a:prstGeom>
        </p:spPr>
      </p:pic>
      <p:pic>
        <p:nvPicPr>
          <p:cNvPr id="18" name="Image 17"/>
          <p:cNvPicPr>
            <a:picLocks noChangeAspect="1"/>
          </p:cNvPicPr>
          <p:nvPr/>
        </p:nvPicPr>
        <p:blipFill>
          <a:blip r:embed="rId3"/>
          <a:stretch>
            <a:fillRect/>
          </a:stretch>
        </p:blipFill>
        <p:spPr>
          <a:xfrm>
            <a:off x="4815597" y="2719453"/>
            <a:ext cx="1358371" cy="658604"/>
          </a:xfrm>
          <a:prstGeom prst="rect">
            <a:avLst/>
          </a:prstGeom>
        </p:spPr>
      </p:pic>
      <p:pic>
        <p:nvPicPr>
          <p:cNvPr id="19" name="Image 18"/>
          <p:cNvPicPr>
            <a:picLocks noChangeAspect="1"/>
          </p:cNvPicPr>
          <p:nvPr/>
        </p:nvPicPr>
        <p:blipFill rotWithShape="1">
          <a:blip r:embed="rId5"/>
          <a:srcRect l="22727" t="23553" r="24380" b="22727"/>
          <a:stretch/>
        </p:blipFill>
        <p:spPr>
          <a:xfrm>
            <a:off x="2213336" y="2600188"/>
            <a:ext cx="831558" cy="844551"/>
          </a:xfrm>
          <a:prstGeom prst="rect">
            <a:avLst/>
          </a:prstGeom>
        </p:spPr>
      </p:pic>
      <p:pic>
        <p:nvPicPr>
          <p:cNvPr id="20" name="Image 19"/>
          <p:cNvPicPr>
            <a:picLocks noChangeAspect="1"/>
          </p:cNvPicPr>
          <p:nvPr/>
        </p:nvPicPr>
        <p:blipFill>
          <a:blip r:embed="rId11"/>
          <a:stretch>
            <a:fillRect/>
          </a:stretch>
        </p:blipFill>
        <p:spPr>
          <a:xfrm>
            <a:off x="3548444" y="2590658"/>
            <a:ext cx="943800" cy="787399"/>
          </a:xfrm>
          <a:prstGeom prst="rect">
            <a:avLst/>
          </a:prstGeom>
        </p:spPr>
      </p:pic>
      <p:pic>
        <p:nvPicPr>
          <p:cNvPr id="21" name="Image 20"/>
          <p:cNvPicPr>
            <a:picLocks noChangeAspect="1"/>
          </p:cNvPicPr>
          <p:nvPr/>
        </p:nvPicPr>
        <p:blipFill>
          <a:blip r:embed="rId12"/>
          <a:stretch>
            <a:fillRect/>
          </a:stretch>
        </p:blipFill>
        <p:spPr>
          <a:xfrm>
            <a:off x="4877343" y="1561957"/>
            <a:ext cx="1160181" cy="788923"/>
          </a:xfrm>
          <a:prstGeom prst="rect">
            <a:avLst/>
          </a:prstGeom>
        </p:spPr>
      </p:pic>
      <p:pic>
        <p:nvPicPr>
          <p:cNvPr id="22" name="Image 21"/>
          <p:cNvPicPr>
            <a:picLocks noChangeAspect="1"/>
          </p:cNvPicPr>
          <p:nvPr/>
        </p:nvPicPr>
        <p:blipFill>
          <a:blip r:embed="rId4"/>
          <a:stretch>
            <a:fillRect/>
          </a:stretch>
        </p:blipFill>
        <p:spPr>
          <a:xfrm>
            <a:off x="6470373" y="2610978"/>
            <a:ext cx="740134" cy="884475"/>
          </a:xfrm>
          <a:prstGeom prst="rect">
            <a:avLst/>
          </a:prstGeom>
        </p:spPr>
      </p:pic>
      <p:pic>
        <p:nvPicPr>
          <p:cNvPr id="24" name="Image 23"/>
          <p:cNvPicPr>
            <a:picLocks noChangeAspect="1"/>
          </p:cNvPicPr>
          <p:nvPr/>
        </p:nvPicPr>
        <p:blipFill>
          <a:blip r:embed="rId13"/>
          <a:stretch>
            <a:fillRect/>
          </a:stretch>
        </p:blipFill>
        <p:spPr>
          <a:xfrm>
            <a:off x="7478491" y="2776835"/>
            <a:ext cx="1449609" cy="474943"/>
          </a:xfrm>
          <a:prstGeom prst="rect">
            <a:avLst/>
          </a:prstGeom>
        </p:spPr>
      </p:pic>
      <p:pic>
        <p:nvPicPr>
          <p:cNvPr id="25" name="Image 24"/>
          <p:cNvPicPr>
            <a:picLocks noChangeAspect="1"/>
          </p:cNvPicPr>
          <p:nvPr/>
        </p:nvPicPr>
        <p:blipFill>
          <a:blip r:embed="rId14"/>
          <a:stretch>
            <a:fillRect/>
          </a:stretch>
        </p:blipFill>
        <p:spPr>
          <a:xfrm>
            <a:off x="6516007" y="1480569"/>
            <a:ext cx="602841" cy="944817"/>
          </a:xfrm>
          <a:prstGeom prst="rect">
            <a:avLst/>
          </a:prstGeom>
        </p:spPr>
      </p:pic>
      <p:grpSp>
        <p:nvGrpSpPr>
          <p:cNvPr id="28" name="Grouper 27"/>
          <p:cNvGrpSpPr/>
          <p:nvPr/>
        </p:nvGrpSpPr>
        <p:grpSpPr>
          <a:xfrm>
            <a:off x="7428967" y="1638157"/>
            <a:ext cx="1500533" cy="543147"/>
            <a:chOff x="7428967" y="955453"/>
            <a:chExt cx="1500533" cy="543147"/>
          </a:xfrm>
        </p:grpSpPr>
        <p:pic>
          <p:nvPicPr>
            <p:cNvPr id="23" name="Image 22"/>
            <p:cNvPicPr>
              <a:picLocks noChangeAspect="1"/>
            </p:cNvPicPr>
            <p:nvPr/>
          </p:nvPicPr>
          <p:blipFill rotWithShape="1">
            <a:blip r:embed="rId15"/>
            <a:srcRect t="-1562" r="78622"/>
            <a:stretch/>
          </p:blipFill>
          <p:spPr>
            <a:xfrm>
              <a:off x="7428967" y="998358"/>
              <a:ext cx="600434" cy="500242"/>
            </a:xfrm>
            <a:prstGeom prst="rect">
              <a:avLst/>
            </a:prstGeom>
          </p:spPr>
        </p:pic>
        <p:sp>
          <p:nvSpPr>
            <p:cNvPr id="26" name="ZoneTexte 25"/>
            <p:cNvSpPr txBox="1"/>
            <p:nvPr/>
          </p:nvSpPr>
          <p:spPr>
            <a:xfrm>
              <a:off x="7949469" y="955453"/>
              <a:ext cx="980031" cy="492443"/>
            </a:xfrm>
            <a:prstGeom prst="rect">
              <a:avLst/>
            </a:prstGeom>
            <a:noFill/>
          </p:spPr>
          <p:txBody>
            <a:bodyPr wrap="none" rtlCol="0">
              <a:spAutoFit/>
            </a:bodyPr>
            <a:lstStyle/>
            <a:p>
              <a:r>
                <a:rPr lang="fr-FR" sz="1200" b="1" dirty="0" err="1" smtClean="0">
                  <a:solidFill>
                    <a:schemeClr val="tx1">
                      <a:lumMod val="95000"/>
                      <a:lumOff val="5000"/>
                    </a:schemeClr>
                  </a:solidFill>
                  <a:latin typeface="Helvetica"/>
                  <a:cs typeface="Helvetica"/>
                </a:rPr>
                <a:t>Universität</a:t>
              </a:r>
              <a:r>
                <a:rPr lang="fr-FR" sz="1200" b="1" dirty="0" smtClean="0">
                  <a:solidFill>
                    <a:schemeClr val="tx1">
                      <a:lumMod val="95000"/>
                      <a:lumOff val="5000"/>
                    </a:schemeClr>
                  </a:solidFill>
                  <a:latin typeface="Helvetica"/>
                  <a:cs typeface="Helvetica"/>
                </a:rPr>
                <a:t> </a:t>
              </a:r>
            </a:p>
            <a:p>
              <a:r>
                <a:rPr lang="fr-FR" sz="1400" b="1" dirty="0" err="1" smtClean="0">
                  <a:solidFill>
                    <a:schemeClr val="tx1">
                      <a:lumMod val="95000"/>
                      <a:lumOff val="5000"/>
                    </a:schemeClr>
                  </a:solidFill>
                  <a:latin typeface="Helvetica"/>
                  <a:cs typeface="Helvetica"/>
                </a:rPr>
                <a:t>Bremen</a:t>
              </a:r>
              <a:endParaRPr lang="fr-FR" sz="1400" b="1" dirty="0">
                <a:solidFill>
                  <a:schemeClr val="tx1">
                    <a:lumMod val="95000"/>
                    <a:lumOff val="5000"/>
                  </a:schemeClr>
                </a:solidFill>
                <a:latin typeface="Helvetica"/>
                <a:cs typeface="Helvetica"/>
              </a:endParaRPr>
            </a:p>
          </p:txBody>
        </p:sp>
      </p:grpSp>
      <p:cxnSp>
        <p:nvCxnSpPr>
          <p:cNvPr id="30" name="Connecteur droit 29"/>
          <p:cNvCxnSpPr/>
          <p:nvPr/>
        </p:nvCxnSpPr>
        <p:spPr>
          <a:xfrm>
            <a:off x="1755607" y="1638157"/>
            <a:ext cx="0" cy="1857296"/>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a:off x="1755607" y="4100967"/>
            <a:ext cx="0" cy="854428"/>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a:xfrm>
            <a:off x="1755607" y="5677905"/>
            <a:ext cx="0" cy="854428"/>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35"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fr-FR"/>
          </a:p>
        </p:txBody>
      </p:sp>
      <p:pic>
        <p:nvPicPr>
          <p:cNvPr id="3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8" name="Rectangle 5"/>
          <p:cNvSpPr>
            <a:spLocks/>
          </p:cNvSpPr>
          <p:nvPr/>
        </p:nvSpPr>
        <p:spPr bwMode="auto">
          <a:xfrm>
            <a:off x="2764087" y="-65460"/>
            <a:ext cx="361725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4700" b="1" dirty="0" err="1" smtClean="0">
                <a:solidFill>
                  <a:srgbClr val="FFFFFF"/>
                </a:solidFill>
                <a:latin typeface="Arial" charset="0"/>
                <a:ea typeface="ＭＳ Ｐゴシック" charset="0"/>
                <a:cs typeface="ＭＳ Ｐゴシック" charset="0"/>
                <a:sym typeface="Arial" charset="0"/>
              </a:rPr>
              <a:t>Aerosol_CCI</a:t>
            </a:r>
            <a:endParaRPr lang="en-US" sz="4700" b="1" dirty="0">
              <a:solidFill>
                <a:srgbClr val="FFFFFF"/>
              </a:solidFill>
              <a:latin typeface="Arial" charset="0"/>
              <a:ea typeface="ＭＳ Ｐゴシック" charset="0"/>
              <a:cs typeface="ＭＳ Ｐゴシック" charset="0"/>
              <a:sym typeface="Arial" charset="0"/>
            </a:endParaRPr>
          </a:p>
          <a:p>
            <a:pPr algn="ctr"/>
            <a:r>
              <a:rPr lang="en-US" sz="2200" b="1" dirty="0" smtClean="0">
                <a:solidFill>
                  <a:srgbClr val="052E56"/>
                </a:solidFill>
                <a:latin typeface="Arial" charset="0"/>
                <a:ea typeface="ＭＳ Ｐゴシック" charset="0"/>
                <a:cs typeface="ＭＳ Ｐゴシック" charset="0"/>
                <a:sym typeface="Arial" charset="0"/>
              </a:rPr>
              <a:t>Teams involved</a:t>
            </a:r>
            <a:endParaRPr lang="en-US" sz="2200" b="1" dirty="0">
              <a:solidFill>
                <a:srgbClr val="FFFFFF"/>
              </a:solidFill>
              <a:latin typeface="Arial" charset="0"/>
              <a:ea typeface="ＭＳ Ｐゴシック" charset="0"/>
              <a:cs typeface="ＭＳ Ｐゴシック" charset="0"/>
              <a:sym typeface="Arial" charset="0"/>
            </a:endParaRPr>
          </a:p>
        </p:txBody>
      </p:sp>
      <p:cxnSp>
        <p:nvCxnSpPr>
          <p:cNvPr id="41" name="Connecteur droit 40"/>
          <p:cNvCxnSpPr/>
          <p:nvPr/>
        </p:nvCxnSpPr>
        <p:spPr>
          <a:xfrm>
            <a:off x="-4300" y="3797300"/>
            <a:ext cx="9148300" cy="0"/>
          </a:xfrm>
          <a:prstGeom prst="line">
            <a:avLst/>
          </a:prstGeom>
          <a:ln w="9525" cmpd="sng">
            <a:solidFill>
              <a:srgbClr val="ADAEB0"/>
            </a:solidFill>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a:off x="-4300" y="5321300"/>
            <a:ext cx="9148300" cy="0"/>
          </a:xfrm>
          <a:prstGeom prst="line">
            <a:avLst/>
          </a:prstGeom>
          <a:ln w="9525" cmpd="sng">
            <a:solidFill>
              <a:srgbClr val="ADAEB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3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 name="Rectangle 5"/>
          <p:cNvSpPr>
            <a:spLocks/>
          </p:cNvSpPr>
          <p:nvPr/>
        </p:nvSpPr>
        <p:spPr bwMode="auto">
          <a:xfrm>
            <a:off x="2483205" y="-65460"/>
            <a:ext cx="417902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err="1" smtClean="0">
                <a:solidFill>
                  <a:srgbClr val="FFFFFF"/>
                </a:solidFill>
                <a:latin typeface="Arial" charset="0"/>
                <a:ea typeface="ＭＳ Ｐゴシック" charset="0"/>
                <a:cs typeface="ＭＳ Ｐゴシック" charset="0"/>
                <a:sym typeface="Arial" charset="0"/>
              </a:rPr>
              <a:t>Aerosol_CCI</a:t>
            </a:r>
            <a:endParaRPr lang="en-GB" sz="4700" b="1" dirty="0" smtClean="0">
              <a:solidFill>
                <a:srgbClr val="FFFFFF"/>
              </a:solidFill>
              <a:latin typeface="Arial" charset="0"/>
              <a:ea typeface="ＭＳ Ｐゴシック" charset="0"/>
              <a:cs typeface="ＭＳ Ｐゴシック" charset="0"/>
              <a:sym typeface="Arial" charset="0"/>
            </a:endParaRPr>
          </a:p>
          <a:p>
            <a:pPr algn="ctr"/>
            <a:r>
              <a:rPr lang="en-GB" sz="2200" b="1" dirty="0" smtClean="0">
                <a:solidFill>
                  <a:srgbClr val="052E56"/>
                </a:solidFill>
                <a:latin typeface="Arial" charset="0"/>
                <a:ea typeface="ＭＳ Ｐゴシック" charset="0"/>
                <a:cs typeface="ＭＳ Ｐゴシック" charset="0"/>
                <a:sym typeface="Arial" charset="0"/>
              </a:rPr>
              <a:t>stratospheric aspects (Phase I)</a:t>
            </a:r>
            <a:endParaRPr lang="en-GB" sz="2200" b="1" dirty="0">
              <a:solidFill>
                <a:srgbClr val="FFFFFF"/>
              </a:solidFill>
              <a:latin typeface="Arial" charset="0"/>
              <a:ea typeface="ＭＳ Ｐゴシック" charset="0"/>
              <a:cs typeface="ＭＳ Ｐゴシック" charset="0"/>
              <a:sym typeface="Arial" charset="0"/>
            </a:endParaRPr>
          </a:p>
        </p:txBody>
      </p:sp>
      <p:sp>
        <p:nvSpPr>
          <p:cNvPr id="9" name="ZoneTexte 8"/>
          <p:cNvSpPr txBox="1"/>
          <p:nvPr/>
        </p:nvSpPr>
        <p:spPr>
          <a:xfrm>
            <a:off x="142579" y="1103158"/>
            <a:ext cx="8791871" cy="5601533"/>
          </a:xfrm>
          <a:prstGeom prst="rect">
            <a:avLst/>
          </a:prstGeom>
          <a:noFill/>
        </p:spPr>
        <p:txBody>
          <a:bodyPr wrap="square" rtlCol="0">
            <a:spAutoFit/>
          </a:bodyPr>
          <a:lstStyle/>
          <a:p>
            <a:endParaRPr lang="en-GB" sz="1000" dirty="0" smtClean="0"/>
          </a:p>
          <a:p>
            <a:r>
              <a:rPr lang="en-GB" sz="2000" b="1" dirty="0" smtClean="0">
                <a:solidFill>
                  <a:srgbClr val="3A6791"/>
                </a:solidFill>
                <a:latin typeface="Arial" charset="0"/>
                <a:ea typeface="ＭＳ Ｐゴシック" charset="0"/>
                <a:cs typeface="ＭＳ Ｐゴシック" charset="0"/>
                <a:sym typeface="Arial" charset="0"/>
              </a:rPr>
              <a:t>Baseline – stratospheric part : focus on GOMOS</a:t>
            </a:r>
          </a:p>
          <a:p>
            <a:endParaRPr lang="en-GB" sz="2000" dirty="0" smtClean="0"/>
          </a:p>
          <a:p>
            <a:pPr marL="285750" indent="-285750">
              <a:buFont typeface="Arial"/>
              <a:buChar char="•"/>
            </a:pPr>
            <a:r>
              <a:rPr lang="en-GB" sz="2000" dirty="0">
                <a:sym typeface="Wingdings"/>
              </a:rPr>
              <a:t>Use </a:t>
            </a:r>
            <a:r>
              <a:rPr lang="en-GB" sz="2000" dirty="0" smtClean="0">
                <a:sym typeface="Wingdings"/>
              </a:rPr>
              <a:t>a </a:t>
            </a:r>
            <a:r>
              <a:rPr lang="en-GB" sz="2000" dirty="0">
                <a:sym typeface="Wingdings"/>
              </a:rPr>
              <a:t>new </a:t>
            </a:r>
            <a:r>
              <a:rPr lang="en-GB" sz="2000" dirty="0" smtClean="0">
                <a:sym typeface="Wingdings"/>
              </a:rPr>
              <a:t>GOMOS retrieval algorithm (ESA </a:t>
            </a:r>
            <a:r>
              <a:rPr lang="en-GB" sz="2000" dirty="0" err="1" smtClean="0">
                <a:sym typeface="Wingdings"/>
              </a:rPr>
              <a:t>Aergom</a:t>
            </a:r>
            <a:r>
              <a:rPr lang="en-GB" sz="2000" dirty="0" smtClean="0">
                <a:sym typeface="Wingdings"/>
              </a:rPr>
              <a:t> project) </a:t>
            </a:r>
            <a:r>
              <a:rPr lang="en-GB" sz="2000" dirty="0">
                <a:sym typeface="Wingdings"/>
              </a:rPr>
              <a:t>as input for </a:t>
            </a:r>
            <a:r>
              <a:rPr lang="en-GB" sz="2000" dirty="0" err="1">
                <a:sym typeface="Wingdings"/>
              </a:rPr>
              <a:t>Aerosol_CCI</a:t>
            </a:r>
            <a:endParaRPr lang="en-GB" sz="2000" dirty="0">
              <a:sym typeface="Wingdings"/>
            </a:endParaRPr>
          </a:p>
          <a:p>
            <a:r>
              <a:rPr lang="en-GB" sz="2000" dirty="0">
                <a:sym typeface="Wingdings"/>
              </a:rPr>
              <a:t>	</a:t>
            </a:r>
            <a:r>
              <a:rPr lang="en-GB" sz="2000" dirty="0" smtClean="0"/>
              <a:t>Improve stratospheric occultation product</a:t>
            </a:r>
          </a:p>
          <a:p>
            <a:pPr marL="285750" indent="-285750">
              <a:buFont typeface="Arial"/>
              <a:buChar char="•"/>
            </a:pPr>
            <a:r>
              <a:rPr lang="en-GB" sz="2000" dirty="0" smtClean="0"/>
              <a:t>Include the longitudinal dependence in the final binned product</a:t>
            </a:r>
          </a:p>
          <a:p>
            <a:pPr marL="285750" indent="-285750">
              <a:buFont typeface="Arial"/>
              <a:buChar char="•"/>
            </a:pPr>
            <a:r>
              <a:rPr lang="en-GB" sz="2000" dirty="0" smtClean="0"/>
              <a:t>Produce a aerosol records for year 2008 using the GOMOS instrument.</a:t>
            </a:r>
          </a:p>
          <a:p>
            <a:pPr marL="742950" lvl="1" indent="-285750">
              <a:buFont typeface="Wingdings" charset="2"/>
              <a:buChar char="Ø"/>
            </a:pPr>
            <a:r>
              <a:rPr lang="en-GB" sz="2000" dirty="0" smtClean="0"/>
              <a:t>AOD + extinctions with error at 550 nm, PSC flags, Angstrom exponent</a:t>
            </a:r>
          </a:p>
          <a:p>
            <a:pPr marL="742950" lvl="1" indent="-285750">
              <a:buFont typeface="Wingdings" charset="2"/>
              <a:buChar char="Ø"/>
            </a:pPr>
            <a:r>
              <a:rPr lang="en-GB" sz="2000" dirty="0" smtClean="0"/>
              <a:t>Monthly binned product: 2.5° lat. x 10° </a:t>
            </a:r>
            <a:r>
              <a:rPr lang="en-GB" sz="2000" dirty="0" err="1" smtClean="0"/>
              <a:t>lon</a:t>
            </a:r>
            <a:r>
              <a:rPr lang="en-GB" sz="2000" dirty="0" smtClean="0"/>
              <a:t>. x 1 km</a:t>
            </a:r>
          </a:p>
          <a:p>
            <a:pPr marL="742950" lvl="1" indent="-285750">
              <a:buFont typeface="Wingdings" charset="2"/>
              <a:buChar char="Ø"/>
            </a:pPr>
            <a:endParaRPr lang="en-GB" sz="2000" dirty="0" smtClean="0"/>
          </a:p>
          <a:p>
            <a:pPr marL="285750" indent="-285750">
              <a:buFont typeface="Arial"/>
              <a:buChar char="•"/>
            </a:pPr>
            <a:r>
              <a:rPr lang="en-GB" sz="2000" dirty="0" smtClean="0"/>
              <a:t>Validation </a:t>
            </a:r>
            <a:r>
              <a:rPr lang="en-GB" sz="2000" dirty="0"/>
              <a:t>by </a:t>
            </a:r>
            <a:r>
              <a:rPr lang="en-GB" sz="2000" dirty="0" smtClean="0"/>
              <a:t>NILU (CALIPSO) and MPI-</a:t>
            </a:r>
            <a:r>
              <a:rPr lang="en-GB" sz="2000" dirty="0" err="1" smtClean="0"/>
              <a:t>Chem</a:t>
            </a:r>
            <a:r>
              <a:rPr lang="en-GB" sz="2000" dirty="0"/>
              <a:t> (EMAC </a:t>
            </a:r>
            <a:r>
              <a:rPr lang="en-GB" sz="2000" dirty="0" smtClean="0"/>
              <a:t>CCM)</a:t>
            </a:r>
            <a:endParaRPr lang="en-GB" sz="2000" dirty="0" smtClean="0"/>
          </a:p>
          <a:p>
            <a:pPr marL="285750" indent="-285750">
              <a:buFont typeface="Arial"/>
              <a:buChar char="•"/>
            </a:pPr>
            <a:endParaRPr lang="en-GB" dirty="0" smtClean="0"/>
          </a:p>
          <a:p>
            <a:r>
              <a:rPr lang="en-GB" sz="2000" b="1" dirty="0">
                <a:solidFill>
                  <a:srgbClr val="3A6791"/>
                </a:solidFill>
                <a:latin typeface="Arial" charset="0"/>
                <a:ea typeface="ＭＳ Ｐゴシック" charset="0"/>
                <a:cs typeface="ＭＳ Ｐゴシック" charset="0"/>
                <a:sym typeface="Arial" charset="0"/>
              </a:rPr>
              <a:t>Option : Multi-sensor stratospheric aerosol data sets: GOMOS+OSIRIS</a:t>
            </a:r>
          </a:p>
          <a:p>
            <a:pPr marL="285750" indent="-285750">
              <a:buFont typeface="Arial"/>
              <a:buChar char="•"/>
            </a:pPr>
            <a:endParaRPr lang="en-GB" sz="2000" dirty="0"/>
          </a:p>
          <a:p>
            <a:pPr marL="285750" indent="-285750">
              <a:buFont typeface="Arial"/>
              <a:buChar char="•"/>
            </a:pPr>
            <a:r>
              <a:rPr lang="en-GB" sz="2000" dirty="0" smtClean="0"/>
              <a:t>Investigate the problem of data merging</a:t>
            </a:r>
          </a:p>
          <a:p>
            <a:pPr marL="285750" indent="-285750">
              <a:buFont typeface="Arial"/>
              <a:buChar char="•"/>
            </a:pPr>
            <a:r>
              <a:rPr lang="en-GB" sz="2000" dirty="0" smtClean="0"/>
              <a:t>Propose a data merging algorithm: OSIRIS + GOMOS (AERGOM) </a:t>
            </a:r>
          </a:p>
          <a:p>
            <a:pPr marL="285750" indent="-285750">
              <a:buFont typeface="Arial"/>
              <a:buChar char="•"/>
            </a:pPr>
            <a:r>
              <a:rPr lang="en-GB" sz="2000" dirty="0" smtClean="0"/>
              <a:t>In collaboration with U. Saskatchewan (Canada)</a:t>
            </a:r>
          </a:p>
          <a:p>
            <a:pPr marL="742950" lvl="1" indent="-285750">
              <a:buFont typeface="Wingdings" charset="2"/>
              <a:buChar char="Ø"/>
            </a:pPr>
            <a:endParaRPr lang="en-GB" sz="1000" dirty="0" smtClean="0"/>
          </a:p>
        </p:txBody>
      </p:sp>
    </p:spTree>
    <p:extLst>
      <p:ext uri="{BB962C8B-B14F-4D97-AF65-F5344CB8AC3E}">
        <p14:creationId xmlns:p14="http://schemas.microsoft.com/office/powerpoint/2010/main" val="3388911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p:cNvGraphicFramePr>
            <a:graphicFrameLocks noGrp="1"/>
          </p:cNvGraphicFramePr>
          <p:nvPr>
            <p:ph idx="1"/>
            <p:extLst>
              <p:ext uri="{D42A27DB-BD31-4B8C-83A1-F6EECF244321}">
                <p14:modId xmlns:p14="http://schemas.microsoft.com/office/powerpoint/2010/main" val="4121445725"/>
              </p:ext>
            </p:extLst>
          </p:nvPr>
        </p:nvGraphicFramePr>
        <p:xfrm>
          <a:off x="179388" y="1752600"/>
          <a:ext cx="8785225" cy="4531598"/>
        </p:xfrm>
        <a:graphic>
          <a:graphicData uri="http://schemas.openxmlformats.org/drawingml/2006/table">
            <a:tbl>
              <a:tblPr/>
              <a:tblGrid>
                <a:gridCol w="1368425"/>
                <a:gridCol w="3960812"/>
                <a:gridCol w="3455988"/>
              </a:tblGrid>
              <a:tr h="782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rgbClr val="FFFFFF"/>
                        </a:solidFill>
                        <a:effectLst/>
                        <a:latin typeface="Calibri" charset="0"/>
                        <a:ea typeface="ＭＳ Ｐゴシック" charset="0"/>
                        <a:cs typeface="Arial" charset="0"/>
                      </a:endParaRPr>
                    </a:p>
                  </a:txBody>
                  <a:tcPr marL="91443" marR="91443"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BE" sz="2400" b="1" i="0" u="none" strike="noStrike" cap="none" normalizeH="0" baseline="0" dirty="0">
                          <a:ln>
                            <a:noFill/>
                          </a:ln>
                          <a:solidFill>
                            <a:srgbClr val="FFFFFF"/>
                          </a:solidFill>
                          <a:effectLst/>
                          <a:latin typeface="Calibri" charset="0"/>
                          <a:ea typeface="ＭＳ Ｐゴシック" charset="0"/>
                          <a:cs typeface="Arial" charset="0"/>
                        </a:rPr>
                        <a:t>Official GOMOS processor </a:t>
                      </a:r>
                      <a:endParaRPr kumimoji="0" lang="en-US" sz="2400" b="1" i="0" u="none" strike="noStrike" cap="none" normalizeH="0" baseline="0" dirty="0">
                        <a:ln>
                          <a:noFill/>
                        </a:ln>
                        <a:solidFill>
                          <a:srgbClr val="FFFFFF"/>
                        </a:solidFill>
                        <a:effectLst/>
                        <a:latin typeface="Calibri" charset="0"/>
                        <a:ea typeface="ＭＳ Ｐゴシック" charset="0"/>
                        <a:cs typeface="Arial" charset="0"/>
                      </a:endParaRPr>
                    </a:p>
                  </a:txBody>
                  <a:tcPr marL="91443" marR="91443"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BE" sz="2400" b="1" i="0" u="none" strike="noStrike" cap="none" normalizeH="0" baseline="0" dirty="0" smtClean="0">
                          <a:ln>
                            <a:noFill/>
                          </a:ln>
                          <a:solidFill>
                            <a:schemeClr val="bg1"/>
                          </a:solidFill>
                          <a:effectLst/>
                          <a:latin typeface="Calibri" charset="0"/>
                          <a:ea typeface="ＭＳ Ｐゴシック" charset="0"/>
                          <a:cs typeface="Arial" charset="0"/>
                        </a:rPr>
                        <a:t>AerGom</a:t>
                      </a:r>
                      <a:endParaRPr kumimoji="0" lang="en-US" sz="2400" b="1" i="0" u="none" strike="noStrike" cap="none" normalizeH="0" baseline="0" dirty="0">
                        <a:ln>
                          <a:noFill/>
                        </a:ln>
                        <a:solidFill>
                          <a:schemeClr val="bg1"/>
                        </a:solidFill>
                        <a:effectLst/>
                        <a:latin typeface="Calibri" charset="0"/>
                        <a:ea typeface="ＭＳ Ｐゴシック" charset="0"/>
                        <a:cs typeface="Arial" charset="0"/>
                      </a:endParaRPr>
                    </a:p>
                  </a:txBody>
                  <a:tcPr marL="91443" marR="91443"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736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a:ln>
                            <a:noFill/>
                          </a:ln>
                          <a:solidFill>
                            <a:srgbClr val="000000"/>
                          </a:solidFill>
                          <a:effectLst/>
                          <a:latin typeface="Calibri" charset="0"/>
                          <a:ea typeface="ＭＳ Ｐゴシック" charset="0"/>
                          <a:cs typeface="Arial" charset="0"/>
                        </a:rPr>
                        <a:t>Spectral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a:ln>
                            <a:noFill/>
                          </a:ln>
                          <a:solidFill>
                            <a:srgbClr val="000000"/>
                          </a:solidFill>
                          <a:effectLst/>
                          <a:latin typeface="Calibri" charset="0"/>
                          <a:ea typeface="ＭＳ Ｐゴシック" charset="0"/>
                          <a:cs typeface="Arial" charset="0"/>
                        </a:rPr>
                        <a:t>inversion</a:t>
                      </a:r>
                      <a:endParaRPr kumimoji="0" lang="en-US" sz="1800" b="0" i="0" u="none" strike="noStrike" cap="none" normalizeH="0" baseline="0">
                        <a:ln>
                          <a:noFill/>
                        </a:ln>
                        <a:solidFill>
                          <a:srgbClr val="000000"/>
                        </a:solidFill>
                        <a:effectLst/>
                        <a:latin typeface="Calibri" charset="0"/>
                        <a:ea typeface="ＭＳ Ｐゴシック" charset="0"/>
                        <a:cs typeface="Arial" charset="0"/>
                      </a:endParaRPr>
                    </a:p>
                  </a:txBody>
                  <a:tcPr marL="91443" marR="91443"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0"/>
                        <a:buChar char="q"/>
                        <a:tabLst/>
                      </a:pPr>
                      <a:r>
                        <a:rPr kumimoji="0" lang="nl-BE" sz="1800" b="0" i="0" u="none" strike="noStrike" cap="none" normalizeH="0" baseline="0" dirty="0">
                          <a:ln>
                            <a:noFill/>
                          </a:ln>
                          <a:solidFill>
                            <a:srgbClr val="000000"/>
                          </a:solidFill>
                          <a:effectLst/>
                          <a:latin typeface="Calibri" charset="0"/>
                          <a:ea typeface="ＭＳ Ｐゴシック" charset="0"/>
                          <a:cs typeface="Arial" charset="0"/>
                        </a:rPr>
                        <a:t>SPA</a:t>
                      </a:r>
                    </a:p>
                    <a:p>
                      <a:pPr marL="285750" marR="0" lvl="0" indent="-285750" algn="l" defTabSz="914400" rtl="0" eaLnBrk="1" fontAlgn="base" latinLnBrk="0" hangingPunct="1">
                        <a:lnSpc>
                          <a:spcPct val="100000"/>
                        </a:lnSpc>
                        <a:spcBef>
                          <a:spcPct val="0"/>
                        </a:spcBef>
                        <a:spcAft>
                          <a:spcPct val="0"/>
                        </a:spcAft>
                        <a:buClrTx/>
                        <a:buSzTx/>
                        <a:buFont typeface="Wingdings" charset="0"/>
                        <a:buChar char="q"/>
                        <a:tabLst/>
                      </a:pPr>
                      <a:r>
                        <a:rPr kumimoji="0" lang="nl-BE" sz="1800" b="0" i="0" u="none" strike="noStrike" cap="none" normalizeH="0" baseline="0" dirty="0">
                          <a:ln>
                            <a:noFill/>
                          </a:ln>
                          <a:solidFill>
                            <a:srgbClr val="000000"/>
                          </a:solidFill>
                          <a:effectLst/>
                          <a:latin typeface="Calibri" charset="0"/>
                          <a:ea typeface="ＭＳ Ｐゴシック" charset="0"/>
                          <a:cs typeface="Arial" charset="0"/>
                        </a:rPr>
                        <a:t>NO</a:t>
                      </a:r>
                      <a:r>
                        <a:rPr kumimoji="0" lang="nl-BE" sz="1800" b="0" i="0" u="none" strike="noStrike" cap="none" normalizeH="0" baseline="-25000" dirty="0">
                          <a:ln>
                            <a:noFill/>
                          </a:ln>
                          <a:solidFill>
                            <a:srgbClr val="000000"/>
                          </a:solidFill>
                          <a:effectLst/>
                          <a:latin typeface="Calibri" charset="0"/>
                          <a:ea typeface="ＭＳ Ｐゴシック" charset="0"/>
                          <a:cs typeface="Arial" charset="0"/>
                        </a:rPr>
                        <a:t>2</a:t>
                      </a:r>
                      <a:r>
                        <a:rPr kumimoji="0" lang="nl-BE" sz="1800" b="0" i="0" u="none" strike="noStrike" cap="none" normalizeH="0" baseline="0" dirty="0">
                          <a:ln>
                            <a:noFill/>
                          </a:ln>
                          <a:solidFill>
                            <a:srgbClr val="000000"/>
                          </a:solidFill>
                          <a:effectLst/>
                          <a:latin typeface="Calibri" charset="0"/>
                          <a:ea typeface="ＭＳ Ｐゴシック" charset="0"/>
                          <a:cs typeface="Arial" charset="0"/>
                        </a:rPr>
                        <a:t>, NO</a:t>
                      </a:r>
                      <a:r>
                        <a:rPr kumimoji="0" lang="nl-BE" sz="1800" b="0" i="0" u="none" strike="noStrike" cap="none" normalizeH="0" baseline="-25000" dirty="0">
                          <a:ln>
                            <a:noFill/>
                          </a:ln>
                          <a:solidFill>
                            <a:srgbClr val="000000"/>
                          </a:solidFill>
                          <a:effectLst/>
                          <a:latin typeface="Calibri" charset="0"/>
                          <a:ea typeface="ＭＳ Ｐゴシック" charset="0"/>
                          <a:cs typeface="Arial" charset="0"/>
                        </a:rPr>
                        <a:t>3</a:t>
                      </a:r>
                      <a:r>
                        <a:rPr kumimoji="0" lang="nl-BE" sz="1800" b="0" i="0" u="none" strike="noStrike" cap="none" normalizeH="0" baseline="0" dirty="0">
                          <a:ln>
                            <a:noFill/>
                          </a:ln>
                          <a:solidFill>
                            <a:srgbClr val="000000"/>
                          </a:solidFill>
                          <a:effectLst/>
                          <a:latin typeface="Calibri" charset="0"/>
                          <a:ea typeface="ＭＳ Ｐゴシック" charset="0"/>
                          <a:cs typeface="Arial" charset="0"/>
                        </a:rPr>
                        <a:t>: DOAS</a:t>
                      </a:r>
                    </a:p>
                    <a:p>
                      <a:pPr marL="285750" marR="0" lvl="0" indent="-285750" algn="l" defTabSz="914400" rtl="0" eaLnBrk="1" fontAlgn="base" latinLnBrk="0" hangingPunct="1">
                        <a:lnSpc>
                          <a:spcPct val="100000"/>
                        </a:lnSpc>
                        <a:spcBef>
                          <a:spcPct val="0"/>
                        </a:spcBef>
                        <a:spcAft>
                          <a:spcPct val="0"/>
                        </a:spcAft>
                        <a:buClrTx/>
                        <a:buSzTx/>
                        <a:buFont typeface="Wingdings" charset="0"/>
                        <a:buChar char="q"/>
                        <a:tabLst/>
                      </a:pPr>
                      <a:r>
                        <a:rPr kumimoji="0" lang="nl-BE" sz="1800" b="0" i="0" u="none" strike="noStrike" cap="none" normalizeH="0" baseline="0" dirty="0">
                          <a:ln>
                            <a:noFill/>
                          </a:ln>
                          <a:solidFill>
                            <a:srgbClr val="000000"/>
                          </a:solidFill>
                          <a:effectLst/>
                          <a:latin typeface="Calibri" charset="0"/>
                          <a:ea typeface="ＭＳ Ｐゴシック" charset="0"/>
                          <a:cs typeface="Arial" charset="0"/>
                        </a:rPr>
                        <a:t>O</a:t>
                      </a:r>
                      <a:r>
                        <a:rPr kumimoji="0" lang="nl-BE" sz="1800" b="0" i="0" u="none" strike="noStrike" cap="none" normalizeH="0" baseline="-25000" dirty="0">
                          <a:ln>
                            <a:noFill/>
                          </a:ln>
                          <a:solidFill>
                            <a:srgbClr val="000000"/>
                          </a:solidFill>
                          <a:effectLst/>
                          <a:latin typeface="Calibri" charset="0"/>
                          <a:ea typeface="ＭＳ Ｐゴシック" charset="0"/>
                          <a:cs typeface="Arial" charset="0"/>
                        </a:rPr>
                        <a:t>3</a:t>
                      </a:r>
                      <a:r>
                        <a:rPr kumimoji="0" lang="nl-BE" sz="1800" b="0" i="0" u="none" strike="noStrike" cap="none" normalizeH="0" baseline="0" dirty="0">
                          <a:ln>
                            <a:noFill/>
                          </a:ln>
                          <a:solidFill>
                            <a:srgbClr val="000000"/>
                          </a:solidFill>
                          <a:effectLst/>
                          <a:latin typeface="Calibri" charset="0"/>
                          <a:ea typeface="ＭＳ Ｐゴシック" charset="0"/>
                          <a:cs typeface="Arial" charset="0"/>
                        </a:rPr>
                        <a:t>, aerosols: LM fit</a:t>
                      </a:r>
                    </a:p>
                    <a:p>
                      <a:pPr marL="285750" marR="0" lvl="0" indent="-285750" algn="l" defTabSz="914400" rtl="0" eaLnBrk="1" fontAlgn="base" latinLnBrk="0" hangingPunct="1">
                        <a:lnSpc>
                          <a:spcPct val="100000"/>
                        </a:lnSpc>
                        <a:spcBef>
                          <a:spcPct val="0"/>
                        </a:spcBef>
                        <a:spcAft>
                          <a:spcPct val="0"/>
                        </a:spcAft>
                        <a:buClrTx/>
                        <a:buSzTx/>
                        <a:buFont typeface="Wingdings" charset="0"/>
                        <a:buChar char="q"/>
                        <a:tabLst/>
                      </a:pPr>
                      <a:r>
                        <a:rPr kumimoji="0" lang="nl-BE" sz="1800" b="0" i="0" u="none" strike="noStrike" cap="none" normalizeH="0" baseline="0" dirty="0">
                          <a:ln>
                            <a:noFill/>
                          </a:ln>
                          <a:solidFill>
                            <a:srgbClr val="000000"/>
                          </a:solidFill>
                          <a:effectLst/>
                          <a:latin typeface="Calibri" charset="0"/>
                          <a:ea typeface="ＭＳ Ｐゴシック" charset="0"/>
                          <a:cs typeface="Arial" charset="0"/>
                        </a:rPr>
                        <a:t>Aerosol spectral model: rather strange quadratic polynomial</a:t>
                      </a:r>
                      <a:endParaRPr kumimoji="0" lang="en-US" sz="1800" b="0" i="0" u="none" strike="noStrike" cap="none" normalizeH="0" baseline="0" dirty="0">
                        <a:ln>
                          <a:noFill/>
                        </a:ln>
                        <a:solidFill>
                          <a:srgbClr val="000000"/>
                        </a:solidFill>
                        <a:effectLst/>
                        <a:latin typeface="Calibri" charset="0"/>
                        <a:ea typeface="ＭＳ Ｐゴシック" charset="0"/>
                        <a:cs typeface="Arial" charset="0"/>
                      </a:endParaRPr>
                    </a:p>
                  </a:txBody>
                  <a:tcPr marL="91443" marR="91443"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0"/>
                        <a:buChar char="q"/>
                        <a:tabLst/>
                      </a:pPr>
                      <a:r>
                        <a:rPr kumimoji="0" lang="nl-BE" sz="1800" b="0" i="0" u="none" strike="noStrike" cap="none" normalizeH="0" baseline="0" dirty="0">
                          <a:ln>
                            <a:noFill/>
                          </a:ln>
                          <a:solidFill>
                            <a:srgbClr val="000000"/>
                          </a:solidFill>
                          <a:effectLst/>
                          <a:latin typeface="Calibri" charset="0"/>
                          <a:ea typeface="ＭＳ Ｐゴシック" charset="0"/>
                          <a:cs typeface="Arial" charset="0"/>
                        </a:rPr>
                        <a:t>SPA, SPB1 (outside O2 band)</a:t>
                      </a:r>
                    </a:p>
                    <a:p>
                      <a:pPr marL="285750" marR="0" lvl="0" indent="-285750" algn="l" defTabSz="914400" rtl="0" eaLnBrk="1" fontAlgn="base" latinLnBrk="0" hangingPunct="1">
                        <a:lnSpc>
                          <a:spcPct val="100000"/>
                        </a:lnSpc>
                        <a:spcBef>
                          <a:spcPct val="0"/>
                        </a:spcBef>
                        <a:spcAft>
                          <a:spcPct val="0"/>
                        </a:spcAft>
                        <a:buClrTx/>
                        <a:buSzTx/>
                        <a:buFont typeface="Wingdings" charset="0"/>
                        <a:buChar char="q"/>
                        <a:tabLst/>
                      </a:pPr>
                      <a:r>
                        <a:rPr kumimoji="0" lang="nl-BE" sz="1800" b="0" i="0" u="none" strike="noStrike" cap="none" normalizeH="0" baseline="0" dirty="0">
                          <a:ln>
                            <a:noFill/>
                          </a:ln>
                          <a:solidFill>
                            <a:srgbClr val="000000"/>
                          </a:solidFill>
                          <a:effectLst/>
                          <a:latin typeface="Calibri" charset="0"/>
                          <a:ea typeface="ＭＳ Ｐゴシック" charset="0"/>
                          <a:cs typeface="Arial" charset="0"/>
                        </a:rPr>
                        <a:t>NO</a:t>
                      </a:r>
                      <a:r>
                        <a:rPr kumimoji="0" lang="nl-BE" sz="1800" b="0" i="0" u="none" strike="noStrike" cap="none" normalizeH="0" baseline="-25000" dirty="0">
                          <a:ln>
                            <a:noFill/>
                          </a:ln>
                          <a:solidFill>
                            <a:srgbClr val="000000"/>
                          </a:solidFill>
                          <a:effectLst/>
                          <a:latin typeface="Calibri" charset="0"/>
                          <a:ea typeface="ＭＳ Ｐゴシック" charset="0"/>
                          <a:cs typeface="Arial" charset="0"/>
                        </a:rPr>
                        <a:t>2</a:t>
                      </a:r>
                      <a:r>
                        <a:rPr kumimoji="0" lang="nl-BE" sz="1800" b="0" i="0" u="none" strike="noStrike" cap="none" normalizeH="0" baseline="0" dirty="0">
                          <a:ln>
                            <a:noFill/>
                          </a:ln>
                          <a:solidFill>
                            <a:srgbClr val="000000"/>
                          </a:solidFill>
                          <a:effectLst/>
                          <a:latin typeface="Calibri" charset="0"/>
                          <a:ea typeface="ＭＳ Ｐゴシック" charset="0"/>
                          <a:cs typeface="Arial" charset="0"/>
                        </a:rPr>
                        <a:t>, NO</a:t>
                      </a:r>
                      <a:r>
                        <a:rPr kumimoji="0" lang="nl-BE" sz="1800" b="0" i="0" u="none" strike="noStrike" cap="none" normalizeH="0" baseline="-25000" dirty="0">
                          <a:ln>
                            <a:noFill/>
                          </a:ln>
                          <a:solidFill>
                            <a:srgbClr val="000000"/>
                          </a:solidFill>
                          <a:effectLst/>
                          <a:latin typeface="Calibri" charset="0"/>
                          <a:ea typeface="ＭＳ Ｐゴシック" charset="0"/>
                          <a:cs typeface="Arial" charset="0"/>
                        </a:rPr>
                        <a:t>3</a:t>
                      </a:r>
                      <a:r>
                        <a:rPr kumimoji="0" lang="nl-BE" sz="1800" b="0" i="0" u="none" strike="noStrike" cap="none" normalizeH="0" baseline="0" dirty="0">
                          <a:ln>
                            <a:noFill/>
                          </a:ln>
                          <a:solidFill>
                            <a:srgbClr val="000000"/>
                          </a:solidFill>
                          <a:effectLst/>
                          <a:latin typeface="Calibri" charset="0"/>
                          <a:ea typeface="ＭＳ Ｐゴシック" charset="0"/>
                          <a:cs typeface="Arial" charset="0"/>
                        </a:rPr>
                        <a:t>, O</a:t>
                      </a:r>
                      <a:r>
                        <a:rPr kumimoji="0" lang="nl-BE" sz="1800" b="0" i="0" u="none" strike="noStrike" cap="none" normalizeH="0" baseline="-25000" dirty="0">
                          <a:ln>
                            <a:noFill/>
                          </a:ln>
                          <a:solidFill>
                            <a:srgbClr val="000000"/>
                          </a:solidFill>
                          <a:effectLst/>
                          <a:latin typeface="Calibri" charset="0"/>
                          <a:ea typeface="ＭＳ Ｐゴシック" charset="0"/>
                          <a:cs typeface="Arial" charset="0"/>
                        </a:rPr>
                        <a:t>3</a:t>
                      </a:r>
                      <a:r>
                        <a:rPr kumimoji="0" lang="nl-BE" sz="1800" b="0" i="0" u="none" strike="noStrike" cap="none" normalizeH="0" baseline="0" dirty="0">
                          <a:ln>
                            <a:noFill/>
                          </a:ln>
                          <a:solidFill>
                            <a:srgbClr val="000000"/>
                          </a:solidFill>
                          <a:effectLst/>
                          <a:latin typeface="Calibri" charset="0"/>
                          <a:ea typeface="ＭＳ Ｐゴシック" charset="0"/>
                          <a:cs typeface="Arial" charset="0"/>
                        </a:rPr>
                        <a:t>, aerosols: simultaneous LM fit</a:t>
                      </a:r>
                    </a:p>
                    <a:p>
                      <a:pPr marL="285750" marR="0" lvl="0" indent="-285750" algn="l" defTabSz="914400" rtl="0" eaLnBrk="1" fontAlgn="base" latinLnBrk="0" hangingPunct="1">
                        <a:lnSpc>
                          <a:spcPct val="100000"/>
                        </a:lnSpc>
                        <a:spcBef>
                          <a:spcPct val="0"/>
                        </a:spcBef>
                        <a:spcAft>
                          <a:spcPct val="0"/>
                        </a:spcAft>
                        <a:buClrTx/>
                        <a:buSzTx/>
                        <a:buFont typeface="Wingdings" charset="0"/>
                        <a:buChar char="q"/>
                        <a:tabLst/>
                      </a:pPr>
                      <a:r>
                        <a:rPr kumimoji="0" lang="nl-BE" sz="1800" b="0" i="0" u="none" strike="noStrike" cap="none" normalizeH="0" baseline="0" dirty="0">
                          <a:ln>
                            <a:noFill/>
                          </a:ln>
                          <a:solidFill>
                            <a:srgbClr val="000000"/>
                          </a:solidFill>
                          <a:effectLst/>
                          <a:latin typeface="Calibri" charset="0"/>
                          <a:ea typeface="ＭＳ Ｐゴシック" charset="0"/>
                          <a:cs typeface="Arial" charset="0"/>
                        </a:rPr>
                        <a:t>Aerosol spectral model: </a:t>
                      </a:r>
                      <a:r>
                        <a:rPr kumimoji="0" lang="nl-BE" sz="1800" b="0" i="0" u="none" strike="noStrike" cap="none" normalizeH="0" baseline="0" dirty="0" smtClean="0">
                          <a:ln>
                            <a:noFill/>
                          </a:ln>
                          <a:solidFill>
                            <a:srgbClr val="000000"/>
                          </a:solidFill>
                          <a:effectLst/>
                          <a:latin typeface="Calibri" charset="0"/>
                          <a:ea typeface="ＭＳ Ｐゴシック" charset="0"/>
                          <a:cs typeface="Arial" charset="0"/>
                        </a:rPr>
                        <a:t>more physical parameterization using a polynomial in inverse wavelength</a:t>
                      </a:r>
                      <a:endParaRPr kumimoji="0" lang="nl-BE" sz="1800" b="0" i="0" u="none" strike="noStrike" cap="none" normalizeH="0" baseline="0" dirty="0">
                        <a:ln>
                          <a:noFill/>
                        </a:ln>
                        <a:solidFill>
                          <a:srgbClr val="000000"/>
                        </a:solidFill>
                        <a:effectLst/>
                        <a:latin typeface="Calibri" charset="0"/>
                        <a:ea typeface="ＭＳ Ｐゴシック" charset="0"/>
                        <a:cs typeface="Arial" charset="0"/>
                      </a:endParaRPr>
                    </a:p>
                  </a:txBody>
                  <a:tcPr marL="91443" marR="91443"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736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a:ln>
                            <a:noFill/>
                          </a:ln>
                          <a:solidFill>
                            <a:srgbClr val="000000"/>
                          </a:solidFill>
                          <a:effectLst/>
                          <a:latin typeface="Calibri" charset="0"/>
                          <a:ea typeface="ＭＳ Ｐゴシック" charset="0"/>
                          <a:cs typeface="Arial" charset="0"/>
                        </a:rPr>
                        <a:t>Spatial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a:ln>
                            <a:noFill/>
                          </a:ln>
                          <a:solidFill>
                            <a:srgbClr val="000000"/>
                          </a:solidFill>
                          <a:effectLst/>
                          <a:latin typeface="Calibri" charset="0"/>
                          <a:ea typeface="ＭＳ Ｐゴシック" charset="0"/>
                          <a:cs typeface="Arial" charset="0"/>
                        </a:rPr>
                        <a:t>inversion</a:t>
                      </a:r>
                      <a:endParaRPr kumimoji="0" lang="en-US" sz="1800" b="0" i="0" u="none" strike="noStrike" cap="none" normalizeH="0" baseline="0">
                        <a:ln>
                          <a:noFill/>
                        </a:ln>
                        <a:solidFill>
                          <a:srgbClr val="000000"/>
                        </a:solidFill>
                        <a:effectLst/>
                        <a:latin typeface="Calibri" charset="0"/>
                        <a:ea typeface="ＭＳ Ｐゴシック" charset="0"/>
                        <a:cs typeface="Arial" charset="0"/>
                      </a:endParaRPr>
                    </a:p>
                  </a:txBody>
                  <a:tcPr marL="91443" marR="91443"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0"/>
                        <a:buChar char="q"/>
                        <a:tabLst/>
                      </a:pPr>
                      <a:r>
                        <a:rPr kumimoji="0" lang="nl-BE" sz="1800" b="0" i="0" u="none" strike="noStrike" cap="none" normalizeH="0" baseline="0" dirty="0">
                          <a:ln>
                            <a:noFill/>
                          </a:ln>
                          <a:solidFill>
                            <a:srgbClr val="000000"/>
                          </a:solidFill>
                          <a:effectLst/>
                          <a:latin typeface="Calibri" charset="0"/>
                          <a:ea typeface="ＭＳ Ｐゴシック" charset="0"/>
                          <a:cs typeface="Arial" charset="0"/>
                        </a:rPr>
                        <a:t>All species separately, discarding covariances from the spectral inversion</a:t>
                      </a:r>
                    </a:p>
                    <a:p>
                      <a:pPr marL="285750" marR="0" lvl="0" indent="-285750" algn="l" defTabSz="914400" rtl="0" eaLnBrk="1" fontAlgn="base" latinLnBrk="0" hangingPunct="1">
                        <a:lnSpc>
                          <a:spcPct val="100000"/>
                        </a:lnSpc>
                        <a:spcBef>
                          <a:spcPct val="0"/>
                        </a:spcBef>
                        <a:spcAft>
                          <a:spcPct val="0"/>
                        </a:spcAft>
                        <a:buClrTx/>
                        <a:buSzTx/>
                        <a:buFont typeface="Wingdings" charset="0"/>
                        <a:buChar char="q"/>
                        <a:tabLst/>
                      </a:pPr>
                      <a:r>
                        <a:rPr kumimoji="0" lang="nl-BE" sz="1800" b="0" i="0" u="none" strike="noStrike" cap="none" normalizeH="0" baseline="0" dirty="0">
                          <a:ln>
                            <a:noFill/>
                          </a:ln>
                          <a:solidFill>
                            <a:srgbClr val="000000"/>
                          </a:solidFill>
                          <a:effectLst/>
                          <a:latin typeface="Calibri" charset="0"/>
                          <a:ea typeface="ＭＳ Ｐゴシック" charset="0"/>
                          <a:cs typeface="Arial" charset="0"/>
                        </a:rPr>
                        <a:t>Tikhonov altitude regularization (one for aerosols)</a:t>
                      </a:r>
                    </a:p>
                    <a:p>
                      <a:pPr marL="285750" marR="0" lvl="0" indent="-28575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a:ln>
                            <a:noFill/>
                          </a:ln>
                          <a:solidFill>
                            <a:srgbClr val="000000"/>
                          </a:solidFill>
                          <a:effectLst/>
                          <a:latin typeface="Calibri" charset="0"/>
                          <a:ea typeface="ＭＳ Ｐゴシック" charset="0"/>
                          <a:cs typeface="Arial" charset="0"/>
                        </a:rPr>
                        <a:t> </a:t>
                      </a:r>
                      <a:endParaRPr kumimoji="0" lang="en-US" sz="1800" b="0" i="0" u="none" strike="noStrike" cap="none" normalizeH="0" baseline="0" dirty="0">
                        <a:ln>
                          <a:noFill/>
                        </a:ln>
                        <a:solidFill>
                          <a:srgbClr val="000000"/>
                        </a:solidFill>
                        <a:effectLst/>
                        <a:latin typeface="Calibri" charset="0"/>
                        <a:ea typeface="ＭＳ Ｐゴシック" charset="0"/>
                        <a:cs typeface="Arial" charset="0"/>
                      </a:endParaRPr>
                    </a:p>
                  </a:txBody>
                  <a:tcPr marL="91443" marR="91443"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0"/>
                        <a:buChar char="q"/>
                        <a:tabLst/>
                      </a:pPr>
                      <a:r>
                        <a:rPr kumimoji="0" lang="nl-BE" sz="1800" b="0" i="0" u="none" strike="noStrike" cap="none" normalizeH="0" baseline="0" dirty="0">
                          <a:ln>
                            <a:noFill/>
                          </a:ln>
                          <a:solidFill>
                            <a:srgbClr val="000000"/>
                          </a:solidFill>
                          <a:effectLst/>
                          <a:latin typeface="Calibri" charset="0"/>
                          <a:ea typeface="ＭＳ Ｐゴシック" charset="0"/>
                          <a:cs typeface="Arial" charset="0"/>
                        </a:rPr>
                        <a:t>All species together, using the entire spectral retrieval covariance </a:t>
                      </a:r>
                      <a:r>
                        <a:rPr kumimoji="0" lang="nl-BE" sz="1800" b="0" i="0" u="none" strike="noStrike" cap="none" normalizeH="0" baseline="0" dirty="0" smtClean="0">
                          <a:ln>
                            <a:noFill/>
                          </a:ln>
                          <a:solidFill>
                            <a:srgbClr val="000000"/>
                          </a:solidFill>
                          <a:effectLst/>
                          <a:latin typeface="Calibri" charset="0"/>
                          <a:ea typeface="ＭＳ Ｐゴシック" charset="0"/>
                          <a:cs typeface="Arial" charset="0"/>
                        </a:rPr>
                        <a:t>matrix</a:t>
                      </a:r>
                      <a:endParaRPr kumimoji="0" lang="nl-BE" sz="1800" b="0" i="0" u="none" strike="noStrike" cap="none" normalizeH="0" baseline="0" dirty="0">
                        <a:ln>
                          <a:noFill/>
                        </a:ln>
                        <a:solidFill>
                          <a:srgbClr val="000000"/>
                        </a:solidFill>
                        <a:effectLst/>
                        <a:latin typeface="Calibri" charset="0"/>
                        <a:ea typeface="ＭＳ Ｐゴシック"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Wingdings" charset="0"/>
                        <a:buChar char="q"/>
                        <a:tabLst/>
                      </a:pPr>
                      <a:r>
                        <a:rPr kumimoji="0" lang="nl-BE" sz="1800" b="0" i="0" u="none" strike="noStrike" cap="none" normalizeH="0" baseline="0" dirty="0">
                          <a:ln>
                            <a:noFill/>
                          </a:ln>
                          <a:solidFill>
                            <a:srgbClr val="000000"/>
                          </a:solidFill>
                          <a:effectLst/>
                          <a:latin typeface="Calibri" charset="0"/>
                          <a:ea typeface="ＭＳ Ｐゴシック" charset="0"/>
                          <a:cs typeface="Arial" charset="0"/>
                        </a:rPr>
                        <a:t>Tikhonov altitude </a:t>
                      </a:r>
                      <a:r>
                        <a:rPr kumimoji="0" lang="nl-BE" sz="1800" b="0" i="0" u="none" strike="noStrike" cap="none" normalizeH="0" baseline="0" dirty="0" smtClean="0">
                          <a:ln>
                            <a:noFill/>
                          </a:ln>
                          <a:solidFill>
                            <a:srgbClr val="000000"/>
                          </a:solidFill>
                          <a:effectLst/>
                          <a:latin typeface="Calibri" charset="0"/>
                          <a:ea typeface="ＭＳ Ｐゴシック" charset="0"/>
                          <a:cs typeface="Arial" charset="0"/>
                        </a:rPr>
                        <a:t>regularization for each species</a:t>
                      </a:r>
                      <a:endParaRPr kumimoji="0" lang="en-US" sz="1800" b="0" i="0" u="none" strike="noStrike" cap="none" normalizeH="0" baseline="0" dirty="0">
                        <a:ln>
                          <a:noFill/>
                        </a:ln>
                        <a:solidFill>
                          <a:srgbClr val="000000"/>
                        </a:solidFill>
                        <a:effectLst/>
                        <a:latin typeface="Calibri" charset="0"/>
                        <a:ea typeface="ＭＳ Ｐゴシック" charset="0"/>
                        <a:cs typeface="Arial" charset="0"/>
                      </a:endParaRPr>
                    </a:p>
                  </a:txBody>
                  <a:tcPr marL="91443" marR="91443"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1"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 name="Rectangle 5"/>
          <p:cNvSpPr>
            <a:spLocks/>
          </p:cNvSpPr>
          <p:nvPr/>
        </p:nvSpPr>
        <p:spPr bwMode="auto">
          <a:xfrm>
            <a:off x="2044523" y="-65460"/>
            <a:ext cx="505639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4700" b="1" dirty="0" smtClean="0">
                <a:solidFill>
                  <a:srgbClr val="FFFFFF"/>
                </a:solidFill>
                <a:latin typeface="Arial" charset="0"/>
                <a:ea typeface="ＭＳ Ｐゴシック" charset="0"/>
                <a:cs typeface="ＭＳ Ｐゴシック" charset="0"/>
                <a:sym typeface="Arial" charset="0"/>
              </a:rPr>
              <a:t>GOMOS products</a:t>
            </a:r>
            <a:endParaRPr lang="en-US" sz="4700" b="1" dirty="0">
              <a:solidFill>
                <a:srgbClr val="FFFFFF"/>
              </a:solidFill>
              <a:latin typeface="Arial" charset="0"/>
              <a:ea typeface="ＭＳ Ｐゴシック" charset="0"/>
              <a:cs typeface="ＭＳ Ｐゴシック" charset="0"/>
              <a:sym typeface="Arial" charset="0"/>
            </a:endParaRPr>
          </a:p>
          <a:p>
            <a:pPr algn="ctr"/>
            <a:r>
              <a:rPr lang="en-US" sz="2200" b="1" dirty="0" smtClean="0">
                <a:solidFill>
                  <a:srgbClr val="052E56"/>
                </a:solidFill>
                <a:latin typeface="Arial" charset="0"/>
                <a:ea typeface="ＭＳ Ｐゴシック" charset="0"/>
                <a:cs typeface="ＭＳ Ｐゴシック" charset="0"/>
                <a:sym typeface="Arial" charset="0"/>
              </a:rPr>
              <a:t>Official </a:t>
            </a:r>
            <a:r>
              <a:rPr lang="en-US" sz="2200" b="1" dirty="0" err="1" smtClean="0">
                <a:solidFill>
                  <a:srgbClr val="052E56"/>
                </a:solidFill>
                <a:latin typeface="Arial" charset="0"/>
                <a:ea typeface="ＭＳ Ｐゴシック" charset="0"/>
                <a:cs typeface="ＭＳ Ｐゴシック" charset="0"/>
                <a:sym typeface="Arial" charset="0"/>
              </a:rPr>
              <a:t>vs</a:t>
            </a:r>
            <a:r>
              <a:rPr lang="en-US" sz="2200" b="1" dirty="0" smtClean="0">
                <a:solidFill>
                  <a:srgbClr val="052E56"/>
                </a:solidFill>
                <a:latin typeface="Arial" charset="0"/>
                <a:ea typeface="ＭＳ Ｐゴシック" charset="0"/>
                <a:cs typeface="ＭＳ Ｐゴシック" charset="0"/>
                <a:sym typeface="Arial" charset="0"/>
              </a:rPr>
              <a:t> </a:t>
            </a:r>
            <a:r>
              <a:rPr lang="en-US" sz="2200" b="1" dirty="0" err="1" smtClean="0">
                <a:solidFill>
                  <a:srgbClr val="052E56"/>
                </a:solidFill>
                <a:latin typeface="Arial" charset="0"/>
                <a:ea typeface="ＭＳ Ｐゴシック" charset="0"/>
                <a:cs typeface="ＭＳ Ｐゴシック" charset="0"/>
                <a:sym typeface="Arial" charset="0"/>
              </a:rPr>
              <a:t>AerGom</a:t>
            </a:r>
            <a:endParaRPr lang="en-US" sz="2200" b="1" dirty="0">
              <a:solidFill>
                <a:srgbClr val="FFFFFF"/>
              </a:solidFill>
              <a:latin typeface="Arial" charset="0"/>
              <a:ea typeface="ＭＳ Ｐゴシック" charset="0"/>
              <a:cs typeface="ＭＳ Ｐゴシック" charset="0"/>
              <a:sym typeface="Arial" charset="0"/>
            </a:endParaRPr>
          </a:p>
        </p:txBody>
      </p:sp>
    </p:spTree>
    <p:extLst>
      <p:ext uri="{BB962C8B-B14F-4D97-AF65-F5344CB8AC3E}">
        <p14:creationId xmlns:p14="http://schemas.microsoft.com/office/powerpoint/2010/main" val="2292023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5178425" y="62166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37931725" indent="-37474525" eaLnBrk="0" hangingPunct="0">
              <a:defRPr sz="2400">
                <a:solidFill>
                  <a:schemeClr val="tx1"/>
                </a:solidFill>
                <a:latin typeface="Verdana" charset="0"/>
                <a:ea typeface="ＭＳ Ｐゴシック" charset="0"/>
              </a:defRPr>
            </a:lvl2pPr>
            <a:lvl3pPr eaLnBrk="0" hangingPunct="0">
              <a:defRPr sz="2400">
                <a:solidFill>
                  <a:schemeClr val="tx1"/>
                </a:solidFill>
                <a:latin typeface="Verdana" charset="0"/>
                <a:ea typeface="ＭＳ Ｐゴシック" charset="0"/>
              </a:defRPr>
            </a:lvl3pPr>
            <a:lvl4pPr eaLnBrk="0" hangingPunct="0">
              <a:defRPr sz="2400">
                <a:solidFill>
                  <a:schemeClr val="tx1"/>
                </a:solidFill>
                <a:latin typeface="Verdana" charset="0"/>
                <a:ea typeface="ＭＳ Ｐゴシック" charset="0"/>
              </a:defRPr>
            </a:lvl4pPr>
            <a:lvl5pPr eaLnBrk="0" hangingPunct="0">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endParaRPr lang="en-GB" sz="1800" i="0"/>
          </a:p>
        </p:txBody>
      </p:sp>
      <p:pic>
        <p:nvPicPr>
          <p:cNvPr id="6" name="Picture 9" descr="aerosol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18506" y="1118394"/>
            <a:ext cx="4516438"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7334250" y="3263900"/>
            <a:ext cx="1504950" cy="11695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400" i="0" dirty="0">
                <a:solidFill>
                  <a:srgbClr val="0033CC"/>
                </a:solidFill>
                <a:latin typeface="Arial" charset="0"/>
                <a:cs typeface="Arial" charset="0"/>
              </a:rPr>
              <a:t>Blue: 400 nm</a:t>
            </a:r>
          </a:p>
          <a:p>
            <a:endParaRPr lang="en-US" sz="1400" i="0" dirty="0">
              <a:solidFill>
                <a:srgbClr val="0033CC"/>
              </a:solidFill>
              <a:latin typeface="Arial" charset="0"/>
              <a:cs typeface="Arial" charset="0"/>
            </a:endParaRPr>
          </a:p>
          <a:p>
            <a:r>
              <a:rPr lang="en-US" sz="1400" i="0" dirty="0">
                <a:solidFill>
                  <a:srgbClr val="008000"/>
                </a:solidFill>
                <a:latin typeface="Arial" charset="0"/>
                <a:cs typeface="Arial" charset="0"/>
              </a:rPr>
              <a:t>Green: 500 nm</a:t>
            </a:r>
          </a:p>
          <a:p>
            <a:endParaRPr lang="en-US" sz="1400" i="0" dirty="0">
              <a:latin typeface="Arial" charset="0"/>
              <a:cs typeface="Arial" charset="0"/>
            </a:endParaRPr>
          </a:p>
          <a:p>
            <a:r>
              <a:rPr lang="en-US" sz="1400" i="0" dirty="0">
                <a:solidFill>
                  <a:srgbClr val="FF3300"/>
                </a:solidFill>
                <a:latin typeface="Arial" charset="0"/>
                <a:cs typeface="Arial" charset="0"/>
              </a:rPr>
              <a:t>Red: 600 nm </a:t>
            </a:r>
          </a:p>
        </p:txBody>
      </p:sp>
      <p:sp>
        <p:nvSpPr>
          <p:cNvPr id="8"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 name="Rectangle 5"/>
          <p:cNvSpPr>
            <a:spLocks/>
          </p:cNvSpPr>
          <p:nvPr/>
        </p:nvSpPr>
        <p:spPr bwMode="auto">
          <a:xfrm>
            <a:off x="2044523" y="-65460"/>
            <a:ext cx="505639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4700" b="1" dirty="0" smtClean="0">
                <a:solidFill>
                  <a:srgbClr val="FFFFFF"/>
                </a:solidFill>
                <a:latin typeface="Arial" charset="0"/>
                <a:ea typeface="ＭＳ Ｐゴシック" charset="0"/>
                <a:cs typeface="ＭＳ Ｐゴシック" charset="0"/>
                <a:sym typeface="Arial" charset="0"/>
              </a:rPr>
              <a:t>GOMOS products</a:t>
            </a:r>
            <a:endParaRPr lang="en-US" sz="4700" b="1" dirty="0">
              <a:solidFill>
                <a:srgbClr val="FFFFFF"/>
              </a:solidFill>
              <a:latin typeface="Arial" charset="0"/>
              <a:ea typeface="ＭＳ Ｐゴシック" charset="0"/>
              <a:cs typeface="ＭＳ Ｐゴシック" charset="0"/>
              <a:sym typeface="Arial" charset="0"/>
            </a:endParaRPr>
          </a:p>
          <a:p>
            <a:pPr algn="ctr"/>
            <a:r>
              <a:rPr lang="en-US" sz="2200" b="1" dirty="0" smtClean="0">
                <a:solidFill>
                  <a:srgbClr val="052E56"/>
                </a:solidFill>
                <a:latin typeface="Arial" charset="0"/>
                <a:ea typeface="ＭＳ Ｐゴシック" charset="0"/>
                <a:cs typeface="ＭＳ Ｐゴシック" charset="0"/>
                <a:sym typeface="Arial" charset="0"/>
              </a:rPr>
              <a:t>Official </a:t>
            </a:r>
            <a:r>
              <a:rPr lang="en-US" sz="2200" b="1" dirty="0" err="1" smtClean="0">
                <a:solidFill>
                  <a:srgbClr val="052E56"/>
                </a:solidFill>
                <a:latin typeface="Arial" charset="0"/>
                <a:ea typeface="ＭＳ Ｐゴシック" charset="0"/>
                <a:cs typeface="ＭＳ Ｐゴシック" charset="0"/>
                <a:sym typeface="Arial" charset="0"/>
              </a:rPr>
              <a:t>vs</a:t>
            </a:r>
            <a:r>
              <a:rPr lang="en-US" sz="2200" b="1" dirty="0" smtClean="0">
                <a:solidFill>
                  <a:srgbClr val="052E56"/>
                </a:solidFill>
                <a:latin typeface="Arial" charset="0"/>
                <a:ea typeface="ＭＳ Ｐゴシック" charset="0"/>
                <a:cs typeface="ＭＳ Ｐゴシック" charset="0"/>
                <a:sym typeface="Arial" charset="0"/>
              </a:rPr>
              <a:t> </a:t>
            </a:r>
            <a:r>
              <a:rPr lang="en-US" sz="2200" b="1" dirty="0" err="1" smtClean="0">
                <a:solidFill>
                  <a:srgbClr val="052E56"/>
                </a:solidFill>
                <a:latin typeface="Arial" charset="0"/>
                <a:ea typeface="ＭＳ Ｐゴシック" charset="0"/>
                <a:cs typeface="ＭＳ Ｐゴシック" charset="0"/>
                <a:sym typeface="Arial" charset="0"/>
              </a:rPr>
              <a:t>AerGom</a:t>
            </a:r>
            <a:endParaRPr lang="en-US" sz="2200" b="1" dirty="0">
              <a:solidFill>
                <a:srgbClr val="FFFFFF"/>
              </a:solidFill>
              <a:latin typeface="Arial" charset="0"/>
              <a:ea typeface="ＭＳ Ｐゴシック" charset="0"/>
              <a:cs typeface="ＭＳ Ｐゴシック" charset="0"/>
              <a:sym typeface="Arial" charset="0"/>
            </a:endParaRPr>
          </a:p>
        </p:txBody>
      </p:sp>
      <p:sp>
        <p:nvSpPr>
          <p:cNvPr id="2" name="ZoneTexte 1"/>
          <p:cNvSpPr txBox="1"/>
          <p:nvPr/>
        </p:nvSpPr>
        <p:spPr>
          <a:xfrm>
            <a:off x="1714322" y="1803400"/>
            <a:ext cx="2248077" cy="369332"/>
          </a:xfrm>
          <a:prstGeom prst="rect">
            <a:avLst/>
          </a:prstGeom>
          <a:solidFill>
            <a:schemeClr val="bg1"/>
          </a:solidFill>
        </p:spPr>
        <p:txBody>
          <a:bodyPr wrap="square" rtlCol="0">
            <a:spAutoFit/>
          </a:bodyPr>
          <a:lstStyle/>
          <a:p>
            <a:pPr algn="ctr"/>
            <a:r>
              <a:rPr lang="en-GB" dirty="0" smtClean="0"/>
              <a:t>Official product (v5)</a:t>
            </a:r>
            <a:endParaRPr lang="en-GB" dirty="0"/>
          </a:p>
        </p:txBody>
      </p:sp>
      <p:sp>
        <p:nvSpPr>
          <p:cNvPr id="12" name="ZoneTexte 11"/>
          <p:cNvSpPr txBox="1"/>
          <p:nvPr/>
        </p:nvSpPr>
        <p:spPr>
          <a:xfrm>
            <a:off x="4921073" y="1803400"/>
            <a:ext cx="2248077" cy="369332"/>
          </a:xfrm>
          <a:prstGeom prst="rect">
            <a:avLst/>
          </a:prstGeom>
          <a:solidFill>
            <a:schemeClr val="bg1"/>
          </a:solidFill>
        </p:spPr>
        <p:txBody>
          <a:bodyPr wrap="square" rtlCol="0">
            <a:spAutoFit/>
          </a:bodyPr>
          <a:lstStyle/>
          <a:p>
            <a:pPr algn="ctr"/>
            <a:r>
              <a:rPr lang="en-GB" dirty="0" err="1" smtClean="0"/>
              <a:t>AerGom</a:t>
            </a:r>
            <a:r>
              <a:rPr lang="en-GB" dirty="0" smtClean="0"/>
              <a:t> product</a:t>
            </a:r>
            <a:endParaRPr lang="en-GB" dirty="0"/>
          </a:p>
        </p:txBody>
      </p:sp>
    </p:spTree>
    <p:extLst>
      <p:ext uri="{BB962C8B-B14F-4D97-AF65-F5344CB8AC3E}">
        <p14:creationId xmlns:p14="http://schemas.microsoft.com/office/powerpoint/2010/main" val="2524455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2585008" y="-65460"/>
            <a:ext cx="397544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err="1" smtClean="0">
                <a:solidFill>
                  <a:srgbClr val="FFFFFF"/>
                </a:solidFill>
                <a:latin typeface="Arial" charset="0"/>
                <a:ea typeface="ＭＳ Ｐゴシック" charset="0"/>
                <a:cs typeface="ＭＳ Ｐゴシック" charset="0"/>
                <a:sym typeface="Arial" charset="0"/>
              </a:rPr>
              <a:t>Aerosol_CCI</a:t>
            </a:r>
            <a:endParaRPr lang="en-GB" sz="4700" b="1" dirty="0" smtClean="0">
              <a:solidFill>
                <a:srgbClr val="FFFFFF"/>
              </a:solidFill>
              <a:latin typeface="Arial" charset="0"/>
              <a:ea typeface="ＭＳ Ｐゴシック" charset="0"/>
              <a:cs typeface="ＭＳ Ｐゴシック" charset="0"/>
              <a:sym typeface="Arial" charset="0"/>
            </a:endParaRPr>
          </a:p>
          <a:p>
            <a:pPr algn="ctr"/>
            <a:r>
              <a:rPr lang="en-GB" sz="2200" b="1" dirty="0" smtClean="0">
                <a:solidFill>
                  <a:srgbClr val="052E56"/>
                </a:solidFill>
                <a:latin typeface="Arial" charset="0"/>
                <a:ea typeface="ＭＳ Ｐゴシック" charset="0"/>
                <a:cs typeface="ＭＳ Ｐゴシック" charset="0"/>
                <a:sym typeface="Arial" charset="0"/>
              </a:rPr>
              <a:t>Latest version: Product detail</a:t>
            </a:r>
            <a:endParaRPr lang="en-GB" sz="2200" b="1" dirty="0">
              <a:solidFill>
                <a:srgbClr val="FFFFFF"/>
              </a:solidFill>
              <a:latin typeface="Arial" charset="0"/>
              <a:ea typeface="ＭＳ Ｐゴシック" charset="0"/>
              <a:cs typeface="ＭＳ Ｐゴシック" charset="0"/>
              <a:sym typeface="Arial" charset="0"/>
            </a:endParaRPr>
          </a:p>
        </p:txBody>
      </p:sp>
      <p:sp>
        <p:nvSpPr>
          <p:cNvPr id="16" name="Content Placeholder 1"/>
          <p:cNvSpPr txBox="1">
            <a:spLocks/>
          </p:cNvSpPr>
          <p:nvPr/>
        </p:nvSpPr>
        <p:spPr>
          <a:xfrm>
            <a:off x="457200" y="1685925"/>
            <a:ext cx="8229600" cy="51720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r>
              <a:rPr lang="fr-BE" dirty="0" smtClean="0">
                <a:solidFill>
                  <a:srgbClr val="C00000"/>
                </a:solidFill>
              </a:rPr>
              <a:t>AOD </a:t>
            </a:r>
            <a:r>
              <a:rPr lang="fr-BE" dirty="0" err="1" smtClean="0">
                <a:solidFill>
                  <a:srgbClr val="C00000"/>
                </a:solidFill>
              </a:rPr>
              <a:t>product</a:t>
            </a:r>
            <a:r>
              <a:rPr lang="fr-BE" dirty="0" smtClean="0">
                <a:solidFill>
                  <a:srgbClr val="C00000"/>
                </a:solidFill>
              </a:rPr>
              <a:t> </a:t>
            </a:r>
            <a:r>
              <a:rPr lang="fr-BE" dirty="0" err="1" smtClean="0">
                <a:solidFill>
                  <a:srgbClr val="C00000"/>
                </a:solidFill>
              </a:rPr>
              <a:t>at</a:t>
            </a:r>
            <a:r>
              <a:rPr lang="fr-BE" dirty="0" smtClean="0">
                <a:solidFill>
                  <a:srgbClr val="C00000"/>
                </a:solidFill>
              </a:rPr>
              <a:t> 550 nm</a:t>
            </a:r>
          </a:p>
          <a:p>
            <a:endParaRPr lang="en-US" dirty="0">
              <a:solidFill>
                <a:srgbClr val="C00000"/>
              </a:solidFill>
            </a:endParaRPr>
          </a:p>
        </p:txBody>
      </p:sp>
      <p:pic>
        <p:nvPicPr>
          <p:cNvPr id="3" name="Content Placeholder 2"/>
          <p:cNvPicPr>
            <a:picLocks noGrp="1" noChangeAspect="1"/>
          </p:cNvPicPr>
          <p:nvPr>
            <p:ph idx="1"/>
          </p:nvPr>
        </p:nvPicPr>
        <p:blipFill rotWithShape="1">
          <a:blip r:embed="rId5">
            <a:extLst>
              <a:ext uri="{28A0092B-C50C-407E-A947-70E740481C1C}">
                <a14:useLocalDpi xmlns:a14="http://schemas.microsoft.com/office/drawing/2010/main" val="0"/>
              </a:ext>
            </a:extLst>
          </a:blip>
          <a:srcRect l="5124" t="1894" r="6704" b="2140"/>
          <a:stretch/>
        </p:blipFill>
        <p:spPr>
          <a:xfrm>
            <a:off x="1097280" y="1685925"/>
            <a:ext cx="5314951" cy="4343400"/>
          </a:xfrm>
          <a:ln w="19050">
            <a:solidFill>
              <a:srgbClr val="C00000"/>
            </a:solidFill>
          </a:ln>
        </p:spPr>
      </p:pic>
    </p:spTree>
    <p:extLst>
      <p:ext uri="{BB962C8B-B14F-4D97-AF65-F5344CB8AC3E}">
        <p14:creationId xmlns:p14="http://schemas.microsoft.com/office/powerpoint/2010/main" val="2991098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5124" t="1894" r="6704" b="2140"/>
          <a:stretch/>
        </p:blipFill>
        <p:spPr>
          <a:xfrm>
            <a:off x="1097280" y="1685925"/>
            <a:ext cx="5314951" cy="4343400"/>
          </a:xfrm>
          <a:ln w="19050">
            <a:solidFill>
              <a:srgbClr val="C00000"/>
            </a:solidFill>
          </a:ln>
        </p:spPr>
      </p:pic>
      <p:sp>
        <p:nvSpPr>
          <p:cNvPr id="10"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2585007" y="-65460"/>
            <a:ext cx="397544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err="1">
                <a:solidFill>
                  <a:srgbClr val="FFFFFF"/>
                </a:solidFill>
                <a:latin typeface="Arial" charset="0"/>
                <a:ea typeface="ＭＳ Ｐゴシック" charset="0"/>
                <a:cs typeface="ＭＳ Ｐゴシック" charset="0"/>
                <a:sym typeface="Arial" charset="0"/>
              </a:rPr>
              <a:t>Aerosol_CCI</a:t>
            </a:r>
            <a:endParaRPr lang="en-GB" sz="4700" b="1" dirty="0">
              <a:solidFill>
                <a:srgbClr val="FFFFFF"/>
              </a:solidFill>
              <a:latin typeface="Arial" charset="0"/>
              <a:ea typeface="ＭＳ Ｐゴシック" charset="0"/>
              <a:cs typeface="ＭＳ Ｐゴシック" charset="0"/>
              <a:sym typeface="Arial" charset="0"/>
            </a:endParaRPr>
          </a:p>
          <a:p>
            <a:pPr algn="ctr"/>
            <a:r>
              <a:rPr lang="en-GB" sz="2200" b="1" dirty="0" smtClean="0">
                <a:solidFill>
                  <a:srgbClr val="052E56"/>
                </a:solidFill>
                <a:latin typeface="Arial" charset="0"/>
                <a:ea typeface="ＭＳ Ｐゴシック" charset="0"/>
                <a:cs typeface="ＭＳ Ｐゴシック" charset="0"/>
                <a:sym typeface="Arial" charset="0"/>
              </a:rPr>
              <a:t>Latest version: Product detail</a:t>
            </a:r>
            <a:endParaRPr lang="en-GB" sz="2200" b="1" dirty="0">
              <a:solidFill>
                <a:srgbClr val="FFFFFF"/>
              </a:solidFill>
              <a:latin typeface="Arial" charset="0"/>
              <a:ea typeface="ＭＳ Ｐゴシック" charset="0"/>
              <a:cs typeface="ＭＳ Ｐゴシック" charset="0"/>
              <a:sym typeface="Arial"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000" y="4140000"/>
            <a:ext cx="3429000" cy="2574608"/>
          </a:xfrm>
          <a:prstGeom prst="rect">
            <a:avLst/>
          </a:prstGeom>
          <a:ln w="15875">
            <a:solidFill>
              <a:schemeClr val="accent6">
                <a:lumMod val="50000"/>
              </a:schemeClr>
            </a:solid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00" y="3708000"/>
            <a:ext cx="4000500" cy="3003709"/>
          </a:xfrm>
          <a:prstGeom prst="rect">
            <a:avLst/>
          </a:prstGeom>
          <a:ln w="15875">
            <a:solidFill>
              <a:schemeClr val="accent1"/>
            </a:solidFill>
          </a:ln>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2000" y="1044000"/>
            <a:ext cx="4000500" cy="3003709"/>
          </a:xfrm>
          <a:prstGeom prst="rect">
            <a:avLst/>
          </a:prstGeom>
          <a:ln w="15875">
            <a:solidFill>
              <a:schemeClr val="tx1"/>
            </a:solidFill>
          </a:ln>
        </p:spPr>
      </p:pic>
    </p:spTree>
    <p:extLst>
      <p:ext uri="{BB962C8B-B14F-4D97-AF65-F5344CB8AC3E}">
        <p14:creationId xmlns:p14="http://schemas.microsoft.com/office/powerpoint/2010/main" val="2700172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p:cNvSpPr>
          <p:nvPr/>
        </p:nvSpPr>
        <p:spPr bwMode="auto">
          <a:xfrm>
            <a:off x="-182880" y="-148590"/>
            <a:ext cx="9406890" cy="1280160"/>
          </a:xfrm>
          <a:prstGeom prst="rect">
            <a:avLst/>
          </a:prstGeom>
          <a:solidFill>
            <a:srgbClr val="ADAEB0"/>
          </a:solidFill>
          <a:ln>
            <a:noFill/>
          </a:ln>
        </p:spPr>
        <p:txBody>
          <a:bodyPr lIns="0" tIns="0" rIns="0" bIns="0"/>
          <a:lstStyle/>
          <a:p>
            <a:endParaRPr lang="en-GB"/>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
            <a:ext cx="14973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570" y="-11430"/>
            <a:ext cx="113157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Rectangle 5"/>
          <p:cNvSpPr>
            <a:spLocks/>
          </p:cNvSpPr>
          <p:nvPr/>
        </p:nvSpPr>
        <p:spPr bwMode="auto">
          <a:xfrm>
            <a:off x="2585007" y="-65460"/>
            <a:ext cx="397544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4700" b="1" dirty="0" err="1">
                <a:solidFill>
                  <a:srgbClr val="FFFFFF"/>
                </a:solidFill>
                <a:latin typeface="Arial" charset="0"/>
                <a:ea typeface="ＭＳ Ｐゴシック" charset="0"/>
                <a:cs typeface="ＭＳ Ｐゴシック" charset="0"/>
                <a:sym typeface="Arial" charset="0"/>
              </a:rPr>
              <a:t>Aerosol_CCI</a:t>
            </a:r>
            <a:endParaRPr lang="en-GB" sz="4700" b="1" dirty="0">
              <a:solidFill>
                <a:srgbClr val="FFFFFF"/>
              </a:solidFill>
              <a:latin typeface="Arial" charset="0"/>
              <a:ea typeface="ＭＳ Ｐゴシック" charset="0"/>
              <a:cs typeface="ＭＳ Ｐゴシック" charset="0"/>
              <a:sym typeface="Arial" charset="0"/>
            </a:endParaRPr>
          </a:p>
          <a:p>
            <a:pPr algn="ctr"/>
            <a:r>
              <a:rPr lang="en-GB" sz="2200" b="1" dirty="0" smtClean="0">
                <a:solidFill>
                  <a:srgbClr val="052E56"/>
                </a:solidFill>
                <a:latin typeface="Arial" charset="0"/>
                <a:ea typeface="ＭＳ Ｐゴシック" charset="0"/>
                <a:cs typeface="ＭＳ Ｐゴシック" charset="0"/>
                <a:sym typeface="Arial" charset="0"/>
              </a:rPr>
              <a:t>Latest version: Product detail</a:t>
            </a:r>
            <a:endParaRPr lang="en-GB" sz="2200" b="1" dirty="0">
              <a:solidFill>
                <a:srgbClr val="FFFFFF"/>
              </a:solidFill>
              <a:latin typeface="Arial" charset="0"/>
              <a:ea typeface="ＭＳ Ｐゴシック" charset="0"/>
              <a:cs typeface="ＭＳ Ｐゴシック" charset="0"/>
              <a:sym typeface="Arial" charset="0"/>
            </a:endParaRPr>
          </a:p>
        </p:txBody>
      </p:sp>
      <p:sp>
        <p:nvSpPr>
          <p:cNvPr id="2" name="Content Placeholder 1"/>
          <p:cNvSpPr>
            <a:spLocks noGrp="1"/>
          </p:cNvSpPr>
          <p:nvPr>
            <p:ph idx="1"/>
          </p:nvPr>
        </p:nvSpPr>
        <p:spPr>
          <a:xfrm>
            <a:off x="457200" y="1600199"/>
            <a:ext cx="8229600" cy="5172075"/>
          </a:xfrm>
        </p:spPr>
        <p:txBody>
          <a:bodyPr>
            <a:normAutofit lnSpcReduction="10000"/>
          </a:bodyPr>
          <a:lstStyle/>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smtClean="0"/>
          </a:p>
          <a:p>
            <a:r>
              <a:rPr lang="fr-BE" dirty="0" smtClean="0">
                <a:solidFill>
                  <a:srgbClr val="C00000"/>
                </a:solidFill>
              </a:rPr>
              <a:t>Extinction </a:t>
            </a:r>
            <a:r>
              <a:rPr lang="fr-BE" dirty="0" err="1" smtClean="0">
                <a:solidFill>
                  <a:srgbClr val="C00000"/>
                </a:solidFill>
              </a:rPr>
              <a:t>product</a:t>
            </a:r>
            <a:r>
              <a:rPr lang="fr-BE" dirty="0" smtClean="0">
                <a:solidFill>
                  <a:srgbClr val="C00000"/>
                </a:solidFill>
              </a:rPr>
              <a:t> </a:t>
            </a:r>
            <a:r>
              <a:rPr lang="fr-BE" dirty="0" err="1" smtClean="0">
                <a:solidFill>
                  <a:srgbClr val="C00000"/>
                </a:solidFill>
              </a:rPr>
              <a:t>at</a:t>
            </a:r>
            <a:r>
              <a:rPr lang="fr-BE" dirty="0" smtClean="0">
                <a:solidFill>
                  <a:srgbClr val="C00000"/>
                </a:solidFill>
              </a:rPr>
              <a:t> 550 nm</a:t>
            </a:r>
            <a:endParaRPr lang="fr-BE" dirty="0">
              <a:solidFill>
                <a:srgbClr val="C00000"/>
              </a:solidFill>
            </a:endParaRPr>
          </a:p>
          <a:p>
            <a:endParaRPr lang="en-US" dirty="0">
              <a:solidFill>
                <a:srgbClr val="C00000"/>
              </a:solidFill>
            </a:endParaRPr>
          </a:p>
        </p:txBody>
      </p:sp>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600" y="1418400"/>
            <a:ext cx="5715000" cy="4291013"/>
          </a:xfrm>
          <a:prstGeom prst="rect">
            <a:avLst/>
          </a:prstGeom>
          <a:ln w="15875">
            <a:solidFill>
              <a:srgbClr val="C00000"/>
            </a:solidFill>
          </a:ln>
        </p:spPr>
      </p:pic>
    </p:spTree>
    <p:extLst>
      <p:ext uri="{BB962C8B-B14F-4D97-AF65-F5344CB8AC3E}">
        <p14:creationId xmlns:p14="http://schemas.microsoft.com/office/powerpoint/2010/main" val="3911669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2850</TotalTime>
  <Words>1352</Words>
  <Application>Microsoft Office PowerPoint</Application>
  <PresentationFormat>On-screen Show (4:3)</PresentationFormat>
  <Paragraphs>256</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Charles Robert</dc:creator>
  <cp:lastModifiedBy>christb</cp:lastModifiedBy>
  <cp:revision>478</cp:revision>
  <cp:lastPrinted>2013-10-28T10:24:25Z</cp:lastPrinted>
  <dcterms:created xsi:type="dcterms:W3CDTF">2013-02-14T08:49:17Z</dcterms:created>
  <dcterms:modified xsi:type="dcterms:W3CDTF">2013-10-28T10:25:29Z</dcterms:modified>
</cp:coreProperties>
</file>