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9"/>
  </p:notesMasterIdLst>
  <p:sldIdLst>
    <p:sldId id="422" r:id="rId2"/>
    <p:sldId id="424" r:id="rId3"/>
    <p:sldId id="423" r:id="rId4"/>
    <p:sldId id="425" r:id="rId5"/>
    <p:sldId id="426" r:id="rId6"/>
    <p:sldId id="427" r:id="rId7"/>
    <p:sldId id="428" r:id="rId8"/>
    <p:sldId id="429" r:id="rId9"/>
    <p:sldId id="430" r:id="rId10"/>
    <p:sldId id="432" r:id="rId11"/>
    <p:sldId id="431" r:id="rId12"/>
    <p:sldId id="434" r:id="rId13"/>
    <p:sldId id="433" r:id="rId14"/>
    <p:sldId id="435" r:id="rId15"/>
    <p:sldId id="436" r:id="rId16"/>
    <p:sldId id="437" r:id="rId17"/>
    <p:sldId id="43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_C"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553C5"/>
    <a:srgbClr val="0D11BD"/>
    <a:srgbClr val="B47E78"/>
    <a:srgbClr val="8FF68A"/>
    <a:srgbClr val="BEAA12"/>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83623" autoAdjust="0"/>
  </p:normalViewPr>
  <p:slideViewPr>
    <p:cSldViewPr>
      <p:cViewPr varScale="1">
        <p:scale>
          <a:sx n="64" d="100"/>
          <a:sy n="64" d="100"/>
        </p:scale>
        <p:origin x="-1392" y="-102"/>
      </p:cViewPr>
      <p:guideLst>
        <p:guide orient="horz" pos="2160"/>
        <p:guide pos="2880"/>
      </p:guideLst>
    </p:cSldViewPr>
  </p:slideViewPr>
  <p:notesTextViewPr>
    <p:cViewPr>
      <p:scale>
        <a:sx n="66" d="100"/>
        <a:sy n="66" d="100"/>
      </p:scale>
      <p:origin x="0" y="0"/>
    </p:cViewPr>
  </p:notesTextViewPr>
  <p:sorterViewPr>
    <p:cViewPr>
      <p:scale>
        <a:sx n="66" d="100"/>
        <a:sy n="66" d="100"/>
      </p:scale>
      <p:origin x="0" y="18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38D4A07-4068-4964-9531-741E6339B35A}" type="datetimeFigureOut">
              <a:rPr lang="en-US"/>
              <a:pPr>
                <a:defRPr/>
              </a:pPr>
              <a:t>10/30/2013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C91D979-EC64-4D59-BDD9-14B3DFD76B79}" type="slidenum">
              <a:rPr lang="en-US"/>
              <a:pPr>
                <a:defRPr/>
              </a:pPr>
              <a:t>‹#›</a:t>
            </a:fld>
            <a:endParaRPr lang="en-US"/>
          </a:p>
        </p:txBody>
      </p:sp>
    </p:spTree>
    <p:extLst>
      <p:ext uri="{BB962C8B-B14F-4D97-AF65-F5344CB8AC3E}">
        <p14:creationId xmlns:p14="http://schemas.microsoft.com/office/powerpoint/2010/main" xmlns="" val="1378216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91D979-EC64-4D59-BDD9-14B3DFD76B79}"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H</a:t>
            </a:r>
            <a:r>
              <a:rPr lang="en-US" sz="3200" dirty="0" smtClean="0"/>
              <a:t>ere I show</a:t>
            </a:r>
            <a:r>
              <a:rPr lang="en-US" sz="3200" baseline="0" dirty="0" smtClean="0"/>
              <a:t> some main results from  a climatology of nearly 30 years of stratospheric CN measurements, under revision in Campbell in Deshler (2013).  </a:t>
            </a:r>
            <a:r>
              <a:rPr lang="en-US" sz="3200" dirty="0" smtClean="0"/>
              <a:t>Don’t need to pay to</a:t>
            </a:r>
            <a:r>
              <a:rPr lang="en-US" sz="3200" baseline="0" dirty="0" smtClean="0"/>
              <a:t>o close attention to the details in the plots here, but a seasonal analysis shows an enhancement in CN concentration, or the CN layer, that forms in the winter-spring seasons above the polar regions such as McMurdo Station, Antarctica, as well as a weaker CN layer above the mid-latitude location of Laramie, Wyoming, in the U.S. </a:t>
            </a:r>
          </a:p>
          <a:p>
            <a:endParaRPr lang="en-US" sz="3200" baseline="0" dirty="0" smtClean="0"/>
          </a:p>
          <a:p>
            <a:r>
              <a:rPr lang="en-US" sz="3200" baseline="0" dirty="0" smtClean="0"/>
              <a:t>Animation…Volatility studies of the CN layer between 2010 – 2012 indicate that the observed CN layer is mainly a volatile  sulfuric acid-water solution, formed via binary homogeneous nucleation.</a:t>
            </a:r>
          </a:p>
          <a:p>
            <a:endParaRPr lang="en-US" sz="3200" baseline="0" dirty="0" smtClean="0"/>
          </a:p>
          <a:p>
            <a:r>
              <a:rPr lang="en-US" sz="3200" baseline="0" dirty="0" smtClean="0"/>
              <a:t>Animation…Analyses on the formation of the CN layers using HYSPLIT modeling compared with long term observations indicate a local formation to the Antarctic, while a transport influences for the mid-latitude CN layer.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C91D979-EC64-4D59-BDD9-14B3DFD76B79}"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91D979-EC64-4D59-BDD9-14B3DFD76B79}"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baseline="0" dirty="0" smtClean="0">
                <a:solidFill>
                  <a:schemeClr val="tx1"/>
                </a:solidFill>
                <a:latin typeface="+mn-lt"/>
                <a:ea typeface="+mn-ea"/>
                <a:cs typeface="+mn-cs"/>
              </a:rPr>
              <a:t>From English et al. [2011]</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Model description</a:t>
            </a:r>
          </a:p>
          <a:p>
            <a:r>
              <a:rPr lang="en-US" sz="1200" kern="1200" baseline="0" dirty="0" smtClean="0">
                <a:solidFill>
                  <a:schemeClr val="tx1"/>
                </a:solidFill>
                <a:latin typeface="+mn-lt"/>
                <a:ea typeface="+mn-ea"/>
                <a:cs typeface="+mn-cs"/>
              </a:rPr>
              <a:t>We have constructed a three-dimensional general circulation model with sulfur chemistry and sectional aerosol microphysics. We use the Whole Atmosphere Community Climate Model (WACCM) (Garcia et al., 2007) coupled with the Community Aerosol and Radiation Model for Atmospheres (CARMA) (</a:t>
            </a:r>
            <a:r>
              <a:rPr lang="en-US" sz="1200" kern="1200" baseline="0" dirty="0" err="1" smtClean="0">
                <a:solidFill>
                  <a:schemeClr val="tx1"/>
                </a:solidFill>
                <a:latin typeface="+mn-lt"/>
                <a:ea typeface="+mn-ea"/>
                <a:cs typeface="+mn-cs"/>
              </a:rPr>
              <a:t>Toon</a:t>
            </a:r>
            <a:r>
              <a:rPr lang="en-US" sz="1200" kern="1200" baseline="0" dirty="0" smtClean="0">
                <a:solidFill>
                  <a:schemeClr val="tx1"/>
                </a:solidFill>
                <a:latin typeface="+mn-lt"/>
                <a:ea typeface="+mn-ea"/>
                <a:cs typeface="+mn-cs"/>
              </a:rPr>
              <a:t> et al., 1988). Figure 1 illustrates the processes treated in the coupled model. Model coupling is done by implementing a single column version of CARMA as a WACCM physics package. Results of this </a:t>
            </a:r>
            <a:r>
              <a:rPr lang="da-DK" sz="1200" kern="1200" baseline="0" dirty="0" smtClean="0">
                <a:solidFill>
                  <a:schemeClr val="tx1"/>
                </a:solidFill>
                <a:latin typeface="+mn-lt"/>
                <a:ea typeface="+mn-ea"/>
                <a:cs typeface="+mn-cs"/>
              </a:rPr>
              <a:t>coupling for meteoric dust (Bardeen et al., 2008), noctilucent </a:t>
            </a:r>
            <a:r>
              <a:rPr lang="en-US" sz="1200" kern="1200" baseline="0" dirty="0" smtClean="0">
                <a:solidFill>
                  <a:schemeClr val="tx1"/>
                </a:solidFill>
                <a:latin typeface="+mn-lt"/>
                <a:ea typeface="+mn-ea"/>
                <a:cs typeface="+mn-cs"/>
              </a:rPr>
              <a:t>clouds (Bardeen et al., 2010) and black carbon (Mills et al., 2008; Ross et al., 2010) have been published previously. Other versions of the code have been used to simulate sea salt and dust (Fan and </a:t>
            </a:r>
            <a:r>
              <a:rPr lang="en-US" sz="1200" kern="1200" baseline="0" dirty="0" err="1" smtClean="0">
                <a:solidFill>
                  <a:schemeClr val="tx1"/>
                </a:solidFill>
                <a:latin typeface="+mn-lt"/>
                <a:ea typeface="+mn-ea"/>
                <a:cs typeface="+mn-cs"/>
              </a:rPr>
              <a:t>Toon</a:t>
            </a:r>
            <a:r>
              <a:rPr lang="en-US" sz="1200" kern="1200" baseline="0" dirty="0" smtClean="0">
                <a:solidFill>
                  <a:schemeClr val="tx1"/>
                </a:solidFill>
                <a:latin typeface="+mn-lt"/>
                <a:ea typeface="+mn-ea"/>
                <a:cs typeface="+mn-cs"/>
              </a:rPr>
              <a:t>, 2010; Su and </a:t>
            </a:r>
            <a:r>
              <a:rPr lang="en-US" sz="1200" kern="1200" baseline="0" dirty="0" err="1" smtClean="0">
                <a:solidFill>
                  <a:schemeClr val="tx1"/>
                </a:solidFill>
                <a:latin typeface="+mn-lt"/>
                <a:ea typeface="+mn-ea"/>
                <a:cs typeface="+mn-cs"/>
              </a:rPr>
              <a:t>Toon</a:t>
            </a:r>
            <a:r>
              <a:rPr lang="en-US" sz="1200" kern="1200" baseline="0" dirty="0" smtClean="0">
                <a:solidFill>
                  <a:schemeClr val="tx1"/>
                </a:solidFill>
                <a:latin typeface="+mn-lt"/>
                <a:ea typeface="+mn-ea"/>
                <a:cs typeface="+mn-cs"/>
              </a:rPr>
              <a:t>, 2011). The WACCM state is passed to CARMA one column at a time. CARMA calculates changes to the constituents, and the tendencies are sent back </a:t>
            </a:r>
            <a:r>
              <a:rPr lang="en-US" sz="1200" kern="1200" baseline="0" dirty="0" err="1" smtClean="0">
                <a:solidFill>
                  <a:schemeClr val="tx1"/>
                </a:solidFill>
                <a:latin typeface="+mn-lt"/>
                <a:ea typeface="+mn-ea"/>
                <a:cs typeface="+mn-cs"/>
              </a:rPr>
              <a:t>toWACCM</a:t>
            </a:r>
            <a:r>
              <a:rPr lang="en-US" sz="1200" kern="1200" baseline="0" dirty="0" smtClean="0">
                <a:solidFill>
                  <a:schemeClr val="tx1"/>
                </a:solidFill>
                <a:latin typeface="+mn-lt"/>
                <a:ea typeface="+mn-ea"/>
                <a:cs typeface="+mn-cs"/>
              </a:rPr>
              <a:t> where they are used to adjust the model’s state. Each CARMA aerosol size bin is added as a unique WACCM constituent (Bardeen et al., 2008). Although CARMA is capable of interacting </a:t>
            </a:r>
            <a:r>
              <a:rPr lang="en-US" sz="1200" kern="1200" baseline="0" dirty="0" err="1" smtClean="0">
                <a:solidFill>
                  <a:schemeClr val="tx1"/>
                </a:solidFill>
                <a:latin typeface="+mn-lt"/>
                <a:ea typeface="+mn-ea"/>
                <a:cs typeface="+mn-cs"/>
              </a:rPr>
              <a:t>radiatively</a:t>
            </a:r>
            <a:r>
              <a:rPr lang="en-US" sz="1200" kern="1200" baseline="0" dirty="0" smtClean="0">
                <a:solidFill>
                  <a:schemeClr val="tx1"/>
                </a:solidFill>
                <a:latin typeface="+mn-lt"/>
                <a:ea typeface="+mn-ea"/>
                <a:cs typeface="+mn-cs"/>
              </a:rPr>
              <a:t> and chemically with WACCM, for these studies the interactions were mainly disabled. This version of WACCM utilizes SAGE II sulfate surface area densities for </a:t>
            </a:r>
            <a:r>
              <a:rPr lang="en-US" sz="1200" kern="1200" baseline="0" dirty="0" err="1" smtClean="0">
                <a:solidFill>
                  <a:schemeClr val="tx1"/>
                </a:solidFill>
                <a:latin typeface="+mn-lt"/>
                <a:ea typeface="+mn-ea"/>
                <a:cs typeface="+mn-cs"/>
              </a:rPr>
              <a:t>radiative</a:t>
            </a:r>
            <a:r>
              <a:rPr lang="en-US" sz="1200" kern="1200" baseline="0" dirty="0" smtClean="0">
                <a:solidFill>
                  <a:schemeClr val="tx1"/>
                </a:solidFill>
                <a:latin typeface="+mn-lt"/>
                <a:ea typeface="+mn-ea"/>
                <a:cs typeface="+mn-cs"/>
              </a:rPr>
              <a:t> transfer and ozone heterogeneous chemistry calculations.</a:t>
            </a:r>
          </a:p>
          <a:p>
            <a:r>
              <a:rPr lang="en-US" sz="1200" b="1" kern="1200" baseline="0" dirty="0" smtClean="0">
                <a:solidFill>
                  <a:schemeClr val="tx1"/>
                </a:solidFill>
                <a:latin typeface="+mn-lt"/>
                <a:ea typeface="+mn-ea"/>
                <a:cs typeface="+mn-cs"/>
              </a:rPr>
              <a:t>WACCM with sulfur chemistry</a:t>
            </a:r>
          </a:p>
          <a:p>
            <a:r>
              <a:rPr lang="en-US" sz="1200" kern="1200" baseline="0" dirty="0" smtClean="0">
                <a:solidFill>
                  <a:schemeClr val="tx1"/>
                </a:solidFill>
                <a:latin typeface="+mn-lt"/>
                <a:ea typeface="+mn-ea"/>
                <a:cs typeface="+mn-cs"/>
              </a:rPr>
              <a:t>We useWACCM3 version 3.1.9 tag 9 with 30-min time steps  at 4 latitude by 5 longitude horizontal resolution with 66 vertical levels based on hybrid-sigma coordinates, providing 15 vertical levels in the UTLS between 50 and 500 </a:t>
            </a:r>
            <a:r>
              <a:rPr lang="en-US" sz="1200" kern="1200" baseline="0" dirty="0" err="1" smtClean="0">
                <a:solidFill>
                  <a:schemeClr val="tx1"/>
                </a:solidFill>
                <a:latin typeface="+mn-lt"/>
                <a:ea typeface="+mn-ea"/>
                <a:cs typeface="+mn-cs"/>
              </a:rPr>
              <a:t>hPa</a:t>
            </a:r>
            <a:r>
              <a:rPr lang="en-US" sz="1200" kern="1200" baseline="0" dirty="0" smtClean="0">
                <a:solidFill>
                  <a:schemeClr val="tx1"/>
                </a:solidFill>
                <a:latin typeface="+mn-lt"/>
                <a:ea typeface="+mn-ea"/>
                <a:cs typeface="+mn-cs"/>
              </a:rPr>
              <a:t>. We use the WACCM mass-conserving finite volume dynamical core based on a flux-form semi-</a:t>
            </a:r>
            <a:r>
              <a:rPr lang="en-US" sz="1200" kern="1200" baseline="0" dirty="0" err="1" smtClean="0">
                <a:solidFill>
                  <a:schemeClr val="tx1"/>
                </a:solidFill>
                <a:latin typeface="+mn-lt"/>
                <a:ea typeface="+mn-ea"/>
                <a:cs typeface="+mn-cs"/>
              </a:rPr>
              <a:t>Langrangian</a:t>
            </a:r>
            <a:r>
              <a:rPr lang="en-US" sz="1200" kern="1200" baseline="0" dirty="0" smtClean="0">
                <a:solidFill>
                  <a:schemeClr val="tx1"/>
                </a:solidFill>
                <a:latin typeface="+mn-lt"/>
                <a:ea typeface="+mn-ea"/>
                <a:cs typeface="+mn-cs"/>
              </a:rPr>
              <a:t> transport scheme (Lin and Rood, 1996, 1997). The vertical diffusion algorithm in WACCM handles eddy and molecular diffusion for gases. A 63-species chemistry module is implemented. We utilize WACCM’s standard 56-species chemical package which includes Ox, </a:t>
            </a:r>
            <a:r>
              <a:rPr lang="en-US" sz="1200" kern="1200" baseline="0" dirty="0" err="1" smtClean="0">
                <a:solidFill>
                  <a:schemeClr val="tx1"/>
                </a:solidFill>
                <a:latin typeface="+mn-lt"/>
                <a:ea typeface="+mn-ea"/>
                <a:cs typeface="+mn-cs"/>
              </a:rPr>
              <a:t>NOx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HOx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ClOx</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BrOx</a:t>
            </a:r>
            <a:r>
              <a:rPr lang="en-US" sz="1200" kern="1200" baseline="0" dirty="0" smtClean="0">
                <a:solidFill>
                  <a:schemeClr val="tx1"/>
                </a:solidFill>
                <a:latin typeface="+mn-lt"/>
                <a:ea typeface="+mn-ea"/>
                <a:cs typeface="+mn-cs"/>
              </a:rPr>
              <a:t> chemical families along with CH4 and its products and 7 ions (</a:t>
            </a:r>
            <a:r>
              <a:rPr lang="en-US" sz="1200" kern="1200" baseline="0" dirty="0" err="1" smtClean="0">
                <a:solidFill>
                  <a:schemeClr val="tx1"/>
                </a:solidFill>
                <a:latin typeface="+mn-lt"/>
                <a:ea typeface="+mn-ea"/>
                <a:cs typeface="+mn-cs"/>
              </a:rPr>
              <a:t>Kinnison</a:t>
            </a:r>
            <a:r>
              <a:rPr lang="en-US" sz="1200" kern="1200" baseline="0" dirty="0" smtClean="0">
                <a:solidFill>
                  <a:schemeClr val="tx1"/>
                </a:solidFill>
                <a:latin typeface="+mn-lt"/>
                <a:ea typeface="+mn-ea"/>
                <a:cs typeface="+mn-cs"/>
              </a:rPr>
              <a:t> et al., 2007), and add 7 sulfur-bearing gases: S, SO, SO2, SO3, HOSO2, H2SO4, and OCS. Their reaction rates and photo-dissociation rates are given in Table 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model includes emissions of carbonyl sulfide (OCS) and sulfur dioxide (SO2), two primary sulfur emissions of importance to the UTLS region. OCS is specified with a constant surface concentration of 510 </a:t>
            </a:r>
            <a:r>
              <a:rPr lang="en-US" sz="1200" kern="1200" baseline="0" dirty="0" err="1" smtClean="0">
                <a:solidFill>
                  <a:schemeClr val="tx1"/>
                </a:solidFill>
                <a:latin typeface="+mn-lt"/>
                <a:ea typeface="+mn-ea"/>
                <a:cs typeface="+mn-cs"/>
              </a:rPr>
              <a:t>pptv</a:t>
            </a:r>
            <a:r>
              <a:rPr lang="en-US" sz="1200" kern="1200" baseline="0" dirty="0" smtClean="0">
                <a:solidFill>
                  <a:schemeClr val="tx1"/>
                </a:solidFill>
                <a:latin typeface="+mn-lt"/>
                <a:ea typeface="+mn-ea"/>
                <a:cs typeface="+mn-cs"/>
              </a:rPr>
              <a:t>. SO2 is specified from a two-dimensional monthly mean surface emissions dataset </a:t>
            </a:r>
            <a:r>
              <a:rPr lang="da-DK" sz="1200" kern="1200" baseline="0" dirty="0" smtClean="0">
                <a:solidFill>
                  <a:schemeClr val="tx1"/>
                </a:solidFill>
                <a:latin typeface="+mn-lt"/>
                <a:ea typeface="+mn-ea"/>
                <a:cs typeface="+mn-cs"/>
              </a:rPr>
              <a:t>(Lamarque et al., 2010; Smith et al., 2011). The model </a:t>
            </a:r>
            <a:r>
              <a:rPr lang="en-US" sz="1200" kern="1200" baseline="0" dirty="0" smtClean="0">
                <a:solidFill>
                  <a:schemeClr val="tx1"/>
                </a:solidFill>
                <a:latin typeface="+mn-lt"/>
                <a:ea typeface="+mn-ea"/>
                <a:cs typeface="+mn-cs"/>
              </a:rPr>
              <a:t>does not include emissions of </a:t>
            </a:r>
            <a:r>
              <a:rPr lang="en-US" sz="1200" kern="1200" baseline="0" dirty="0" err="1" smtClean="0">
                <a:solidFill>
                  <a:schemeClr val="tx1"/>
                </a:solidFill>
                <a:latin typeface="+mn-lt"/>
                <a:ea typeface="+mn-ea"/>
                <a:cs typeface="+mn-cs"/>
              </a:rPr>
              <a:t>dimethylsulfide</a:t>
            </a:r>
            <a:r>
              <a:rPr lang="en-US" sz="1200" kern="1200" baseline="0" dirty="0" smtClean="0">
                <a:solidFill>
                  <a:schemeClr val="tx1"/>
                </a:solidFill>
                <a:latin typeface="+mn-lt"/>
                <a:ea typeface="+mn-ea"/>
                <a:cs typeface="+mn-cs"/>
              </a:rPr>
              <a:t> or volcanic SO2, which are large natural sources of sulfur to the UTLS, but minor contributions to total UTLS aerosol. We compare with data from a period with relatively little volcanic activity. Wet deposition for all constituents (including the aerosol bins from CARMA) is calculated using WACCM’s existing techniques (Barth et al., 2000). All of the aerosol bins are assumed to have a constant 0.3 solubility parameter. WACCM treats dry deposition of gases (Barth et al., 2000), while dry deposition of aerosols is not treated in this model.</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CARMA</a:t>
            </a:r>
          </a:p>
          <a:p>
            <a:r>
              <a:rPr lang="en-US" sz="1200" kern="1200" baseline="0" dirty="0" smtClean="0">
                <a:solidFill>
                  <a:schemeClr val="tx1"/>
                </a:solidFill>
                <a:latin typeface="+mn-lt"/>
                <a:ea typeface="+mn-ea"/>
                <a:cs typeface="+mn-cs"/>
              </a:rPr>
              <a:t>We use CARMA 2.3 configured for one-dimensional columns using the same vertical grid as WACCM. Split-time stepping is enabled for nucleation and growth routines when sulfuric acid is supersaturated. Nucleation and growth are treated simultaneously in the model. If sulfuric acid gas concentrations become unstable (negative), the CARMA time step is retried with double the number of </a:t>
            </a:r>
            <a:r>
              <a:rPr lang="en-US" sz="1200" kern="1200" baseline="0" dirty="0" err="1" smtClean="0">
                <a:solidFill>
                  <a:schemeClr val="tx1"/>
                </a:solidFill>
                <a:latin typeface="+mn-lt"/>
                <a:ea typeface="+mn-ea"/>
                <a:cs typeface="+mn-cs"/>
              </a:rPr>
              <a:t>substeps</a:t>
            </a:r>
            <a:r>
              <a:rPr lang="en-US" sz="1200" kern="1200" baseline="0" dirty="0" smtClean="0">
                <a:solidFill>
                  <a:schemeClr val="tx1"/>
                </a:solidFill>
                <a:latin typeface="+mn-lt"/>
                <a:ea typeface="+mn-ea"/>
                <a:cs typeface="+mn-cs"/>
              </a:rPr>
              <a:t>. On rare occurrences the model reached over 1000 </a:t>
            </a:r>
            <a:r>
              <a:rPr lang="en-US" sz="1200" kern="1200" baseline="0" dirty="0" err="1" smtClean="0">
                <a:solidFill>
                  <a:schemeClr val="tx1"/>
                </a:solidFill>
                <a:latin typeface="+mn-lt"/>
                <a:ea typeface="+mn-ea"/>
                <a:cs typeface="+mn-cs"/>
              </a:rPr>
              <a:t>substeps</a:t>
            </a:r>
            <a:r>
              <a:rPr lang="en-US" sz="1200" kern="1200" baseline="0" dirty="0" smtClean="0">
                <a:solidFill>
                  <a:schemeClr val="tx1"/>
                </a:solidFill>
                <a:latin typeface="+mn-lt"/>
                <a:ea typeface="+mn-ea"/>
                <a:cs typeface="+mn-cs"/>
              </a:rPr>
              <a:t>, but typically the model ran with only 1 or 2 </a:t>
            </a:r>
            <a:r>
              <a:rPr lang="en-US" sz="1200" kern="1200" baseline="0" dirty="0" err="1" smtClean="0">
                <a:solidFill>
                  <a:schemeClr val="tx1"/>
                </a:solidFill>
                <a:latin typeface="+mn-lt"/>
                <a:ea typeface="+mn-ea"/>
                <a:cs typeface="+mn-cs"/>
              </a:rPr>
              <a:t>substeps</a:t>
            </a:r>
            <a:r>
              <a:rPr lang="en-US" sz="1200" kern="1200" baseline="0" dirty="0" smtClean="0">
                <a:solidFill>
                  <a:schemeClr val="tx1"/>
                </a:solidFill>
                <a:latin typeface="+mn-lt"/>
                <a:ea typeface="+mn-ea"/>
                <a:cs typeface="+mn-cs"/>
              </a:rPr>
              <a:t>. We have found that increasing the number of </a:t>
            </a:r>
            <a:r>
              <a:rPr lang="en-US" sz="1200" kern="1200" baseline="0" dirty="0" err="1" smtClean="0">
                <a:solidFill>
                  <a:schemeClr val="tx1"/>
                </a:solidFill>
                <a:latin typeface="+mn-lt"/>
                <a:ea typeface="+mn-ea"/>
                <a:cs typeface="+mn-cs"/>
              </a:rPr>
              <a:t>timesteps</a:t>
            </a:r>
            <a:r>
              <a:rPr lang="en-US" sz="1200" kern="1200" baseline="0" dirty="0" smtClean="0">
                <a:solidFill>
                  <a:schemeClr val="tx1"/>
                </a:solidFill>
                <a:latin typeface="+mn-lt"/>
                <a:ea typeface="+mn-ea"/>
                <a:cs typeface="+mn-cs"/>
              </a:rPr>
              <a:t> past the point at which negative gas amounts were found did not significantly change results. Additionally, we limited nucleation to 40% of the sulfuric acid available. We specify 38 sulfuric acid mass bins ranging from 0.2 nm to 1 micron radius, with mass doubling between bins. The particles are assumed to have spherical shape. Sulfate surface tension is calculated using the constants from </a:t>
            </a:r>
            <a:r>
              <a:rPr lang="en-US" sz="1200" kern="1200" baseline="0" dirty="0" err="1" smtClean="0">
                <a:solidFill>
                  <a:schemeClr val="tx1"/>
                </a:solidFill>
                <a:latin typeface="+mn-lt"/>
                <a:ea typeface="+mn-ea"/>
                <a:cs typeface="+mn-cs"/>
              </a:rPr>
              <a:t>Sabinina</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Terpugow</a:t>
            </a:r>
            <a:r>
              <a:rPr lang="en-US" sz="1200" kern="1200" baseline="0" dirty="0" smtClean="0">
                <a:solidFill>
                  <a:schemeClr val="tx1"/>
                </a:solidFill>
                <a:latin typeface="+mn-lt"/>
                <a:ea typeface="+mn-ea"/>
                <a:cs typeface="+mn-cs"/>
              </a:rPr>
              <a:t> (1935). Since the bins only carry sulfate, the equivalent sulfate aerosol size (including sulfuric acid and water) is determined by the technique</a:t>
            </a:r>
          </a:p>
          <a:p>
            <a:r>
              <a:rPr lang="en-US" sz="1200" kern="1200" baseline="0" dirty="0" smtClean="0">
                <a:solidFill>
                  <a:schemeClr val="tx1"/>
                </a:solidFill>
                <a:latin typeface="+mn-lt"/>
                <a:ea typeface="+mn-ea"/>
                <a:cs typeface="+mn-cs"/>
              </a:rPr>
              <a:t>of </a:t>
            </a:r>
            <a:r>
              <a:rPr lang="en-US" sz="1200" kern="1200" baseline="0" dirty="0" err="1" smtClean="0">
                <a:solidFill>
                  <a:schemeClr val="tx1"/>
                </a:solidFill>
                <a:latin typeface="+mn-lt"/>
                <a:ea typeface="+mn-ea"/>
                <a:cs typeface="+mn-cs"/>
              </a:rPr>
              <a:t>Tabazadeh</a:t>
            </a:r>
            <a:r>
              <a:rPr lang="en-US" sz="1200" kern="1200" baseline="0" dirty="0" smtClean="0">
                <a:solidFill>
                  <a:schemeClr val="tx1"/>
                </a:solidFill>
                <a:latin typeface="+mn-lt"/>
                <a:ea typeface="+mn-ea"/>
                <a:cs typeface="+mn-cs"/>
              </a:rPr>
              <a:t> et al. (1997), which calculates weight percent sulfuric acid as a function of temperature and water activity. Weight percent sulfuric acid is assumed to be independent of particle size. We did not include any other types of aerosols. Although other aerosols, such as organics, are known to compose a significant fraction of the sulfate aerosol mass in the UTLS (</a:t>
            </a:r>
            <a:r>
              <a:rPr lang="en-US" sz="1200" kern="1200" baseline="0" dirty="0" err="1" smtClean="0">
                <a:solidFill>
                  <a:schemeClr val="tx1"/>
                </a:solidFill>
                <a:latin typeface="+mn-lt"/>
                <a:ea typeface="+mn-ea"/>
                <a:cs typeface="+mn-cs"/>
              </a:rPr>
              <a:t>Froyd</a:t>
            </a:r>
            <a:r>
              <a:rPr lang="en-US" sz="1200" kern="1200" baseline="0" dirty="0" smtClean="0">
                <a:solidFill>
                  <a:schemeClr val="tx1"/>
                </a:solidFill>
                <a:latin typeface="+mn-lt"/>
                <a:ea typeface="+mn-ea"/>
                <a:cs typeface="+mn-cs"/>
              </a:rPr>
              <a:t> et al., 2009; Murphy et al., 2007), sulfates are believed to be the primary source of new particles in this region, and the primary aerosol in the lower and middle stratosphere (Murphy et al., 2007).</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Fall velocities are calculated by assuming a Stokes- Cunningham equation with Knudsen number corrections from Fuchs (1964), using the equivalent aerosol size (sulfuric acid plus water). Since WACCM handles advection by winds as well as eddy diffusion, no additional eddy diffusion</a:t>
            </a:r>
          </a:p>
          <a:p>
            <a:r>
              <a:rPr lang="en-US" sz="1200" kern="1200" baseline="0" dirty="0" smtClean="0">
                <a:solidFill>
                  <a:schemeClr val="tx1"/>
                </a:solidFill>
                <a:latin typeface="+mn-lt"/>
                <a:ea typeface="+mn-ea"/>
                <a:cs typeface="+mn-cs"/>
              </a:rPr>
              <a:t>of aerosol particles is added by CARMA. However, CARMA treats Brownian diffusion of aerosols, which becomes important above 100 km as the </a:t>
            </a:r>
            <a:r>
              <a:rPr lang="en-US" sz="1200" kern="1200" baseline="0" dirty="0" err="1" smtClean="0">
                <a:solidFill>
                  <a:schemeClr val="tx1"/>
                </a:solidFill>
                <a:latin typeface="+mn-lt"/>
                <a:ea typeface="+mn-ea"/>
                <a:cs typeface="+mn-cs"/>
              </a:rPr>
              <a:t>heterosphere</a:t>
            </a:r>
            <a:r>
              <a:rPr lang="en-US" sz="1200" kern="1200" baseline="0" dirty="0" smtClean="0">
                <a:solidFill>
                  <a:schemeClr val="tx1"/>
                </a:solidFill>
                <a:latin typeface="+mn-lt"/>
                <a:ea typeface="+mn-ea"/>
                <a:cs typeface="+mn-cs"/>
              </a:rPr>
              <a:t> is approached, and which is not well treated by algorithms in WACCM. CARMA calculates the effect of coagulation of</a:t>
            </a:r>
          </a:p>
          <a:p>
            <a:r>
              <a:rPr lang="en-US" sz="1200" kern="1200" baseline="0" dirty="0" smtClean="0">
                <a:solidFill>
                  <a:schemeClr val="tx1"/>
                </a:solidFill>
                <a:latin typeface="+mn-lt"/>
                <a:ea typeface="+mn-ea"/>
                <a:cs typeface="+mn-cs"/>
              </a:rPr>
              <a:t>particles of equivalent aerosol size using the numerical approach described in </a:t>
            </a:r>
            <a:r>
              <a:rPr lang="en-US" sz="1200" kern="1200" baseline="0" dirty="0" err="1" smtClean="0">
                <a:solidFill>
                  <a:schemeClr val="tx1"/>
                </a:solidFill>
                <a:latin typeface="+mn-lt"/>
                <a:ea typeface="+mn-ea"/>
                <a:cs typeface="+mn-cs"/>
              </a:rPr>
              <a:t>Toon</a:t>
            </a:r>
            <a:r>
              <a:rPr lang="en-US" sz="1200" kern="1200" baseline="0" dirty="0" smtClean="0">
                <a:solidFill>
                  <a:schemeClr val="tx1"/>
                </a:solidFill>
                <a:latin typeface="+mn-lt"/>
                <a:ea typeface="+mn-ea"/>
                <a:cs typeface="+mn-cs"/>
              </a:rPr>
              <a:t> et al. (1988). Coagulation coefficients are calculated to include Brownian, convective and gravitational effects. A sticking coefficient of 1 is used, which assumes that all particles stick together upon colliding. A correction for the impact of inter-particle Van </a:t>
            </a:r>
            <a:r>
              <a:rPr lang="en-US" sz="1200" kern="1200" baseline="0" dirty="0" err="1" smtClean="0">
                <a:solidFill>
                  <a:schemeClr val="tx1"/>
                </a:solidFill>
                <a:latin typeface="+mn-lt"/>
                <a:ea typeface="+mn-ea"/>
                <a:cs typeface="+mn-cs"/>
              </a:rPr>
              <a:t>der</a:t>
            </a:r>
            <a:r>
              <a:rPr lang="en-US" sz="1200" kern="1200" baseline="0" dirty="0" smtClean="0">
                <a:solidFill>
                  <a:schemeClr val="tx1"/>
                </a:solidFill>
                <a:latin typeface="+mn-lt"/>
                <a:ea typeface="+mn-ea"/>
                <a:cs typeface="+mn-cs"/>
              </a:rPr>
              <a:t> Waals forces on coagulation is included (Chan and </a:t>
            </a:r>
            <a:r>
              <a:rPr lang="en-US" sz="1200" kern="1200" baseline="0" dirty="0" err="1" smtClean="0">
                <a:solidFill>
                  <a:schemeClr val="tx1"/>
                </a:solidFill>
                <a:latin typeface="+mn-lt"/>
                <a:ea typeface="+mn-ea"/>
                <a:cs typeface="+mn-cs"/>
              </a:rPr>
              <a:t>Mozurkewich</a:t>
            </a:r>
            <a:r>
              <a:rPr lang="en-US" sz="1200" kern="1200" baseline="0" dirty="0" smtClean="0">
                <a:solidFill>
                  <a:schemeClr val="tx1"/>
                </a:solidFill>
                <a:latin typeface="+mn-lt"/>
                <a:ea typeface="+mn-ea"/>
                <a:cs typeface="+mn-cs"/>
              </a:rPr>
              <a:t>, 2001). Sulfate aerosol growth and evaporation is calculated via sulfuric acid equilibrium vapor pressure over binary solution using the method of Ayers et al. (1980) with a temperature correction by </a:t>
            </a:r>
            <a:r>
              <a:rPr lang="en-US" sz="1200" kern="1200" baseline="0" dirty="0" err="1" smtClean="0">
                <a:solidFill>
                  <a:schemeClr val="tx1"/>
                </a:solidFill>
                <a:latin typeface="+mn-lt"/>
                <a:ea typeface="+mn-ea"/>
                <a:cs typeface="+mn-cs"/>
              </a:rPr>
              <a:t>Kulmala</a:t>
            </a:r>
            <a:r>
              <a:rPr lang="en-US" sz="1200" kern="1200" baseline="0" dirty="0" smtClean="0">
                <a:solidFill>
                  <a:schemeClr val="tx1"/>
                </a:solidFill>
                <a:latin typeface="+mn-lt"/>
                <a:ea typeface="+mn-ea"/>
                <a:cs typeface="+mn-cs"/>
              </a:rPr>
              <a:t> (1990) and thermodynamic constants from Giauque (1959). Numerical calculations for fall velocity and growth/evaporation are solved by CARMA using the piecewise parabolic method of </a:t>
            </a:r>
            <a:r>
              <a:rPr lang="en-US" sz="1200" kern="1200" baseline="0" dirty="0" err="1" smtClean="0">
                <a:solidFill>
                  <a:schemeClr val="tx1"/>
                </a:solidFill>
                <a:latin typeface="+mn-lt"/>
                <a:ea typeface="+mn-ea"/>
                <a:cs typeface="+mn-cs"/>
              </a:rPr>
              <a:t>Colella</a:t>
            </a:r>
            <a:r>
              <a:rPr lang="en-US" sz="1200" kern="1200" baseline="0" dirty="0" smtClean="0">
                <a:solidFill>
                  <a:schemeClr val="tx1"/>
                </a:solidFill>
                <a:latin typeface="+mn-lt"/>
                <a:ea typeface="+mn-ea"/>
                <a:cs typeface="+mn-cs"/>
              </a:rPr>
              <a:t> and Woodward (1984).</a:t>
            </a:r>
            <a:endParaRPr lang="en-US" dirty="0"/>
          </a:p>
        </p:txBody>
      </p:sp>
      <p:sp>
        <p:nvSpPr>
          <p:cNvPr id="4" name="Slide Number Placeholder 3"/>
          <p:cNvSpPr>
            <a:spLocks noGrp="1"/>
          </p:cNvSpPr>
          <p:nvPr>
            <p:ph type="sldNum" sz="quarter" idx="10"/>
          </p:nvPr>
        </p:nvSpPr>
        <p:spPr/>
        <p:txBody>
          <a:bodyPr/>
          <a:lstStyle/>
          <a:p>
            <a:pPr>
              <a:defRPr/>
            </a:pPr>
            <a:fld id="{7C91D979-EC64-4D59-BDD9-14B3DFD76B79}"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Here are some of the 2010</a:t>
            </a:r>
            <a:r>
              <a:rPr lang="en-US" b="1" baseline="0" dirty="0" smtClean="0"/>
              <a:t> results…</a:t>
            </a:r>
            <a:endParaRPr lang="en-US" b="1" dirty="0" smtClean="0"/>
          </a:p>
          <a:p>
            <a:endParaRPr lang="en-US" b="1" dirty="0" smtClean="0"/>
          </a:p>
          <a:p>
            <a:r>
              <a:rPr lang="en-US" b="1" dirty="0" smtClean="0"/>
              <a:t>Pressure vs. CN Concentration above</a:t>
            </a:r>
            <a:r>
              <a:rPr lang="en-US" b="1" baseline="0" dirty="0" smtClean="0"/>
              <a:t> McMurdo  ,for both observations and  model results for late winter in August in black, and early spring in September in red.  WACCM particle concentrations for both r &gt; 10 nm (dashed) and r &gt; 3 nm (dashed-dot) are shown for comparison, since there is some uncertainty as to the observed  lower size threshold of CN.</a:t>
            </a:r>
          </a:p>
          <a:p>
            <a:r>
              <a:rPr lang="en-US" b="1" baseline="0" dirty="0" smtClean="0"/>
              <a:t>Both the observations and model suggest the start of a layer by late August</a:t>
            </a:r>
            <a:r>
              <a:rPr lang="en-US" b="1" u="sng" baseline="0" dirty="0" smtClean="0"/>
              <a:t>…</a:t>
            </a:r>
            <a:r>
              <a:rPr lang="en-US" b="1" baseline="0" dirty="0" smtClean="0"/>
              <a:t>the WACCM somewhat overestimates the CN layer by this time compared to observations.</a:t>
            </a:r>
          </a:p>
          <a:p>
            <a:endParaRPr lang="en-US" b="1" baseline="0" dirty="0" smtClean="0"/>
          </a:p>
          <a:p>
            <a:r>
              <a:rPr lang="en-US" b="1" u="sng" baseline="0" dirty="0" smtClean="0"/>
              <a:t>B</a:t>
            </a:r>
            <a:r>
              <a:rPr lang="en-US" b="1" baseline="0" dirty="0" smtClean="0"/>
              <a:t>y late September in Spring…the WACCM does a good job at predicting the CN layer and the region of new particle formation.   </a:t>
            </a:r>
            <a:r>
              <a:rPr lang="en-US" b="1" u="sng" baseline="0" dirty="0" smtClean="0"/>
              <a:t>Compared to observations however, t</a:t>
            </a:r>
            <a:r>
              <a:rPr lang="en-US" b="1" baseline="0" dirty="0" smtClean="0"/>
              <a:t>he model underestimates the magnitude, is somewhat broader, and is higher in altitude. </a:t>
            </a:r>
          </a:p>
          <a:p>
            <a:endParaRPr lang="en-US" b="1" u="sng" baseline="0" dirty="0" smtClean="0"/>
          </a:p>
          <a:p>
            <a:r>
              <a:rPr lang="en-US" b="1" baseline="0" dirty="0" smtClean="0"/>
              <a:t>Overall the WACCM adequately predicts a CN layer to occur over Antarctica….THUS I then investigate its global extent. </a:t>
            </a:r>
          </a:p>
          <a:p>
            <a:endParaRPr lang="en-US" b="1" baseline="0" dirty="0" smtClean="0"/>
          </a:p>
          <a:p>
            <a:r>
              <a:rPr lang="en-US" b="1" baseline="0" dirty="0" smtClean="0"/>
              <a:t>DONE!!</a:t>
            </a:r>
          </a:p>
          <a:p>
            <a:endParaRPr lang="en-US" dirty="0"/>
          </a:p>
        </p:txBody>
      </p:sp>
      <p:sp>
        <p:nvSpPr>
          <p:cNvPr id="4" name="Slide Number Placeholder 3"/>
          <p:cNvSpPr>
            <a:spLocks noGrp="1"/>
          </p:cNvSpPr>
          <p:nvPr>
            <p:ph type="sldNum" sz="quarter" idx="10"/>
          </p:nvPr>
        </p:nvSpPr>
        <p:spPr/>
        <p:txBody>
          <a:bodyPr/>
          <a:lstStyle/>
          <a:p>
            <a:pPr>
              <a:defRPr/>
            </a:pPr>
            <a:fld id="{7C91D979-EC64-4D59-BDD9-14B3DFD76B79}"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Here I show a WACCM </a:t>
            </a:r>
            <a:r>
              <a:rPr lang="en-US" sz="1200" b="1" kern="1200" dirty="0" smtClean="0">
                <a:solidFill>
                  <a:schemeClr val="tx1"/>
                </a:solidFill>
                <a:latin typeface="+mn-lt"/>
                <a:ea typeface="+mn-ea"/>
                <a:cs typeface="+mn-cs"/>
              </a:rPr>
              <a:t>time series-</a:t>
            </a:r>
            <a:r>
              <a:rPr lang="en-US" sz="1200" b="1" kern="1200" dirty="0" err="1" smtClean="0">
                <a:solidFill>
                  <a:schemeClr val="tx1"/>
                </a:solidFill>
                <a:latin typeface="+mn-lt"/>
                <a:ea typeface="+mn-ea"/>
                <a:cs typeface="+mn-cs"/>
              </a:rPr>
              <a:t>meridional</a:t>
            </a:r>
            <a:r>
              <a:rPr lang="en-US" sz="1200" b="1" kern="1200" dirty="0" smtClean="0">
                <a:solidFill>
                  <a:schemeClr val="tx1"/>
                </a:solidFill>
                <a:latin typeface="+mn-lt"/>
                <a:ea typeface="+mn-ea"/>
                <a:cs typeface="+mn-cs"/>
              </a:rPr>
              <a:t> structure analysis , with latitude on the y-axis, for the CN layer</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 the mid-stratosphere.</a:t>
            </a:r>
            <a:r>
              <a:rPr lang="en-US" sz="1200" b="1" kern="1200" baseline="0" dirty="0" smtClean="0">
                <a:solidFill>
                  <a:schemeClr val="tx1"/>
                </a:solidFill>
                <a:latin typeface="+mn-lt"/>
                <a:ea typeface="+mn-ea"/>
                <a:cs typeface="+mn-cs"/>
              </a:rPr>
              <a:t>  I define the CN layer </a:t>
            </a:r>
            <a:r>
              <a:rPr lang="en-US" sz="1200" b="1" kern="1200" dirty="0" smtClean="0">
                <a:solidFill>
                  <a:schemeClr val="tx1"/>
                </a:solidFill>
                <a:latin typeface="+mn-lt"/>
                <a:ea typeface="+mn-ea"/>
                <a:cs typeface="+mn-cs"/>
              </a:rPr>
              <a:t>as the difference between the maximum (10 – 20 </a:t>
            </a:r>
            <a:r>
              <a:rPr lang="en-US" sz="1200" b="1" kern="1200" dirty="0" err="1" smtClean="0">
                <a:solidFill>
                  <a:schemeClr val="tx1"/>
                </a:solidFill>
                <a:latin typeface="+mn-lt"/>
                <a:ea typeface="+mn-ea"/>
                <a:cs typeface="+mn-cs"/>
              </a:rPr>
              <a:t>hPa</a:t>
            </a:r>
            <a:r>
              <a:rPr lang="en-US" sz="1200" b="1" kern="1200" dirty="0" smtClean="0">
                <a:solidFill>
                  <a:schemeClr val="tx1"/>
                </a:solidFill>
                <a:latin typeface="+mn-lt"/>
                <a:ea typeface="+mn-ea"/>
                <a:cs typeface="+mn-cs"/>
              </a:rPr>
              <a:t>) and minimum (20 – 50 </a:t>
            </a:r>
            <a:r>
              <a:rPr lang="en-US" sz="1200" b="1" kern="1200" dirty="0" err="1" smtClean="0">
                <a:solidFill>
                  <a:schemeClr val="tx1"/>
                </a:solidFill>
                <a:latin typeface="+mn-lt"/>
                <a:ea typeface="+mn-ea"/>
                <a:cs typeface="+mn-cs"/>
              </a:rPr>
              <a:t>hPa</a:t>
            </a:r>
            <a:r>
              <a:rPr lang="en-US" sz="1200" b="1" kern="1200" dirty="0" smtClean="0">
                <a:solidFill>
                  <a:schemeClr val="tx1"/>
                </a:solidFill>
                <a:latin typeface="+mn-lt"/>
                <a:ea typeface="+mn-ea"/>
                <a:cs typeface="+mn-cs"/>
              </a:rPr>
              <a:t>) concentrations,</a:t>
            </a:r>
            <a:r>
              <a:rPr lang="en-US" sz="1200" b="1" kern="1200" baseline="0" dirty="0" smtClean="0">
                <a:solidFill>
                  <a:schemeClr val="tx1"/>
                </a:solidFill>
                <a:latin typeface="+mn-lt"/>
                <a:ea typeface="+mn-ea"/>
                <a:cs typeface="+mn-cs"/>
              </a:rPr>
              <a:t> and only plot where there is an increase in concentration with height.</a:t>
            </a:r>
            <a:r>
              <a:rPr lang="en-US" sz="1200" b="1" kern="1200" dirty="0" smtClean="0">
                <a:solidFill>
                  <a:schemeClr val="tx1"/>
                </a:solidFill>
                <a:latin typeface="+mn-lt"/>
                <a:ea typeface="+mn-ea"/>
                <a:cs typeface="+mn-cs"/>
              </a:rPr>
              <a:t>  </a:t>
            </a:r>
            <a:endParaRPr lang="en-US" sz="1200" b="1"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baseline="0" dirty="0" smtClean="0">
                <a:solidFill>
                  <a:schemeClr val="tx1"/>
                </a:solidFill>
                <a:latin typeface="+mn-lt"/>
                <a:ea typeface="+mn-ea"/>
                <a:cs typeface="+mn-cs"/>
              </a:rPr>
              <a:t> </a:t>
            </a:r>
            <a:r>
              <a:rPr lang="en-US" sz="1200" b="1" u="sng" kern="1200" baseline="0" dirty="0" smtClean="0">
                <a:solidFill>
                  <a:schemeClr val="tx1"/>
                </a:solidFill>
                <a:latin typeface="+mn-lt"/>
                <a:ea typeface="+mn-ea"/>
                <a:cs typeface="+mn-cs"/>
              </a:rPr>
              <a:t>Animation…Most important results show the indication of a polar CN layer sin both hemispheres that extend to lower latitudes.  In regards to late winter early spring,  the extent is 30 N and 15S by February and August respectively.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u="sng" kern="1200" baseline="0" dirty="0" smtClean="0">
                <a:solidFill>
                  <a:schemeClr val="tx1"/>
                </a:solidFill>
                <a:latin typeface="+mn-lt"/>
                <a:ea typeface="+mn-ea"/>
                <a:cs typeface="+mn-cs"/>
              </a:rPr>
              <a:t>Animation….</a:t>
            </a:r>
            <a:r>
              <a:rPr lang="en-US" sz="1200" b="1" kern="1200" dirty="0" smtClean="0">
                <a:solidFill>
                  <a:schemeClr val="tx1"/>
                </a:solidFill>
                <a:latin typeface="+mn-lt"/>
                <a:ea typeface="+mn-ea"/>
                <a:cs typeface="+mn-cs"/>
              </a:rPr>
              <a:t>There are also unconfirmed </a:t>
            </a:r>
            <a:r>
              <a:rPr lang="en-US" sz="1200" b="1" kern="1200" baseline="0" dirty="0" smtClean="0">
                <a:solidFill>
                  <a:schemeClr val="tx1"/>
                </a:solidFill>
                <a:latin typeface="+mn-lt"/>
                <a:ea typeface="+mn-ea"/>
                <a:cs typeface="+mn-cs"/>
              </a:rPr>
              <a:t>nucleation events that lead to CN layers confined to the polar regions in fall for both hemispheres (shown here). Additional measurements in the fall in polar regions, as well as further modeling are necessary to confirm or deny these events.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u="sng" kern="1200" baseline="0" dirty="0" smtClean="0">
                <a:solidFill>
                  <a:schemeClr val="tx1"/>
                </a:solidFill>
                <a:latin typeface="+mn-lt"/>
                <a:ea typeface="+mn-ea"/>
                <a:cs typeface="+mn-cs"/>
              </a:rPr>
              <a:t>Animation…</a:t>
            </a:r>
            <a:r>
              <a:rPr lang="en-US" sz="1200" b="1" u="none" kern="1200" baseline="0" dirty="0" smtClean="0">
                <a:solidFill>
                  <a:schemeClr val="tx1"/>
                </a:solidFill>
                <a:latin typeface="+mn-lt"/>
                <a:ea typeface="+mn-ea"/>
                <a:cs typeface="+mn-cs"/>
              </a:rPr>
              <a:t>For the </a:t>
            </a:r>
            <a:r>
              <a:rPr lang="en-US" sz="1200" b="1" kern="1200" baseline="0" dirty="0" smtClean="0">
                <a:solidFill>
                  <a:schemeClr val="tx1"/>
                </a:solidFill>
                <a:latin typeface="+mn-lt"/>
                <a:ea typeface="+mn-ea"/>
                <a:cs typeface="+mn-cs"/>
              </a:rPr>
              <a:t>months of maximum CN Layer extent, February and August in NH and SH respectively, I next show a polar view of their monthly averages....</a:t>
            </a:r>
          </a:p>
          <a:p>
            <a:endParaRPr lang="en-US" dirty="0"/>
          </a:p>
        </p:txBody>
      </p:sp>
      <p:sp>
        <p:nvSpPr>
          <p:cNvPr id="4" name="Slide Number Placeholder 3"/>
          <p:cNvSpPr>
            <a:spLocks noGrp="1"/>
          </p:cNvSpPr>
          <p:nvPr>
            <p:ph type="sldNum" sz="quarter" idx="10"/>
          </p:nvPr>
        </p:nvSpPr>
        <p:spPr/>
        <p:txBody>
          <a:bodyPr/>
          <a:lstStyle/>
          <a:p>
            <a:pPr>
              <a:defRPr/>
            </a:pPr>
            <a:fld id="{7C91D979-EC64-4D59-BDD9-14B3DFD76B79}"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u="none" baseline="0" dirty="0" smtClean="0"/>
              <a:t>Maximum Global Extent of the CN layer….</a:t>
            </a:r>
            <a:r>
              <a:rPr lang="en-US" b="1" baseline="0" dirty="0" smtClean="0"/>
              <a:t> Overall, the CN layer has a global extent in both hemispheres,  is an important result challenging conventional wisdom that predominant stratospheric CN source is the TTL, there are clear differences between the NH and SH.</a:t>
            </a:r>
          </a:p>
          <a:p>
            <a:endParaRPr lang="en-US" dirty="0"/>
          </a:p>
        </p:txBody>
      </p:sp>
      <p:sp>
        <p:nvSpPr>
          <p:cNvPr id="4" name="Slide Number Placeholder 3"/>
          <p:cNvSpPr>
            <a:spLocks noGrp="1"/>
          </p:cNvSpPr>
          <p:nvPr>
            <p:ph type="sldNum" sz="quarter" idx="10"/>
          </p:nvPr>
        </p:nvSpPr>
        <p:spPr/>
        <p:txBody>
          <a:bodyPr/>
          <a:lstStyle/>
          <a:p>
            <a:pPr>
              <a:defRPr/>
            </a:pPr>
            <a:fld id="{7C91D979-EC64-4D59-BDD9-14B3DFD76B7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this time</a:t>
            </a:r>
            <a:r>
              <a:rPr lang="en-US" baseline="0" dirty="0" smtClean="0"/>
              <a:t> above </a:t>
            </a:r>
            <a:r>
              <a:rPr lang="en-US" baseline="0" dirty="0" err="1" smtClean="0"/>
              <a:t>Antartica</a:t>
            </a:r>
            <a:r>
              <a:rPr lang="en-US" baseline="0" dirty="0" smtClean="0"/>
              <a:t> at 78 S, there is a positive solar trend associated with increasing temperatures, as well as a positive H2SO4 and CN concentration trend.  However, the H2SO4 and resulting CN concentration may oscillate because of sharp temperature increases leading to and increase in partitioning of H2SO4 to the vapor phase.   In this case the gas phase sulfuric acid mixing ratios were at the equilibrium vapor pressure over sulfuric acid solution droplets, S = 1, and then when the temperature sharply rose, S &lt; 1, droplets evaporate to achieve a new equilibrium, S = 1.  Thus there is more H2SO4 in the vapor phase.   Thus nucleation/condensation shall dominate under sufficiently cold temperatures and the CN number increases.  However, at some point the nucleation/condensation scavenges enough H2SO4 vapor to where these rates slow, a maximum in CN concentration is reached, and then coagulation of the particles dominates.  Thus the CN number then decreases.  However, under continued production of H2SO4 (positive trend seen here) the H2SO4 vapor will again increase in the face of coagulation, to a point where nucleation/condensation again dominates and the CN number increases again.  This could also occur with another sharp temperature increase and larger partitioning of H2SO4 to the vapor phase.   </a:t>
            </a:r>
            <a:endParaRPr lang="en-US" dirty="0"/>
          </a:p>
        </p:txBody>
      </p:sp>
      <p:sp>
        <p:nvSpPr>
          <p:cNvPr id="4" name="Slide Number Placeholder 3"/>
          <p:cNvSpPr>
            <a:spLocks noGrp="1"/>
          </p:cNvSpPr>
          <p:nvPr>
            <p:ph type="sldNum" sz="quarter" idx="10"/>
          </p:nvPr>
        </p:nvSpPr>
        <p:spPr/>
        <p:txBody>
          <a:bodyPr/>
          <a:lstStyle/>
          <a:p>
            <a:pPr>
              <a:defRPr/>
            </a:pPr>
            <a:fld id="{7C91D979-EC64-4D59-BDD9-14B3DFD76B7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Previous measurements of the McMurdo CN layer have adequately captured its</a:t>
            </a:r>
          </a:p>
          <a:p>
            <a:r>
              <a:rPr lang="en-US" sz="1200" kern="1200" baseline="0" dirty="0" smtClean="0">
                <a:solidFill>
                  <a:schemeClr val="tx1"/>
                </a:solidFill>
                <a:latin typeface="+mn-lt"/>
                <a:ea typeface="+mn-ea"/>
                <a:cs typeface="+mn-cs"/>
              </a:rPr>
              <a:t>formation [Campbell and Deshler, 2013]; however, they cannot be expected to represent</a:t>
            </a:r>
          </a:p>
          <a:p>
            <a:r>
              <a:rPr lang="en-US" sz="1200" kern="1200" baseline="0" dirty="0" smtClean="0">
                <a:solidFill>
                  <a:schemeClr val="tx1"/>
                </a:solidFill>
                <a:latin typeface="+mn-lt"/>
                <a:ea typeface="+mn-ea"/>
                <a:cs typeface="+mn-cs"/>
              </a:rPr>
              <a:t>such variability. Thus results here present the benefit of extending such measurements</a:t>
            </a:r>
          </a:p>
          <a:p>
            <a:r>
              <a:rPr lang="en-US" sz="1200" kern="1200" baseline="0" dirty="0" smtClean="0">
                <a:solidFill>
                  <a:schemeClr val="tx1"/>
                </a:solidFill>
                <a:latin typeface="+mn-lt"/>
                <a:ea typeface="+mn-ea"/>
                <a:cs typeface="+mn-cs"/>
              </a:rPr>
              <a:t>using models.</a:t>
            </a:r>
            <a:endParaRPr lang="en-US" dirty="0"/>
          </a:p>
        </p:txBody>
      </p:sp>
      <p:sp>
        <p:nvSpPr>
          <p:cNvPr id="4" name="Slide Number Placeholder 3"/>
          <p:cNvSpPr>
            <a:spLocks noGrp="1"/>
          </p:cNvSpPr>
          <p:nvPr>
            <p:ph type="sldNum" sz="quarter" idx="10"/>
          </p:nvPr>
        </p:nvSpPr>
        <p:spPr/>
        <p:txBody>
          <a:bodyPr/>
          <a:lstStyle/>
          <a:p>
            <a:pPr>
              <a:defRPr/>
            </a:pPr>
            <a:fld id="{7C91D979-EC64-4D59-BDD9-14B3DFD76B79}"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78AB4A-9749-48C0-A380-6FDDDDFA4044}" type="datetime1">
              <a:rPr lang="en-US" smtClean="0"/>
              <a:pPr>
                <a:defRPr/>
              </a:pPr>
              <a:t>10/30/2013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E0D4A43-0CD1-4B40-980E-2166432BB2C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F7A434D-858A-4F09-9531-7B18262F858E}" type="datetime1">
              <a:rPr lang="en-US" smtClean="0"/>
              <a:pPr>
                <a:defRPr/>
              </a:pPr>
              <a:t>10/30/2013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AC8AE5-BB81-4932-AFC9-B770B1F8D5A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98D33A3-0199-423B-82DE-400955E230BD}" type="datetime1">
              <a:rPr lang="en-US" smtClean="0"/>
              <a:pPr>
                <a:defRPr/>
              </a:pPr>
              <a:t>10/30/2013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B0792D-22F3-497E-AA6F-DA0180793CB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B2F0BEF-CD7E-4681-B35B-F42990FFF70C}" type="datetime1">
              <a:rPr lang="en-US" smtClean="0"/>
              <a:pPr>
                <a:defRPr/>
              </a:pPr>
              <a:t>10/30/2013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9B403B-E8A4-42DB-A8D1-1B85A48C0E8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21AE4FD-EFCD-40DA-8950-89DD062B17EC}" type="datetime1">
              <a:rPr lang="en-US" smtClean="0"/>
              <a:pPr>
                <a:defRPr/>
              </a:pPr>
              <a:t>10/30/2013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23075F-7194-4D00-ADD0-46B204A064E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3A5B770-A83A-4DEA-9D4F-A4A77648F55D}" type="datetime1">
              <a:rPr lang="en-US" smtClean="0"/>
              <a:pPr>
                <a:defRPr/>
              </a:pPr>
              <a:t>10/30/2013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5D470A3-EA90-4480-ACF4-FF7E09D79F3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ABAEEE8-C8FD-432B-A62C-E4398F262AD1}" type="datetime1">
              <a:rPr lang="en-US" smtClean="0"/>
              <a:pPr>
                <a:defRPr/>
              </a:pPr>
              <a:t>10/30/2013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227CFB3-06F6-4A3C-9CF3-1D58E8A1A66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63EAB83-AFD4-44E2-AC32-DC2C9C4B5C77}" type="datetime1">
              <a:rPr lang="en-US" smtClean="0"/>
              <a:pPr>
                <a:defRPr/>
              </a:pPr>
              <a:t>10/30/2013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FCD0B7-BBA7-4766-B43F-4FE62108FC4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4DEBFD-E192-4C79-A502-48B0EF602C9A}" type="datetime1">
              <a:rPr lang="en-US" smtClean="0"/>
              <a:pPr>
                <a:defRPr/>
              </a:pPr>
              <a:t>10/30/2013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224A905-A835-4C7A-867F-6504D2EB43D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3DF3744-6327-4864-8F7C-1818A69FF0AA}" type="datetime1">
              <a:rPr lang="en-US" smtClean="0"/>
              <a:pPr>
                <a:defRPr/>
              </a:pPr>
              <a:t>10/30/2013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BFE664-EC64-406D-B91C-BE9BDCAE415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393C5A-78BC-40FE-892E-6C5B7CF6F5A0}" type="datetime1">
              <a:rPr lang="en-US" smtClean="0"/>
              <a:pPr>
                <a:defRPr/>
              </a:pPr>
              <a:t>10/30/2013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42F08F-5154-4F59-B848-6D7E4FA1EB0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56670B9-9F29-45E8-8339-08B084FB2DB1}" type="datetime1">
              <a:rPr lang="en-US" smtClean="0"/>
              <a:pPr>
                <a:defRPr/>
              </a:pPr>
              <a:t>10/30/2013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1780E7-69B1-475A-B1ED-8F57647EC7C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http://upload.wikimedia.org/wikipedia/en/d/db/Bucking_Horse_and_Rider_logo.png"/>
          <p:cNvPicPr>
            <a:picLocks noChangeAspect="1" noChangeArrowheads="1"/>
          </p:cNvPicPr>
          <p:nvPr/>
        </p:nvPicPr>
        <p:blipFill>
          <a:blip r:embed="rId3" cstate="print"/>
          <a:srcRect/>
          <a:stretch>
            <a:fillRect/>
          </a:stretch>
        </p:blipFill>
        <p:spPr bwMode="auto">
          <a:xfrm>
            <a:off x="8329461" y="6172200"/>
            <a:ext cx="433539" cy="685800"/>
          </a:xfrm>
          <a:prstGeom prst="rect">
            <a:avLst/>
          </a:prstGeom>
          <a:noFill/>
        </p:spPr>
      </p:pic>
      <p:sp>
        <p:nvSpPr>
          <p:cNvPr id="5" name="Title 4"/>
          <p:cNvSpPr>
            <a:spLocks noGrp="1"/>
          </p:cNvSpPr>
          <p:nvPr>
            <p:ph type="ctrTitle"/>
          </p:nvPr>
        </p:nvSpPr>
        <p:spPr>
          <a:xfrm>
            <a:off x="152400" y="228600"/>
            <a:ext cx="7851648" cy="1828800"/>
          </a:xfrm>
          <a:ln>
            <a:noFill/>
          </a:ln>
        </p:spPr>
        <p:txBody>
          <a:bodyPr>
            <a:noAutofit/>
          </a:bodyPr>
          <a:lstStyle/>
          <a:p>
            <a:pPr algn="l"/>
            <a:r>
              <a:rPr lang="en-US" sz="4000" dirty="0" smtClean="0">
                <a:ln>
                  <a:solidFill>
                    <a:schemeClr val="tx2">
                      <a:lumMod val="75000"/>
                    </a:schemeClr>
                  </a:solidFill>
                </a:ln>
                <a:solidFill>
                  <a:schemeClr val="tx2">
                    <a:lumMod val="75000"/>
                  </a:schemeClr>
                </a:solidFill>
                <a:latin typeface="Times New Roman" pitchFamily="18" charset="0"/>
                <a:cs typeface="Times New Roman" pitchFamily="18" charset="0"/>
              </a:rPr>
              <a:t>The Global Extent and Variability of the Stratospheric CN Layer:  A Three Dimensional Modeling Study </a:t>
            </a:r>
            <a:endParaRPr lang="en-US" sz="4000" dirty="0">
              <a:ln>
                <a:solidFill>
                  <a:schemeClr val="tx2">
                    <a:lumMod val="75000"/>
                  </a:schemeClr>
                </a:solidFill>
              </a:ln>
              <a:solidFill>
                <a:schemeClr val="tx2">
                  <a:lumMod val="75000"/>
                </a:schemeClr>
              </a:solidFill>
              <a:latin typeface="Times New Roman" pitchFamily="18" charset="0"/>
              <a:cs typeface="Times New Roman" pitchFamily="18" charset="0"/>
            </a:endParaRPr>
          </a:p>
        </p:txBody>
      </p:sp>
      <p:sp>
        <p:nvSpPr>
          <p:cNvPr id="6" name="Subtitle 5"/>
          <p:cNvSpPr>
            <a:spLocks noGrp="1"/>
          </p:cNvSpPr>
          <p:nvPr>
            <p:ph type="subTitle" idx="1"/>
          </p:nvPr>
        </p:nvSpPr>
        <p:spPr>
          <a:xfrm>
            <a:off x="3962400" y="2514600"/>
            <a:ext cx="5181600" cy="1447800"/>
          </a:xfrm>
        </p:spPr>
        <p:txBody>
          <a:bodyPr>
            <a:noAutofit/>
          </a:bodyPr>
          <a:lstStyle/>
          <a:p>
            <a:pPr algn="l"/>
            <a:r>
              <a:rPr lang="en-US" sz="1800" b="1" dirty="0" smtClean="0">
                <a:solidFill>
                  <a:schemeClr val="tx1"/>
                </a:solidFill>
                <a:latin typeface="Times New Roman" pitchFamily="18" charset="0"/>
                <a:cs typeface="Times New Roman" pitchFamily="18" charset="0"/>
              </a:rPr>
              <a:t>Patrick Campbell</a:t>
            </a:r>
            <a:r>
              <a:rPr lang="en-US" sz="1800" dirty="0" smtClean="0">
                <a:solidFill>
                  <a:schemeClr val="tx1"/>
                </a:solidFill>
                <a:latin typeface="Times New Roman" pitchFamily="18" charset="0"/>
                <a:cs typeface="Times New Roman" pitchFamily="18" charset="0"/>
              </a:rPr>
              <a:t>, </a:t>
            </a:r>
            <a:r>
              <a:rPr lang="en-US" sz="1800" b="1" dirty="0" smtClean="0">
                <a:solidFill>
                  <a:schemeClr val="tx1"/>
                </a:solidFill>
                <a:latin typeface="Times New Roman" pitchFamily="18" charset="0"/>
                <a:cs typeface="Times New Roman" pitchFamily="18" charset="0"/>
              </a:rPr>
              <a:t>University of Wyoming, Laramie, Wyoming, USA.</a:t>
            </a:r>
          </a:p>
          <a:p>
            <a:pPr algn="l"/>
            <a:r>
              <a:rPr lang="en-US" sz="1800" dirty="0" smtClean="0">
                <a:solidFill>
                  <a:schemeClr val="tx1"/>
                </a:solidFill>
                <a:latin typeface="Times New Roman" pitchFamily="18" charset="0"/>
                <a:cs typeface="Times New Roman" pitchFamily="18" charset="0"/>
              </a:rPr>
              <a:t>Michael Mills,  NCAR Earth System Laboratory, Boulder, Colorado, USA.</a:t>
            </a:r>
          </a:p>
          <a:p>
            <a:pPr algn="l"/>
            <a:r>
              <a:rPr lang="en-US" sz="1800" dirty="0" smtClean="0">
                <a:solidFill>
                  <a:schemeClr val="tx1"/>
                </a:solidFill>
                <a:latin typeface="Times New Roman" pitchFamily="18" charset="0"/>
                <a:cs typeface="Times New Roman" pitchFamily="18" charset="0"/>
              </a:rPr>
              <a:t>Terry Deshler, University of Wyoming, Laramie, Wyoming, USA.</a:t>
            </a:r>
            <a:endParaRPr lang="en-US" sz="18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solidFill>
                  <a:schemeClr val="bg1"/>
                </a:solidFill>
              </a:rPr>
              <a:pPr>
                <a:defRPr/>
              </a:pPr>
              <a:t>1</a:t>
            </a:fld>
            <a:endParaRPr lang="en-US" dirty="0">
              <a:solidFill>
                <a:schemeClr val="bg1"/>
              </a:solidFill>
            </a:endParaRPr>
          </a:p>
        </p:txBody>
      </p:sp>
      <p:pic>
        <p:nvPicPr>
          <p:cNvPr id="1027" name="Picture 3"/>
          <p:cNvPicPr>
            <a:picLocks noChangeAspect="1" noChangeArrowheads="1"/>
          </p:cNvPicPr>
          <p:nvPr/>
        </p:nvPicPr>
        <p:blipFill>
          <a:blip r:embed="rId4" cstate="print"/>
          <a:srcRect/>
          <a:stretch>
            <a:fillRect/>
          </a:stretch>
        </p:blipFill>
        <p:spPr bwMode="auto">
          <a:xfrm>
            <a:off x="304800" y="2590800"/>
            <a:ext cx="3622675" cy="3544087"/>
          </a:xfrm>
          <a:prstGeom prst="rect">
            <a:avLst/>
          </a:prstGeom>
          <a:noFill/>
          <a:ln w="9525">
            <a:noFill/>
            <a:miter lim="800000"/>
            <a:headEnd/>
            <a:tailEnd/>
          </a:ln>
        </p:spPr>
      </p:pic>
      <p:pic>
        <p:nvPicPr>
          <p:cNvPr id="1031" name="Picture 7" descr="http://ssirc.gatech.edu/sites/default/files/SPARCLogo-bluex.gif"/>
          <p:cNvPicPr>
            <a:picLocks noChangeAspect="1" noChangeArrowheads="1"/>
          </p:cNvPicPr>
          <p:nvPr/>
        </p:nvPicPr>
        <p:blipFill>
          <a:blip r:embed="rId5" cstate="print"/>
          <a:srcRect/>
          <a:stretch>
            <a:fillRect/>
          </a:stretch>
        </p:blipFill>
        <p:spPr bwMode="auto">
          <a:xfrm>
            <a:off x="4572000" y="5105400"/>
            <a:ext cx="965414" cy="990600"/>
          </a:xfrm>
          <a:prstGeom prst="rect">
            <a:avLst/>
          </a:prstGeom>
          <a:noFill/>
        </p:spPr>
      </p:pic>
      <p:sp>
        <p:nvSpPr>
          <p:cNvPr id="10" name="TextBox 9"/>
          <p:cNvSpPr txBox="1"/>
          <p:nvPr/>
        </p:nvSpPr>
        <p:spPr>
          <a:xfrm>
            <a:off x="5562600" y="5181600"/>
            <a:ext cx="3200400" cy="830997"/>
          </a:xfrm>
          <a:prstGeom prst="rect">
            <a:avLst/>
          </a:prstGeom>
          <a:noFill/>
        </p:spPr>
        <p:txBody>
          <a:bodyPr wrap="square" rtlCol="0">
            <a:spAutoFit/>
          </a:bodyPr>
          <a:lstStyle/>
          <a:p>
            <a:r>
              <a:rPr lang="en-US" sz="1600" b="1" dirty="0" err="1" smtClean="0">
                <a:solidFill>
                  <a:schemeClr val="tx2"/>
                </a:solidFill>
                <a:latin typeface="Albertus MT" pitchFamily="34" charset="0"/>
                <a:cs typeface="Times New Roman" pitchFamily="18" charset="0"/>
              </a:rPr>
              <a:t>SSiRC</a:t>
            </a:r>
            <a:r>
              <a:rPr lang="en-US" sz="1600" b="1" dirty="0" smtClean="0">
                <a:solidFill>
                  <a:schemeClr val="tx2"/>
                </a:solidFill>
                <a:latin typeface="Albertus MT" pitchFamily="34" charset="0"/>
                <a:cs typeface="Times New Roman" pitchFamily="18" charset="0"/>
              </a:rPr>
              <a:t> Workshop</a:t>
            </a:r>
          </a:p>
          <a:p>
            <a:r>
              <a:rPr lang="en-US" sz="1600" b="1" dirty="0" smtClean="0">
                <a:solidFill>
                  <a:schemeClr val="tx2"/>
                </a:solidFill>
                <a:latin typeface="Albertus MT" pitchFamily="34" charset="0"/>
                <a:cs typeface="Times New Roman" pitchFamily="18" charset="0"/>
              </a:rPr>
              <a:t>Atlanta, Georgia</a:t>
            </a:r>
          </a:p>
          <a:p>
            <a:r>
              <a:rPr lang="en-US" sz="1600" b="1" dirty="0" smtClean="0">
                <a:solidFill>
                  <a:schemeClr val="tx2"/>
                </a:solidFill>
                <a:latin typeface="Albertus MT" pitchFamily="34" charset="0"/>
                <a:cs typeface="Times New Roman" pitchFamily="18" charset="0"/>
              </a:rPr>
              <a:t>October 30, 2013</a:t>
            </a:r>
            <a:endParaRPr lang="en-US" sz="1600" b="1" dirty="0">
              <a:solidFill>
                <a:schemeClr val="tx2"/>
              </a:solidFill>
              <a:latin typeface="Albertus MT"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normAutofit/>
          </a:bodyPr>
          <a:lstStyle/>
          <a:p>
            <a:r>
              <a:rPr lang="en-US" sz="4000" dirty="0" smtClean="0">
                <a:latin typeface="Times New Roman" pitchFamily="18" charset="0"/>
                <a:cs typeface="Times New Roman" pitchFamily="18" charset="0"/>
              </a:rPr>
              <a:t>Conclusions</a:t>
            </a:r>
            <a:endParaRPr lang="en-US" sz="4000" dirty="0">
              <a:latin typeface="Times New Roman" pitchFamily="18" charset="0"/>
              <a:cs typeface="Times New Roman" pitchFamily="18" charset="0"/>
            </a:endParaRPr>
          </a:p>
        </p:txBody>
      </p:sp>
      <p:sp>
        <p:nvSpPr>
          <p:cNvPr id="7" name="Content Placeholder 6"/>
          <p:cNvSpPr>
            <a:spLocks noGrp="1"/>
          </p:cNvSpPr>
          <p:nvPr>
            <p:ph idx="1"/>
          </p:nvPr>
        </p:nvSpPr>
        <p:spPr>
          <a:xfrm>
            <a:off x="457200" y="1066800"/>
            <a:ext cx="8229600" cy="5486400"/>
          </a:xfrm>
        </p:spPr>
        <p:txBody>
          <a:bodyPr>
            <a:noAutofit/>
          </a:bodyPr>
          <a:lstStyle/>
          <a:p>
            <a:pPr lvl="0">
              <a:buFont typeface="Wingdings" pitchFamily="2" charset="2"/>
              <a:buChar char="Ø"/>
            </a:pPr>
            <a:r>
              <a:rPr lang="en-US" sz="2000" dirty="0" smtClean="0">
                <a:latin typeface="Times New Roman" pitchFamily="18" charset="0"/>
                <a:cs typeface="Times New Roman" pitchFamily="18" charset="0"/>
              </a:rPr>
              <a:t>CESM1(WACCM) reproduces a layer of observable particles in the stratosphere, i.e., the stratospheric “CN layer”, in good agreement with observations [Campbell and Deshler, 2013].  </a:t>
            </a:r>
          </a:p>
          <a:p>
            <a:pPr lvl="0">
              <a:buFont typeface="Wingdings" pitchFamily="2" charset="2"/>
              <a:buChar char="Ø"/>
            </a:pPr>
            <a:endParaRPr lang="en-US" sz="2000" dirty="0" smtClean="0">
              <a:latin typeface="Times New Roman" pitchFamily="18" charset="0"/>
              <a:cs typeface="Times New Roman" pitchFamily="18" charset="0"/>
            </a:endParaRPr>
          </a:p>
          <a:p>
            <a:pPr lvl="0">
              <a:buFont typeface="Wingdings" pitchFamily="2" charset="2"/>
              <a:buChar char="Ø"/>
            </a:pPr>
            <a:r>
              <a:rPr lang="en-US" sz="2000" dirty="0" smtClean="0">
                <a:latin typeface="Times New Roman" pitchFamily="18" charset="0"/>
                <a:cs typeface="Times New Roman" pitchFamily="18" charset="0"/>
              </a:rPr>
              <a:t>CESM1(WACCM) results are unprecedented and important, while extending observations and previous modeling, to show that the stratospheric CN layer originates in the polar regions, and has a </a:t>
            </a:r>
            <a:r>
              <a:rPr lang="en-US" sz="2000" b="1" dirty="0" smtClean="0">
                <a:latin typeface="Times New Roman" pitchFamily="18" charset="0"/>
                <a:cs typeface="Times New Roman" pitchFamily="18" charset="0"/>
              </a:rPr>
              <a:t>maximum extent (r &gt; 3 nm) near 30°N and 15°S</a:t>
            </a:r>
            <a:r>
              <a:rPr lang="en-US" sz="2000" dirty="0" smtClean="0">
                <a:latin typeface="Times New Roman" pitchFamily="18" charset="0"/>
                <a:cs typeface="Times New Roman" pitchFamily="18" charset="0"/>
              </a:rPr>
              <a:t> in February and August respectively.  </a:t>
            </a:r>
            <a:r>
              <a:rPr lang="en-US" sz="2000" dirty="0" smtClean="0">
                <a:latin typeface="Times New Roman" pitchFamily="18" charset="0"/>
                <a:cs typeface="Times New Roman" pitchFamily="18" charset="0"/>
              </a:rPr>
              <a:t>Questions conventional </a:t>
            </a:r>
            <a:r>
              <a:rPr lang="en-US" sz="2000" dirty="0" smtClean="0">
                <a:latin typeface="Times New Roman" pitchFamily="18" charset="0"/>
                <a:cs typeface="Times New Roman" pitchFamily="18" charset="0"/>
              </a:rPr>
              <a:t>wisdom </a:t>
            </a:r>
            <a:r>
              <a:rPr lang="en-US" sz="2000" dirty="0" smtClean="0">
                <a:latin typeface="Times New Roman" pitchFamily="18" charset="0"/>
                <a:cs typeface="Times New Roman" pitchFamily="18" charset="0"/>
              </a:rPr>
              <a:t>of </a:t>
            </a:r>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main </a:t>
            </a:r>
            <a:r>
              <a:rPr lang="en-US" sz="2000" dirty="0" smtClean="0">
                <a:latin typeface="Times New Roman" pitchFamily="18" charset="0"/>
                <a:cs typeface="Times New Roman" pitchFamily="18" charset="0"/>
              </a:rPr>
              <a:t>source of </a:t>
            </a:r>
            <a:r>
              <a:rPr lang="en-US" sz="2000" dirty="0" smtClean="0">
                <a:latin typeface="Times New Roman" pitchFamily="18" charset="0"/>
                <a:cs typeface="Times New Roman" pitchFamily="18" charset="0"/>
              </a:rPr>
              <a:t>global stratospheric </a:t>
            </a:r>
            <a:r>
              <a:rPr lang="en-US" sz="2000" dirty="0" smtClean="0">
                <a:latin typeface="Times New Roman" pitchFamily="18" charset="0"/>
                <a:cs typeface="Times New Roman" pitchFamily="18" charset="0"/>
              </a:rPr>
              <a:t>CN as originating from the TTL [Brock et al., 1995].</a:t>
            </a:r>
          </a:p>
          <a:p>
            <a:pPr lvl="0">
              <a:buFont typeface="Wingdings" pitchFamily="2" charset="2"/>
              <a:buChar char="Ø"/>
            </a:pPr>
            <a:endParaRPr lang="en-US"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The modeled variability suggests that on a global average, the observable CN concentrations in the mid-stratosphere (≈ 10 </a:t>
            </a:r>
            <a:r>
              <a:rPr lang="en-US" sz="2000" dirty="0" err="1" smtClean="0">
                <a:latin typeface="Times New Roman" pitchFamily="18" charset="0"/>
                <a:cs typeface="Times New Roman" pitchFamily="18" charset="0"/>
              </a:rPr>
              <a:t>hPa</a:t>
            </a:r>
            <a:r>
              <a:rPr lang="en-US" sz="2000" dirty="0" smtClean="0">
                <a:latin typeface="Times New Roman" pitchFamily="18" charset="0"/>
                <a:cs typeface="Times New Roman" pitchFamily="18" charset="0"/>
              </a:rPr>
              <a:t>) are not constant, but change with season due to the formation of the polar CN layer.</a:t>
            </a:r>
          </a:p>
          <a:p>
            <a:pPr>
              <a:buFont typeface="Wingdings" pitchFamily="2" charset="2"/>
              <a:buChar char="Ø"/>
            </a:pPr>
            <a:endParaRPr lang="en-US"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The magnitude of the local austral spring CN layer may undergo periodic oscillations, and the positive trend is not necessarily smooth.</a:t>
            </a:r>
          </a:p>
          <a:p>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55D470A3-EA90-4480-ACF4-FF7E09D79F3B}"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Ongoing Work and Suggestions</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257800"/>
          </a:xfrm>
        </p:spPr>
        <p:txBody>
          <a:bodyPr>
            <a:normAutofit/>
          </a:bodyPr>
          <a:lstStyle/>
          <a:p>
            <a:pPr marL="274320" indent="-274320" fontAlgn="auto">
              <a:spcAft>
                <a:spcPts val="0"/>
              </a:spcAft>
              <a:buFont typeface="Wingdings" pitchFamily="2" charset="2"/>
              <a:buChar char="Ø"/>
              <a:defRPr/>
            </a:pPr>
            <a:endParaRPr lang="en-US" sz="2200" dirty="0" smtClean="0">
              <a:latin typeface="Times New Roman" pitchFamily="18" charset="0"/>
              <a:cs typeface="Times New Roman" pitchFamily="18" charset="0"/>
            </a:endParaRPr>
          </a:p>
          <a:p>
            <a:pPr marL="274320" indent="-274320" fontAlgn="auto">
              <a:spcAft>
                <a:spcPts val="0"/>
              </a:spcAft>
              <a:buFont typeface="Wingdings" pitchFamily="2" charset="2"/>
              <a:buChar char="Ø"/>
              <a:defRPr/>
            </a:pPr>
            <a:r>
              <a:rPr lang="en-US" sz="2200" dirty="0" smtClean="0">
                <a:latin typeface="Times New Roman" pitchFamily="18" charset="0"/>
                <a:cs typeface="Times New Roman" pitchFamily="18" charset="0"/>
              </a:rPr>
              <a:t> Running a new version of CESM released in June 2013, CESM1.2, similar to my previous run, but with heterogeneous chemistry feedbacks from CARMA. Use results to possibly quantify a potential CN layer impact on reducing stratospheric ozone depletion over Antarctica &gt; 20 km.</a:t>
            </a:r>
          </a:p>
          <a:p>
            <a:pPr marL="274320" indent="-274320" fontAlgn="auto">
              <a:spcAft>
                <a:spcPts val="0"/>
              </a:spcAft>
              <a:buFont typeface="Wingdings" pitchFamily="2" charset="2"/>
              <a:buChar char="Ø"/>
              <a:defRPr/>
            </a:pPr>
            <a:endParaRPr lang="en-US" sz="2200" dirty="0" smtClean="0">
              <a:latin typeface="Times New Roman" pitchFamily="18" charset="0"/>
              <a:cs typeface="Times New Roman" pitchFamily="18" charset="0"/>
            </a:endParaRPr>
          </a:p>
          <a:p>
            <a:pPr marL="274320" indent="-274320" fontAlgn="auto">
              <a:spcAft>
                <a:spcPts val="0"/>
              </a:spcAft>
              <a:buFont typeface="Wingdings" pitchFamily="2" charset="2"/>
              <a:buChar char="Ø"/>
              <a:defRPr/>
            </a:pPr>
            <a:r>
              <a:rPr lang="en-US" sz="2200" dirty="0" smtClean="0">
                <a:latin typeface="Times New Roman" pitchFamily="18" charset="0"/>
                <a:cs typeface="Times New Roman" pitchFamily="18" charset="0"/>
              </a:rPr>
              <a:t>Further CESM modeling (w/meteoritic dust) and CN observations  at different times and sizes (r &gt; 1 nm) are needed to confirm fall nucleation events over the polar regions in both hemispheres, and to quantify the impact (if any) of meteoritic particles on stratospheric CN layer formation.</a:t>
            </a:r>
          </a:p>
          <a:p>
            <a:pP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References</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638800"/>
          </a:xfrm>
        </p:spPr>
        <p:txBody>
          <a:bodyPr>
            <a:noAutofit/>
          </a:bodyPr>
          <a:lstStyle/>
          <a:p>
            <a:pPr>
              <a:buFont typeface="Wingdings" pitchFamily="2" charset="2"/>
              <a:buChar char="Ø"/>
            </a:pPr>
            <a:r>
              <a:rPr lang="en-US" sz="1400" dirty="0" smtClean="0">
                <a:latin typeface="Times New Roman" pitchFamily="18" charset="0"/>
                <a:cs typeface="Times New Roman" pitchFamily="18" charset="0"/>
              </a:rPr>
              <a:t>Brock, C. A., P. </a:t>
            </a:r>
            <a:r>
              <a:rPr lang="en-US" sz="1400" dirty="0" err="1" smtClean="0">
                <a:latin typeface="Times New Roman" pitchFamily="18" charset="0"/>
                <a:cs typeface="Times New Roman" pitchFamily="18" charset="0"/>
              </a:rPr>
              <a:t>Hamill</a:t>
            </a:r>
            <a:r>
              <a:rPr lang="en-US" sz="1400" dirty="0" smtClean="0">
                <a:latin typeface="Times New Roman" pitchFamily="18" charset="0"/>
                <a:cs typeface="Times New Roman" pitchFamily="18" charset="0"/>
              </a:rPr>
              <a:t>, J. C. Wilson, H. H. </a:t>
            </a:r>
            <a:r>
              <a:rPr lang="en-US" sz="1400" dirty="0" err="1" smtClean="0">
                <a:latin typeface="Times New Roman" pitchFamily="18" charset="0"/>
                <a:cs typeface="Times New Roman" pitchFamily="18" charset="0"/>
              </a:rPr>
              <a:t>Jonsson</a:t>
            </a:r>
            <a:r>
              <a:rPr lang="en-US" sz="1400" dirty="0" smtClean="0">
                <a:latin typeface="Times New Roman" pitchFamily="18" charset="0"/>
                <a:cs typeface="Times New Roman" pitchFamily="18" charset="0"/>
              </a:rPr>
              <a:t>, and K. R. Chan (1995), Particle formation in the upper tropical troposphere:  a source of nuclei for the stratospheric aerosol, </a:t>
            </a:r>
            <a:r>
              <a:rPr lang="en-US" sz="1400" i="1" dirty="0" smtClean="0">
                <a:latin typeface="Times New Roman" pitchFamily="18" charset="0"/>
                <a:cs typeface="Times New Roman" pitchFamily="18" charset="0"/>
              </a:rPr>
              <a:t>Science</a:t>
            </a:r>
            <a:r>
              <a:rPr lang="en-US" sz="1400" dirty="0" smtClean="0">
                <a:latin typeface="Times New Roman" pitchFamily="18" charset="0"/>
                <a:cs typeface="Times New Roman" pitchFamily="18" charset="0"/>
              </a:rPr>
              <a:t>, 270, 1650 – 1653.</a:t>
            </a:r>
          </a:p>
          <a:p>
            <a:pPr>
              <a:buFont typeface="Wingdings" pitchFamily="2" charset="2"/>
              <a:buChar char="Ø"/>
            </a:pPr>
            <a:r>
              <a:rPr lang="en-US" sz="1400" dirty="0" smtClean="0">
                <a:latin typeface="Times New Roman" pitchFamily="18" charset="0"/>
                <a:cs typeface="Times New Roman" pitchFamily="18" charset="0"/>
              </a:rPr>
              <a:t>Campbell, P. C., and T. Deshler (2013), Condensation Nuclei Measurements in the Mid-Latitude (1982 – 2012) and Antarctic (1986 – 2010) Stratosphere between 20 and 35 km, </a:t>
            </a:r>
            <a:r>
              <a:rPr lang="en-US" sz="1400" i="1" dirty="0" smtClean="0">
                <a:latin typeface="Times New Roman" pitchFamily="18" charset="0"/>
                <a:cs typeface="Times New Roman" pitchFamily="18" charset="0"/>
              </a:rPr>
              <a:t>J. </a:t>
            </a:r>
            <a:r>
              <a:rPr lang="en-US" sz="1400" i="1" dirty="0" err="1" smtClean="0">
                <a:latin typeface="Times New Roman" pitchFamily="18" charset="0"/>
                <a:cs typeface="Times New Roman" pitchFamily="18" charset="0"/>
              </a:rPr>
              <a:t>Geophys</a:t>
            </a:r>
            <a:r>
              <a:rPr lang="en-US" sz="1400" i="1" dirty="0" smtClean="0">
                <a:latin typeface="Times New Roman" pitchFamily="18" charset="0"/>
                <a:cs typeface="Times New Roman" pitchFamily="18" charset="0"/>
              </a:rPr>
              <a:t>. Res</a:t>
            </a:r>
            <a:r>
              <a:rPr lang="en-US" sz="1400" dirty="0" smtClean="0">
                <a:latin typeface="Times New Roman" pitchFamily="18" charset="0"/>
                <a:cs typeface="Times New Roman" pitchFamily="18" charset="0"/>
              </a:rPr>
              <a:t>., under revision.</a:t>
            </a:r>
          </a:p>
          <a:p>
            <a:pPr>
              <a:buFont typeface="Wingdings" pitchFamily="2" charset="2"/>
              <a:buChar char="Ø"/>
            </a:pPr>
            <a:r>
              <a:rPr lang="en-US" sz="1400" dirty="0" smtClean="0">
                <a:latin typeface="Times New Roman" pitchFamily="18" charset="0"/>
                <a:cs typeface="Times New Roman" pitchFamily="18" charset="0"/>
              </a:rPr>
              <a:t>Campbell, P. C., M. Mills, and T. Deshler (2013), The Global Extent and Variability of the Stratospheric CN Layer: A Three-Dimensional Modeling Study, </a:t>
            </a:r>
            <a:r>
              <a:rPr lang="en-US" sz="1400" i="1" dirty="0" smtClean="0">
                <a:latin typeface="Times New Roman" pitchFamily="18" charset="0"/>
                <a:cs typeface="Times New Roman" pitchFamily="18" charset="0"/>
              </a:rPr>
              <a:t>J. </a:t>
            </a:r>
            <a:r>
              <a:rPr lang="en-US" sz="1400" i="1" dirty="0" err="1" smtClean="0">
                <a:latin typeface="Times New Roman" pitchFamily="18" charset="0"/>
                <a:cs typeface="Times New Roman" pitchFamily="18" charset="0"/>
              </a:rPr>
              <a:t>Geophys</a:t>
            </a:r>
            <a:r>
              <a:rPr lang="en-US" sz="1400" i="1" dirty="0" smtClean="0">
                <a:latin typeface="Times New Roman" pitchFamily="18" charset="0"/>
                <a:cs typeface="Times New Roman" pitchFamily="18" charset="0"/>
              </a:rPr>
              <a:t>. Res., </a:t>
            </a:r>
            <a:r>
              <a:rPr lang="en-US" sz="1400" dirty="0" smtClean="0">
                <a:latin typeface="Times New Roman" pitchFamily="18" charset="0"/>
                <a:cs typeface="Times New Roman" pitchFamily="18" charset="0"/>
              </a:rPr>
              <a:t>under revision.</a:t>
            </a:r>
          </a:p>
          <a:p>
            <a:pPr>
              <a:buFont typeface="Wingdings" pitchFamily="2" charset="2"/>
              <a:buChar char="Ø"/>
            </a:pPr>
            <a:r>
              <a:rPr lang="en-US" sz="1400" dirty="0" smtClean="0">
                <a:latin typeface="Times New Roman" pitchFamily="18" charset="0"/>
                <a:cs typeface="Times New Roman" pitchFamily="18" charset="0"/>
              </a:rPr>
              <a:t>English, J., O. </a:t>
            </a:r>
            <a:r>
              <a:rPr lang="en-US" sz="1400" dirty="0" err="1" smtClean="0">
                <a:latin typeface="Times New Roman" pitchFamily="18" charset="0"/>
                <a:cs typeface="Times New Roman" pitchFamily="18" charset="0"/>
              </a:rPr>
              <a:t>Toon</a:t>
            </a:r>
            <a:r>
              <a:rPr lang="en-US" sz="1400" dirty="0" smtClean="0">
                <a:latin typeface="Times New Roman" pitchFamily="18" charset="0"/>
                <a:cs typeface="Times New Roman" pitchFamily="18" charset="0"/>
              </a:rPr>
              <a:t>, and M. Mills (2011), Microphysical simulations of new particle formation in the upper troposphere and lower stratosphere, </a:t>
            </a:r>
            <a:r>
              <a:rPr lang="en-US" sz="1400" i="1" dirty="0" smtClean="0">
                <a:latin typeface="Times New Roman" pitchFamily="18" charset="0"/>
                <a:cs typeface="Times New Roman" pitchFamily="18" charset="0"/>
              </a:rPr>
              <a:t>Atmos. Chem. and </a:t>
            </a:r>
            <a:r>
              <a:rPr lang="en-US" sz="1400" i="1" dirty="0" err="1" smtClean="0">
                <a:latin typeface="Times New Roman" pitchFamily="18" charset="0"/>
                <a:cs typeface="Times New Roman" pitchFamily="18" charset="0"/>
              </a:rPr>
              <a:t>Phy</a:t>
            </a:r>
            <a:r>
              <a:rPr lang="en-US" sz="1400" i="1" dirty="0" smtClean="0">
                <a:latin typeface="Times New Roman" pitchFamily="18" charset="0"/>
                <a:cs typeface="Times New Roman" pitchFamily="18" charset="0"/>
              </a:rPr>
              <a:t>., 11, 12441–12486</a:t>
            </a:r>
            <a:r>
              <a:rPr lang="en-US" sz="1400" dirty="0" smtClean="0">
                <a:latin typeface="Times New Roman" pitchFamily="18" charset="0"/>
                <a:cs typeface="Times New Roman" pitchFamily="18" charset="0"/>
              </a:rPr>
              <a:t>.</a:t>
            </a:r>
          </a:p>
          <a:p>
            <a:pPr>
              <a:buFont typeface="Wingdings" pitchFamily="2" charset="2"/>
              <a:buChar char="Ø"/>
            </a:pPr>
            <a:r>
              <a:rPr lang="en-US" sz="1400" dirty="0" smtClean="0">
                <a:latin typeface="Times New Roman" pitchFamily="18" charset="0"/>
                <a:cs typeface="Times New Roman" pitchFamily="18" charset="0"/>
              </a:rPr>
              <a:t>Kunz, A., Pan, L. L., </a:t>
            </a:r>
            <a:r>
              <a:rPr lang="en-US" sz="1400" dirty="0" err="1" smtClean="0">
                <a:latin typeface="Times New Roman" pitchFamily="18" charset="0"/>
                <a:cs typeface="Times New Roman" pitchFamily="18" charset="0"/>
              </a:rPr>
              <a:t>Konopka</a:t>
            </a:r>
            <a:r>
              <a:rPr lang="en-US" sz="1400" dirty="0" smtClean="0">
                <a:latin typeface="Times New Roman" pitchFamily="18" charset="0"/>
                <a:cs typeface="Times New Roman" pitchFamily="18" charset="0"/>
              </a:rPr>
              <a:t>, P., </a:t>
            </a:r>
            <a:r>
              <a:rPr lang="en-US" sz="1400" dirty="0" err="1" smtClean="0">
                <a:latin typeface="Times New Roman" pitchFamily="18" charset="0"/>
                <a:cs typeface="Times New Roman" pitchFamily="18" charset="0"/>
              </a:rPr>
              <a:t>Kinnison</a:t>
            </a:r>
            <a:r>
              <a:rPr lang="en-US" sz="1400" dirty="0" smtClean="0">
                <a:latin typeface="Times New Roman" pitchFamily="18" charset="0"/>
                <a:cs typeface="Times New Roman" pitchFamily="18" charset="0"/>
              </a:rPr>
              <a:t>, D. E. and </a:t>
            </a:r>
            <a:r>
              <a:rPr lang="en-US" sz="1400" dirty="0" err="1" smtClean="0">
                <a:latin typeface="Times New Roman" pitchFamily="18" charset="0"/>
                <a:cs typeface="Times New Roman" pitchFamily="18" charset="0"/>
              </a:rPr>
              <a:t>Tilmes</a:t>
            </a:r>
            <a:r>
              <a:rPr lang="en-US" sz="1400" dirty="0" smtClean="0">
                <a:latin typeface="Times New Roman" pitchFamily="18" charset="0"/>
                <a:cs typeface="Times New Roman" pitchFamily="18" charset="0"/>
              </a:rPr>
              <a:t>, S. (2011), Chemical and dynamical discontinuity at the </a:t>
            </a:r>
            <a:r>
              <a:rPr lang="en-US" sz="1400" dirty="0" err="1" smtClean="0">
                <a:latin typeface="Times New Roman" pitchFamily="18" charset="0"/>
                <a:cs typeface="Times New Roman" pitchFamily="18" charset="0"/>
              </a:rPr>
              <a:t>extratropical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tropopause</a:t>
            </a:r>
            <a:r>
              <a:rPr lang="en-US" sz="1400" dirty="0" smtClean="0">
                <a:latin typeface="Times New Roman" pitchFamily="18" charset="0"/>
                <a:cs typeface="Times New Roman" pitchFamily="18" charset="0"/>
              </a:rPr>
              <a:t> based on START08 and </a:t>
            </a:r>
            <a:r>
              <a:rPr lang="de-DE" sz="1400" dirty="0" smtClean="0">
                <a:latin typeface="Times New Roman" pitchFamily="18" charset="0"/>
                <a:cs typeface="Times New Roman" pitchFamily="18" charset="0"/>
              </a:rPr>
              <a:t>WACCM analyses, </a:t>
            </a:r>
            <a:r>
              <a:rPr lang="de-DE" sz="1400" i="1" dirty="0" smtClean="0">
                <a:latin typeface="Times New Roman" pitchFamily="18" charset="0"/>
                <a:cs typeface="Times New Roman" pitchFamily="18" charset="0"/>
              </a:rPr>
              <a:t>J. Geophys. Res, 116(D24), D24302.</a:t>
            </a:r>
            <a:endParaRPr lang="en-US"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rPr>
              <a:t>Marsh, D. R., M.J. Mills, D.E. </a:t>
            </a:r>
            <a:r>
              <a:rPr lang="en-US" sz="1400" dirty="0" err="1" smtClean="0">
                <a:latin typeface="Times New Roman" pitchFamily="18" charset="0"/>
                <a:cs typeface="Times New Roman" pitchFamily="18" charset="0"/>
              </a:rPr>
              <a:t>Kinnison</a:t>
            </a:r>
            <a:r>
              <a:rPr lang="en-US" sz="1400" dirty="0" smtClean="0">
                <a:latin typeface="Times New Roman" pitchFamily="18" charset="0"/>
                <a:cs typeface="Times New Roman" pitchFamily="18" charset="0"/>
              </a:rPr>
              <a:t>, J.-F. </a:t>
            </a:r>
            <a:r>
              <a:rPr lang="en-US" sz="1400" dirty="0" err="1" smtClean="0">
                <a:latin typeface="Times New Roman" pitchFamily="18" charset="0"/>
                <a:cs typeface="Times New Roman" pitchFamily="18" charset="0"/>
              </a:rPr>
              <a:t>Lamarque</a:t>
            </a:r>
            <a:r>
              <a:rPr lang="en-US" sz="1400" dirty="0" smtClean="0">
                <a:latin typeface="Times New Roman" pitchFamily="18" charset="0"/>
                <a:cs typeface="Times New Roman" pitchFamily="18" charset="0"/>
              </a:rPr>
              <a:t>, N. </a:t>
            </a:r>
            <a:r>
              <a:rPr lang="en-US" sz="1400" dirty="0" err="1" smtClean="0">
                <a:latin typeface="Times New Roman" pitchFamily="18" charset="0"/>
                <a:cs typeface="Times New Roman" pitchFamily="18" charset="0"/>
              </a:rPr>
              <a:t>Calvo</a:t>
            </a:r>
            <a:r>
              <a:rPr lang="en-US" sz="1400" dirty="0" smtClean="0">
                <a:latin typeface="Times New Roman" pitchFamily="18" charset="0"/>
                <a:cs typeface="Times New Roman" pitchFamily="18" charset="0"/>
              </a:rPr>
              <a:t>, and L. M. </a:t>
            </a:r>
            <a:r>
              <a:rPr lang="en-US" sz="1400" dirty="0" err="1" smtClean="0">
                <a:latin typeface="Times New Roman" pitchFamily="18" charset="0"/>
                <a:cs typeface="Times New Roman" pitchFamily="18" charset="0"/>
              </a:rPr>
              <a:t>Polvani</a:t>
            </a:r>
            <a:r>
              <a:rPr lang="en-US" sz="1400" dirty="0" smtClean="0">
                <a:latin typeface="Times New Roman" pitchFamily="18" charset="0"/>
                <a:cs typeface="Times New Roman" pitchFamily="18" charset="0"/>
              </a:rPr>
              <a:t> (2013), Climate change from 1850 to 2005 simulated in CESM1(WACCM), Journal of Climate, in press.</a:t>
            </a:r>
          </a:p>
          <a:p>
            <a:pPr>
              <a:buFont typeface="Wingdings" pitchFamily="2" charset="2"/>
              <a:buChar char="Ø"/>
            </a:pPr>
            <a:r>
              <a:rPr lang="en-US" sz="1400" dirty="0" smtClean="0">
                <a:latin typeface="Times New Roman" pitchFamily="18" charset="0"/>
                <a:cs typeface="Times New Roman" pitchFamily="18" charset="0"/>
              </a:rPr>
              <a:t>Mills, M. J., O. B. </a:t>
            </a:r>
            <a:r>
              <a:rPr lang="en-US" sz="1400" dirty="0" err="1" smtClean="0">
                <a:latin typeface="Times New Roman" pitchFamily="18" charset="0"/>
                <a:cs typeface="Times New Roman" pitchFamily="18" charset="0"/>
              </a:rPr>
              <a:t>Toon</a:t>
            </a:r>
            <a:r>
              <a:rPr lang="en-US" sz="1400" dirty="0" smtClean="0">
                <a:latin typeface="Times New Roman" pitchFamily="18" charset="0"/>
                <a:cs typeface="Times New Roman" pitchFamily="18" charset="0"/>
              </a:rPr>
              <a:t>, and S. Solomon (1999), A 2D microphysical model of the polar stratospheric CN layer, </a:t>
            </a:r>
            <a:r>
              <a:rPr lang="en-US" sz="1400" i="1" dirty="0" err="1" smtClean="0">
                <a:latin typeface="Times New Roman" pitchFamily="18" charset="0"/>
                <a:cs typeface="Times New Roman" pitchFamily="18" charset="0"/>
              </a:rPr>
              <a:t>Geophys</a:t>
            </a:r>
            <a:r>
              <a:rPr lang="en-US" sz="1400" i="1" dirty="0" smtClean="0">
                <a:latin typeface="Times New Roman" pitchFamily="18" charset="0"/>
                <a:cs typeface="Times New Roman" pitchFamily="18" charset="0"/>
              </a:rPr>
              <a:t>. Res. </a:t>
            </a:r>
            <a:r>
              <a:rPr lang="en-US" sz="1400" i="1" dirty="0" err="1" smtClean="0">
                <a:latin typeface="Times New Roman" pitchFamily="18" charset="0"/>
                <a:cs typeface="Times New Roman" pitchFamily="18" charset="0"/>
              </a:rPr>
              <a:t>Lett</a:t>
            </a:r>
            <a:r>
              <a:rPr lang="en-US" sz="1400" i="1" dirty="0" smtClean="0">
                <a:latin typeface="Times New Roman" pitchFamily="18" charset="0"/>
                <a:cs typeface="Times New Roman" pitchFamily="18" charset="0"/>
              </a:rPr>
              <a:t>., 26, 8, 1133 – 1136.</a:t>
            </a:r>
          </a:p>
          <a:p>
            <a:pPr>
              <a:buFont typeface="Wingdings" pitchFamily="2" charset="2"/>
              <a:buChar char="Ø"/>
            </a:pPr>
            <a:r>
              <a:rPr lang="en-US" sz="1400" dirty="0" smtClean="0">
                <a:latin typeface="Times New Roman" pitchFamily="18" charset="0"/>
                <a:cs typeface="Times New Roman" pitchFamily="18" charset="0"/>
              </a:rPr>
              <a:t>Mills, M. J., O. B. </a:t>
            </a:r>
            <a:r>
              <a:rPr lang="en-US" sz="1400" dirty="0" err="1" smtClean="0">
                <a:latin typeface="Times New Roman" pitchFamily="18" charset="0"/>
                <a:cs typeface="Times New Roman" pitchFamily="18" charset="0"/>
              </a:rPr>
              <a:t>Toon</a:t>
            </a:r>
            <a:r>
              <a:rPr lang="en-US" sz="1400" dirty="0" smtClean="0">
                <a:latin typeface="Times New Roman" pitchFamily="18" charset="0"/>
                <a:cs typeface="Times New Roman" pitchFamily="18" charset="0"/>
              </a:rPr>
              <a:t>, V. </a:t>
            </a:r>
            <a:r>
              <a:rPr lang="en-US" sz="1400" dirty="0" err="1" smtClean="0">
                <a:latin typeface="Times New Roman" pitchFamily="18" charset="0"/>
                <a:cs typeface="Times New Roman" pitchFamily="18" charset="0"/>
              </a:rPr>
              <a:t>Vaida</a:t>
            </a:r>
            <a:r>
              <a:rPr lang="en-US" sz="1400" dirty="0" smtClean="0">
                <a:latin typeface="Times New Roman" pitchFamily="18" charset="0"/>
                <a:cs typeface="Times New Roman" pitchFamily="18" charset="0"/>
              </a:rPr>
              <a:t>, P. E. </a:t>
            </a:r>
            <a:r>
              <a:rPr lang="en-US" sz="1400" dirty="0" err="1" smtClean="0">
                <a:latin typeface="Times New Roman" pitchFamily="18" charset="0"/>
                <a:cs typeface="Times New Roman" pitchFamily="18" charset="0"/>
              </a:rPr>
              <a:t>Hintze</a:t>
            </a:r>
            <a:r>
              <a:rPr lang="en-US" sz="1400" dirty="0" smtClean="0">
                <a:latin typeface="Times New Roman" pitchFamily="18" charset="0"/>
                <a:cs typeface="Times New Roman" pitchFamily="18" charset="0"/>
              </a:rPr>
              <a:t>, H. G. </a:t>
            </a:r>
            <a:r>
              <a:rPr lang="en-US" sz="1400" dirty="0" err="1" smtClean="0">
                <a:latin typeface="Times New Roman" pitchFamily="18" charset="0"/>
                <a:cs typeface="Times New Roman" pitchFamily="18" charset="0"/>
              </a:rPr>
              <a:t>Kjaergaard</a:t>
            </a:r>
            <a:r>
              <a:rPr lang="en-US" sz="1400" dirty="0" smtClean="0">
                <a:latin typeface="Times New Roman" pitchFamily="18" charset="0"/>
                <a:cs typeface="Times New Roman" pitchFamily="18" charset="0"/>
              </a:rPr>
              <a:t>, D. P. Schofield, and T. W. Robinson (2005), Photolysis of sulfuric acid vapor by visible light as a source of the polar stratospheric CN layer, </a:t>
            </a:r>
            <a:r>
              <a:rPr lang="en-US" sz="1400" i="1" dirty="0" smtClean="0">
                <a:latin typeface="Times New Roman" pitchFamily="18" charset="0"/>
                <a:cs typeface="Times New Roman" pitchFamily="18" charset="0"/>
              </a:rPr>
              <a:t>J. </a:t>
            </a:r>
            <a:r>
              <a:rPr lang="en-US" sz="1400" i="1" dirty="0" err="1" smtClean="0">
                <a:latin typeface="Times New Roman" pitchFamily="18" charset="0"/>
                <a:cs typeface="Times New Roman" pitchFamily="18" charset="0"/>
              </a:rPr>
              <a:t>Geophys</a:t>
            </a:r>
            <a:r>
              <a:rPr lang="en-US" sz="1400" i="1" dirty="0" smtClean="0">
                <a:latin typeface="Times New Roman" pitchFamily="18" charset="0"/>
                <a:cs typeface="Times New Roman" pitchFamily="18" charset="0"/>
              </a:rPr>
              <a:t>. Res., 110, D08201.</a:t>
            </a:r>
          </a:p>
          <a:p>
            <a:pPr>
              <a:buFont typeface="Wingdings" pitchFamily="2" charset="2"/>
              <a:buChar char="Ø"/>
            </a:pPr>
            <a:r>
              <a:rPr lang="en-US" sz="1400" dirty="0" err="1" smtClean="0">
                <a:latin typeface="Times New Roman" pitchFamily="18" charset="0"/>
                <a:cs typeface="Times New Roman" pitchFamily="18" charset="0"/>
              </a:rPr>
              <a:t>Toon</a:t>
            </a:r>
            <a:r>
              <a:rPr lang="en-US" sz="1400" dirty="0" smtClean="0">
                <a:latin typeface="Times New Roman" pitchFamily="18" charset="0"/>
                <a:cs typeface="Times New Roman" pitchFamily="18" charset="0"/>
              </a:rPr>
              <a:t>, O. B., </a:t>
            </a:r>
            <a:r>
              <a:rPr lang="en-US" sz="1400" dirty="0" err="1" smtClean="0">
                <a:latin typeface="Times New Roman" pitchFamily="18" charset="0"/>
                <a:cs typeface="Times New Roman" pitchFamily="18" charset="0"/>
              </a:rPr>
              <a:t>Turco</a:t>
            </a:r>
            <a:r>
              <a:rPr lang="en-US" sz="1400" dirty="0" smtClean="0">
                <a:latin typeface="Times New Roman" pitchFamily="18" charset="0"/>
                <a:cs typeface="Times New Roman" pitchFamily="18" charset="0"/>
              </a:rPr>
              <a:t>, R. P., </a:t>
            </a:r>
            <a:r>
              <a:rPr lang="en-US" sz="1400" dirty="0" err="1" smtClean="0">
                <a:latin typeface="Times New Roman" pitchFamily="18" charset="0"/>
                <a:cs typeface="Times New Roman" pitchFamily="18" charset="0"/>
              </a:rPr>
              <a:t>Westphal</a:t>
            </a:r>
            <a:r>
              <a:rPr lang="en-US" sz="1400" dirty="0" smtClean="0">
                <a:latin typeface="Times New Roman" pitchFamily="18" charset="0"/>
                <a:cs typeface="Times New Roman" pitchFamily="18" charset="0"/>
              </a:rPr>
              <a:t>, D., Malone, R., and Liu, M. S. (1988), A multidimensional model for aerosols – description of computational analogs, </a:t>
            </a:r>
            <a:r>
              <a:rPr lang="en-US" sz="1400" i="1" dirty="0" smtClean="0">
                <a:latin typeface="Times New Roman" pitchFamily="18" charset="0"/>
                <a:cs typeface="Times New Roman" pitchFamily="18" charset="0"/>
              </a:rPr>
              <a:t>J. Atmos. Sci., 45, 2123–2143, 1988.</a:t>
            </a:r>
          </a:p>
          <a:p>
            <a:pPr>
              <a:buFont typeface="Wingdings" pitchFamily="2" charset="2"/>
              <a:buChar char="Ø"/>
            </a:pPr>
            <a:r>
              <a:rPr lang="en-US" sz="1400" dirty="0" err="1" smtClean="0">
                <a:latin typeface="Times New Roman" pitchFamily="18" charset="0"/>
                <a:cs typeface="Times New Roman" pitchFamily="18" charset="0"/>
              </a:rPr>
              <a:t>Vaida</a:t>
            </a:r>
            <a:r>
              <a:rPr lang="en-US" sz="1400" dirty="0" smtClean="0">
                <a:latin typeface="Times New Roman" pitchFamily="18" charset="0"/>
                <a:cs typeface="Times New Roman" pitchFamily="18" charset="0"/>
              </a:rPr>
              <a:t>, V., H. G. </a:t>
            </a:r>
            <a:r>
              <a:rPr lang="en-US" sz="1400" dirty="0" err="1" smtClean="0">
                <a:latin typeface="Times New Roman" pitchFamily="18" charset="0"/>
                <a:cs typeface="Times New Roman" pitchFamily="18" charset="0"/>
              </a:rPr>
              <a:t>Kjaergaard</a:t>
            </a:r>
            <a:r>
              <a:rPr lang="en-US" sz="1400" dirty="0" smtClean="0">
                <a:latin typeface="Times New Roman" pitchFamily="18" charset="0"/>
                <a:cs typeface="Times New Roman" pitchFamily="18" charset="0"/>
              </a:rPr>
              <a:t>, P. E. </a:t>
            </a:r>
            <a:r>
              <a:rPr lang="en-US" sz="1400" dirty="0" err="1" smtClean="0">
                <a:latin typeface="Times New Roman" pitchFamily="18" charset="0"/>
                <a:cs typeface="Times New Roman" pitchFamily="18" charset="0"/>
              </a:rPr>
              <a:t>Hintze</a:t>
            </a:r>
            <a:r>
              <a:rPr lang="en-US" sz="1400" dirty="0" smtClean="0">
                <a:latin typeface="Times New Roman" pitchFamily="18" charset="0"/>
                <a:cs typeface="Times New Roman" pitchFamily="18" charset="0"/>
              </a:rPr>
              <a:t>, and D. J. Donaldson (2003), Photolysis of sulfuric acid vapor by visible solar radiation, </a:t>
            </a:r>
            <a:r>
              <a:rPr lang="en-US" sz="1400" i="1" dirty="0" smtClean="0">
                <a:latin typeface="Times New Roman" pitchFamily="18" charset="0"/>
                <a:cs typeface="Times New Roman" pitchFamily="18" charset="0"/>
              </a:rPr>
              <a:t>Science, 299, 1566 – 1568.</a:t>
            </a:r>
            <a:endParaRPr lang="en-US" sz="1400" dirty="0" smtClean="0">
              <a:latin typeface="Times New Roman" pitchFamily="18" charset="0"/>
              <a:cs typeface="Times New Roman" pitchFamily="18" charset="0"/>
            </a:endParaRPr>
          </a:p>
          <a:p>
            <a:pPr>
              <a:buFont typeface="Wingdings" pitchFamily="2" charset="2"/>
              <a:buChar char="Ø"/>
            </a:pPr>
            <a:r>
              <a:rPr lang="en-US" sz="1400" dirty="0" smtClean="0">
                <a:latin typeface="Times New Roman" pitchFamily="18" charset="0"/>
                <a:cs typeface="Times New Roman" pitchFamily="18" charset="0"/>
              </a:rPr>
              <a:t>Zhao, J., O. B. </a:t>
            </a:r>
            <a:r>
              <a:rPr lang="en-US" sz="1400" dirty="0" err="1" smtClean="0">
                <a:latin typeface="Times New Roman" pitchFamily="18" charset="0"/>
                <a:cs typeface="Times New Roman" pitchFamily="18" charset="0"/>
              </a:rPr>
              <a:t>Toon</a:t>
            </a:r>
            <a:r>
              <a:rPr lang="en-US" sz="1400" dirty="0" smtClean="0">
                <a:latin typeface="Times New Roman" pitchFamily="18" charset="0"/>
                <a:cs typeface="Times New Roman" pitchFamily="18" charset="0"/>
              </a:rPr>
              <a:t>, and R. P. </a:t>
            </a:r>
            <a:r>
              <a:rPr lang="en-US" sz="1400" dirty="0" err="1" smtClean="0">
                <a:latin typeface="Times New Roman" pitchFamily="18" charset="0"/>
                <a:cs typeface="Times New Roman" pitchFamily="18" charset="0"/>
              </a:rPr>
              <a:t>Turco</a:t>
            </a:r>
            <a:r>
              <a:rPr lang="en-US" sz="1400" dirty="0" smtClean="0">
                <a:latin typeface="Times New Roman" pitchFamily="18" charset="0"/>
                <a:cs typeface="Times New Roman" pitchFamily="18" charset="0"/>
              </a:rPr>
              <a:t> (1995), Origin of condensation nuclei in the springtime polar stratosphere, </a:t>
            </a:r>
            <a:r>
              <a:rPr lang="en-US" sz="1400" i="1" dirty="0" smtClean="0">
                <a:latin typeface="Times New Roman" pitchFamily="18" charset="0"/>
                <a:cs typeface="Times New Roman" pitchFamily="18" charset="0"/>
              </a:rPr>
              <a:t>J. </a:t>
            </a:r>
            <a:r>
              <a:rPr lang="en-US" sz="1400" i="1" dirty="0" err="1" smtClean="0">
                <a:latin typeface="Times New Roman" pitchFamily="18" charset="0"/>
                <a:cs typeface="Times New Roman" pitchFamily="18" charset="0"/>
              </a:rPr>
              <a:t>Geophys</a:t>
            </a:r>
            <a:r>
              <a:rPr lang="en-US" sz="1400" i="1" dirty="0" smtClean="0">
                <a:latin typeface="Times New Roman" pitchFamily="18" charset="0"/>
                <a:cs typeface="Times New Roman" pitchFamily="18" charset="0"/>
              </a:rPr>
              <a:t>. Res., 100, 5215 – 5227.</a:t>
            </a:r>
            <a:endParaRPr lang="en-US" sz="1400" b="1" dirty="0" smtClean="0">
              <a:latin typeface="Times New Roman" pitchFamily="18" charset="0"/>
              <a:cs typeface="Times New Roman" pitchFamily="18" charset="0"/>
            </a:endParaRPr>
          </a:p>
          <a:p>
            <a:pPr>
              <a:buFont typeface="Wingdings" pitchFamily="2" charset="2"/>
              <a:buChar char="Ø"/>
            </a:pPr>
            <a:endParaRPr lang="en-US" sz="1400" dirty="0"/>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590800" y="2667000"/>
            <a:ext cx="7772400" cy="1470025"/>
          </a:xfrm>
        </p:spPr>
        <p:txBody>
          <a:bodyPr/>
          <a:lstStyle/>
          <a:p>
            <a:r>
              <a:rPr lang="en-US" dirty="0" smtClean="0">
                <a:latin typeface="Times New Roman" pitchFamily="18" charset="0"/>
                <a:cs typeface="Times New Roman" pitchFamily="18" charset="0"/>
              </a:rPr>
              <a:t>Thank you!	</a:t>
            </a:r>
            <a:endParaRPr lang="en-US" dirty="0">
              <a:latin typeface="Times New Roman" pitchFamily="18" charset="0"/>
              <a:cs typeface="Times New Roman" pitchFamily="18" charset="0"/>
            </a:endParaRPr>
          </a:p>
        </p:txBody>
      </p:sp>
      <p:sp>
        <p:nvSpPr>
          <p:cNvPr id="6" name="Subtitle 5"/>
          <p:cNvSpPr>
            <a:spLocks noGrp="1"/>
          </p:cNvSpPr>
          <p:nvPr>
            <p:ph type="subTitle" idx="1"/>
          </p:nvPr>
        </p:nvSpPr>
        <p:spPr>
          <a:xfrm>
            <a:off x="2971800" y="3657600"/>
            <a:ext cx="6400800" cy="1752600"/>
          </a:xfrm>
        </p:spPr>
        <p:txBody>
          <a:bodyPr/>
          <a:lstStyle/>
          <a:p>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Evolution of the Stratospheric CN Layer over the Antarctic</a:t>
            </a:r>
            <a:endParaRPr lang="en-US" dirty="0"/>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14</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2438400"/>
            <a:ext cx="9065377" cy="4143916"/>
          </a:xfrm>
          <a:prstGeom prst="rect">
            <a:avLst/>
          </a:prstGeom>
          <a:noFill/>
          <a:ln w="9525">
            <a:noFill/>
            <a:miter lim="800000"/>
            <a:headEnd/>
            <a:tailEnd/>
          </a:ln>
        </p:spPr>
      </p:pic>
      <p:sp>
        <p:nvSpPr>
          <p:cNvPr id="6" name="TextBox 5"/>
          <p:cNvSpPr txBox="1"/>
          <p:nvPr/>
        </p:nvSpPr>
        <p:spPr>
          <a:xfrm>
            <a:off x="2667000" y="2057400"/>
            <a:ext cx="38100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McMurdo Station, Antarctica (78°S)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r>
              <a:rPr lang="en-US" sz="4000" dirty="0" smtClean="0">
                <a:latin typeface="Times New Roman" pitchFamily="18" charset="0"/>
                <a:cs typeface="Times New Roman" pitchFamily="18" charset="0"/>
              </a:rPr>
              <a:t>Model vs. In situ Discrepancy</a:t>
            </a:r>
            <a:endParaRPr lang="en-US" sz="4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15</a:t>
            </a:fld>
            <a:endParaRPr lang="en-US"/>
          </a:p>
        </p:txBody>
      </p:sp>
      <p:pic>
        <p:nvPicPr>
          <p:cNvPr id="3079" name="Picture 7"/>
          <p:cNvPicPr>
            <a:picLocks noGrp="1" noChangeAspect="1" noChangeArrowheads="1"/>
          </p:cNvPicPr>
          <p:nvPr>
            <p:ph idx="1"/>
          </p:nvPr>
        </p:nvPicPr>
        <p:blipFill>
          <a:blip r:embed="rId2" cstate="print"/>
          <a:srcRect/>
          <a:stretch>
            <a:fillRect/>
          </a:stretch>
        </p:blipFill>
        <p:spPr bwMode="auto">
          <a:xfrm>
            <a:off x="1370590" y="1600200"/>
            <a:ext cx="6402820" cy="4525963"/>
          </a:xfrm>
          <a:prstGeom prst="rect">
            <a:avLst/>
          </a:prstGeom>
          <a:noFill/>
          <a:ln w="9525">
            <a:noFill/>
            <a:miter lim="800000"/>
            <a:headEnd/>
            <a:tailEnd/>
          </a:ln>
        </p:spPr>
      </p:pic>
      <p:sp>
        <p:nvSpPr>
          <p:cNvPr id="14" name="TextBox 13"/>
          <p:cNvSpPr txBox="1"/>
          <p:nvPr/>
        </p:nvSpPr>
        <p:spPr>
          <a:xfrm>
            <a:off x="2819400" y="1219200"/>
            <a:ext cx="38100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McMurdo Station, Antarctica (78°S)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16</a:t>
            </a:fld>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363545" y="1600200"/>
            <a:ext cx="6416909" cy="4525963"/>
          </a:xfrm>
          <a:prstGeom prst="rect">
            <a:avLst/>
          </a:prstGeom>
          <a:noFill/>
          <a:ln w="9525">
            <a:noFill/>
            <a:miter lim="800000"/>
            <a:headEnd/>
            <a:tailEnd/>
          </a:ln>
        </p:spPr>
      </p:pic>
      <p:sp>
        <p:nvSpPr>
          <p:cNvPr id="6" name="Title 7"/>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2010 CESM1(WACCM) Output vs.   </a:t>
            </a:r>
            <a:r>
              <a:rPr lang="en-US" i="1" dirty="0" smtClean="0">
                <a:latin typeface="Times New Roman" pitchFamily="18" charset="0"/>
                <a:cs typeface="Times New Roman" pitchFamily="18" charset="0"/>
              </a:rPr>
              <a:t>In-situ</a:t>
            </a:r>
            <a:r>
              <a:rPr lang="en-US" dirty="0" smtClean="0">
                <a:latin typeface="Times New Roman" pitchFamily="18" charset="0"/>
                <a:cs typeface="Times New Roman" pitchFamily="18" charset="0"/>
              </a:rPr>
              <a:t> Observations</a:t>
            </a:r>
            <a:endParaRPr lang="en-US" dirty="0">
              <a:latin typeface="Times New Roman" pitchFamily="18" charset="0"/>
              <a:cs typeface="Times New Roman" pitchFamily="18" charset="0"/>
            </a:endParaRPr>
          </a:p>
        </p:txBody>
      </p:sp>
      <p:sp>
        <p:nvSpPr>
          <p:cNvPr id="7" name="TextBox 6"/>
          <p:cNvSpPr txBox="1"/>
          <p:nvPr/>
        </p:nvSpPr>
        <p:spPr>
          <a:xfrm>
            <a:off x="4876800" y="1752600"/>
            <a:ext cx="38100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Laramie, Wyoming (41°N)</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Northern Hemisphere Stratospheric CN Layer and Global Extent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17</a:t>
            </a:fld>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3124200" y="1447800"/>
            <a:ext cx="2895600" cy="5365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Times New Roman" pitchFamily="18" charset="0"/>
                <a:cs typeface="Times New Roman" pitchFamily="18" charset="0"/>
              </a:rPr>
              <a:t>Stratospheric Condensation Nuclei (CN)</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229600" cy="4953000"/>
          </a:xfrm>
        </p:spPr>
        <p:txBody>
          <a:bodyPr>
            <a:normAutofit fontScale="70000" lnSpcReduction="20000"/>
          </a:bodyPr>
          <a:lstStyle/>
          <a:p>
            <a:pPr>
              <a:buFont typeface="Wingdings" pitchFamily="2" charset="2"/>
              <a:buChar char="Ø"/>
            </a:pPr>
            <a:r>
              <a:rPr lang="en-US" dirty="0" smtClean="0">
                <a:latin typeface="Times New Roman" pitchFamily="18" charset="0"/>
                <a:cs typeface="Times New Roman" pitchFamily="18" charset="0"/>
              </a:rPr>
              <a:t>Measurements of CN include the total stratospheric aerosol population above a critical size, which is dependent on the instrumentation. For our balloon-borne instruments, the observed size is  r &gt; 3 – 10 nm, dependent on pressure.  </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stratospheric aerosol population is dominated for number concentration by the smaller particles, and thus quantifying CN helps describe the small particle tail of the size distribution.</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Stratospheric CN are also important because:</a:t>
            </a:r>
          </a:p>
          <a:p>
            <a:pPr marL="514350" indent="-514350">
              <a:buFont typeface="+mj-lt"/>
              <a:buAutoNum type="arabicPeriod"/>
            </a:pPr>
            <a:r>
              <a:rPr lang="en-US" sz="2600" dirty="0" smtClean="0">
                <a:latin typeface="Times New Roman" pitchFamily="18" charset="0"/>
                <a:cs typeface="Times New Roman" pitchFamily="18" charset="0"/>
              </a:rPr>
              <a:t>They are the initial pathway for removal of sulfate from the stratosphere.</a:t>
            </a:r>
          </a:p>
          <a:p>
            <a:pPr marL="514350" indent="-514350">
              <a:buFont typeface="+mj-lt"/>
              <a:buAutoNum type="arabicPeriod"/>
            </a:pPr>
            <a:r>
              <a:rPr lang="en-US" sz="2600" dirty="0" smtClean="0">
                <a:latin typeface="Times New Roman" pitchFamily="18" charset="0"/>
                <a:cs typeface="Times New Roman" pitchFamily="18" charset="0"/>
              </a:rPr>
              <a:t>They serve as sites for condensation and nucleation centers for PSCs.</a:t>
            </a:r>
          </a:p>
          <a:p>
            <a:pPr marL="514350" indent="-514350">
              <a:buFont typeface="+mj-lt"/>
              <a:buAutoNum type="arabicPeriod"/>
            </a:pPr>
            <a:r>
              <a:rPr lang="en-US" sz="2600" dirty="0" smtClean="0">
                <a:latin typeface="Times New Roman" pitchFamily="18" charset="0"/>
                <a:cs typeface="Times New Roman" pitchFamily="18" charset="0"/>
              </a:rPr>
              <a:t>They can be used as a tracer for transport processes.</a:t>
            </a:r>
          </a:p>
          <a:p>
            <a:pPr marL="514350" indent="-514350">
              <a:buFont typeface="+mj-lt"/>
              <a:buAutoNum type="arabicPeriod"/>
            </a:pPr>
            <a:r>
              <a:rPr lang="en-US" sz="2600" dirty="0" smtClean="0">
                <a:latin typeface="Times New Roman" pitchFamily="18" charset="0"/>
                <a:cs typeface="Times New Roman" pitchFamily="18" charset="0"/>
              </a:rPr>
              <a:t>They are involved in interplay of meteoritic material with H</a:t>
            </a:r>
            <a:r>
              <a:rPr lang="en-US" sz="2600" baseline="-25000" dirty="0" smtClean="0">
                <a:latin typeface="Times New Roman" pitchFamily="18" charset="0"/>
                <a:cs typeface="Times New Roman" pitchFamily="18" charset="0"/>
              </a:rPr>
              <a:t>2</a:t>
            </a:r>
            <a:r>
              <a:rPr lang="en-US" sz="2600" dirty="0" smtClean="0">
                <a:latin typeface="Times New Roman" pitchFamily="18" charset="0"/>
                <a:cs typeface="Times New Roman" pitchFamily="18" charset="0"/>
              </a:rPr>
              <a:t>SO</a:t>
            </a:r>
            <a:r>
              <a:rPr lang="en-US" sz="2600" baseline="-25000" dirty="0" smtClean="0">
                <a:latin typeface="Times New Roman" pitchFamily="18" charset="0"/>
                <a:cs typeface="Times New Roman" pitchFamily="18" charset="0"/>
              </a:rPr>
              <a:t>4</a:t>
            </a:r>
            <a:r>
              <a:rPr lang="en-US" sz="2600" dirty="0" smtClean="0">
                <a:latin typeface="Times New Roman" pitchFamily="18" charset="0"/>
                <a:cs typeface="Times New Roman" pitchFamily="18" charset="0"/>
              </a:rPr>
              <a:t> condensation and removal.</a:t>
            </a:r>
          </a:p>
          <a:p>
            <a:pPr marL="514350" indent="-514350">
              <a:buFont typeface="+mj-lt"/>
              <a:buAutoNum type="arabicPeriod"/>
            </a:pPr>
            <a:r>
              <a:rPr lang="en-US" sz="2600" dirty="0" smtClean="0">
                <a:latin typeface="Times New Roman" pitchFamily="18" charset="0"/>
                <a:cs typeface="Times New Roman" pitchFamily="18" charset="0"/>
              </a:rPr>
              <a:t>CN layers may be important for specific heterogeneous reactions.</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solidFill>
                  <a:schemeClr val="tx1"/>
                </a:solidFill>
              </a:rPr>
              <a:pPr>
                <a:defRPr/>
              </a:pPr>
              <a:t>2</a:t>
            </a:fld>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r>
              <a:rPr lang="en-US" dirty="0" smtClean="0">
                <a:latin typeface="Times New Roman" pitchFamily="18" charset="0"/>
                <a:cs typeface="Times New Roman" pitchFamily="18" charset="0"/>
              </a:rPr>
              <a:t>Stratospheric CN Measurements</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Campbell and Deshler [2013], JGR, under revision.</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solidFill>
                  <a:schemeClr val="tx1"/>
                </a:solidFill>
              </a:rPr>
              <a:pPr>
                <a:defRPr/>
              </a:pPr>
              <a:t>3</a:t>
            </a:fld>
            <a:endParaRPr lang="en-US" dirty="0">
              <a:solidFill>
                <a:schemeClr val="tx1"/>
              </a:solidFill>
            </a:endParaRPr>
          </a:p>
        </p:txBody>
      </p:sp>
      <p:pic>
        <p:nvPicPr>
          <p:cNvPr id="40970" name="Picture 10"/>
          <p:cNvPicPr>
            <a:picLocks noChangeAspect="1" noChangeArrowheads="1"/>
          </p:cNvPicPr>
          <p:nvPr/>
        </p:nvPicPr>
        <p:blipFill>
          <a:blip r:embed="rId3" cstate="print"/>
          <a:srcRect/>
          <a:stretch>
            <a:fillRect/>
          </a:stretch>
        </p:blipFill>
        <p:spPr bwMode="auto">
          <a:xfrm>
            <a:off x="304799" y="3733800"/>
            <a:ext cx="2842803" cy="2174847"/>
          </a:xfrm>
          <a:prstGeom prst="rect">
            <a:avLst/>
          </a:prstGeom>
          <a:noFill/>
          <a:ln w="9525">
            <a:noFill/>
            <a:miter lim="800000"/>
            <a:headEnd/>
            <a:tailEnd/>
          </a:ln>
        </p:spPr>
      </p:pic>
      <p:pic>
        <p:nvPicPr>
          <p:cNvPr id="23" name="Picture 9"/>
          <p:cNvPicPr>
            <a:picLocks noChangeAspect="1" noChangeArrowheads="1"/>
          </p:cNvPicPr>
          <p:nvPr/>
        </p:nvPicPr>
        <p:blipFill>
          <a:blip r:embed="rId4" cstate="print"/>
          <a:srcRect/>
          <a:stretch>
            <a:fillRect/>
          </a:stretch>
        </p:blipFill>
        <p:spPr bwMode="auto">
          <a:xfrm>
            <a:off x="381000" y="1447800"/>
            <a:ext cx="2743200" cy="2098874"/>
          </a:xfrm>
          <a:prstGeom prst="rect">
            <a:avLst/>
          </a:prstGeom>
          <a:noFill/>
          <a:ln w="9525">
            <a:noFill/>
            <a:miter lim="800000"/>
            <a:headEnd/>
            <a:tailEnd/>
          </a:ln>
        </p:spPr>
      </p:pic>
      <p:pic>
        <p:nvPicPr>
          <p:cNvPr id="40972" name="Picture 12"/>
          <p:cNvPicPr>
            <a:picLocks noChangeAspect="1" noChangeArrowheads="1"/>
          </p:cNvPicPr>
          <p:nvPr/>
        </p:nvPicPr>
        <p:blipFill>
          <a:blip r:embed="rId5" cstate="print"/>
          <a:srcRect/>
          <a:stretch>
            <a:fillRect/>
          </a:stretch>
        </p:blipFill>
        <p:spPr bwMode="auto">
          <a:xfrm>
            <a:off x="3276600" y="1905000"/>
            <a:ext cx="289952" cy="942975"/>
          </a:xfrm>
          <a:prstGeom prst="rect">
            <a:avLst/>
          </a:prstGeom>
          <a:noFill/>
          <a:ln w="9525">
            <a:noFill/>
            <a:miter lim="800000"/>
            <a:headEnd/>
            <a:tailEnd/>
          </a:ln>
        </p:spPr>
      </p:pic>
      <p:pic>
        <p:nvPicPr>
          <p:cNvPr id="25" name="Picture 12"/>
          <p:cNvPicPr>
            <a:picLocks noChangeAspect="1" noChangeArrowheads="1"/>
          </p:cNvPicPr>
          <p:nvPr/>
        </p:nvPicPr>
        <p:blipFill>
          <a:blip r:embed="rId5" cstate="print"/>
          <a:srcRect/>
          <a:stretch>
            <a:fillRect/>
          </a:stretch>
        </p:blipFill>
        <p:spPr bwMode="auto">
          <a:xfrm>
            <a:off x="3276600" y="4267200"/>
            <a:ext cx="289952" cy="942975"/>
          </a:xfrm>
          <a:prstGeom prst="rect">
            <a:avLst/>
          </a:prstGeom>
          <a:noFill/>
          <a:ln w="9525">
            <a:noFill/>
            <a:miter lim="800000"/>
            <a:headEnd/>
            <a:tailEnd/>
          </a:ln>
        </p:spPr>
      </p:pic>
      <p:pic>
        <p:nvPicPr>
          <p:cNvPr id="40973" name="Picture 13"/>
          <p:cNvPicPr>
            <a:picLocks noChangeAspect="1" noChangeArrowheads="1"/>
          </p:cNvPicPr>
          <p:nvPr/>
        </p:nvPicPr>
        <p:blipFill>
          <a:blip r:embed="rId6" cstate="print"/>
          <a:srcRect/>
          <a:stretch>
            <a:fillRect/>
          </a:stretch>
        </p:blipFill>
        <p:spPr bwMode="auto">
          <a:xfrm>
            <a:off x="6248400" y="1600200"/>
            <a:ext cx="2700097" cy="1872108"/>
          </a:xfrm>
          <a:prstGeom prst="rect">
            <a:avLst/>
          </a:prstGeom>
          <a:noFill/>
          <a:ln w="9525">
            <a:noFill/>
            <a:miter lim="800000"/>
            <a:headEnd/>
            <a:tailEnd/>
          </a:ln>
        </p:spPr>
      </p:pic>
      <p:pic>
        <p:nvPicPr>
          <p:cNvPr id="40974" name="Picture 14"/>
          <p:cNvPicPr>
            <a:picLocks noChangeAspect="1" noChangeArrowheads="1"/>
          </p:cNvPicPr>
          <p:nvPr/>
        </p:nvPicPr>
        <p:blipFill>
          <a:blip r:embed="rId7" cstate="print"/>
          <a:srcRect/>
          <a:stretch>
            <a:fillRect/>
          </a:stretch>
        </p:blipFill>
        <p:spPr bwMode="auto">
          <a:xfrm>
            <a:off x="6248400" y="3886200"/>
            <a:ext cx="2679609" cy="1828800"/>
          </a:xfrm>
          <a:prstGeom prst="rect">
            <a:avLst/>
          </a:prstGeom>
          <a:noFill/>
          <a:ln w="9525">
            <a:noFill/>
            <a:miter lim="800000"/>
            <a:headEnd/>
            <a:tailEnd/>
          </a:ln>
        </p:spPr>
      </p:pic>
      <p:sp>
        <p:nvSpPr>
          <p:cNvPr id="28" name="TextBox 27"/>
          <p:cNvSpPr txBox="1"/>
          <p:nvPr/>
        </p:nvSpPr>
        <p:spPr>
          <a:xfrm>
            <a:off x="1143000" y="1066800"/>
            <a:ext cx="1447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Seasonality</a:t>
            </a:r>
            <a:endParaRPr lang="en-US" dirty="0">
              <a:latin typeface="Times New Roman" pitchFamily="18" charset="0"/>
              <a:cs typeface="Times New Roman" pitchFamily="18" charset="0"/>
            </a:endParaRPr>
          </a:p>
        </p:txBody>
      </p:sp>
      <p:sp>
        <p:nvSpPr>
          <p:cNvPr id="29" name="TextBox 28"/>
          <p:cNvSpPr txBox="1"/>
          <p:nvPr/>
        </p:nvSpPr>
        <p:spPr>
          <a:xfrm>
            <a:off x="4419600" y="1066800"/>
            <a:ext cx="10668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Volatility </a:t>
            </a:r>
            <a:endParaRPr lang="en-US" dirty="0">
              <a:latin typeface="Times New Roman" pitchFamily="18" charset="0"/>
              <a:cs typeface="Times New Roman" pitchFamily="18" charset="0"/>
            </a:endParaRPr>
          </a:p>
        </p:txBody>
      </p:sp>
      <p:sp>
        <p:nvSpPr>
          <p:cNvPr id="30" name="TextBox 29"/>
          <p:cNvSpPr txBox="1"/>
          <p:nvPr/>
        </p:nvSpPr>
        <p:spPr>
          <a:xfrm>
            <a:off x="7239000" y="1066800"/>
            <a:ext cx="12192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Formation </a:t>
            </a:r>
            <a:endParaRPr lang="en-US" dirty="0">
              <a:latin typeface="Times New Roman" pitchFamily="18" charset="0"/>
              <a:cs typeface="Times New Roman" pitchFamily="18" charset="0"/>
            </a:endParaRPr>
          </a:p>
        </p:txBody>
      </p:sp>
      <p:cxnSp>
        <p:nvCxnSpPr>
          <p:cNvPr id="31" name="Straight Arrow Connector 30"/>
          <p:cNvCxnSpPr/>
          <p:nvPr/>
        </p:nvCxnSpPr>
        <p:spPr>
          <a:xfrm flipV="1">
            <a:off x="990600" y="1981200"/>
            <a:ext cx="9906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133600" y="1981200"/>
            <a:ext cx="8382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62000" y="4648200"/>
            <a:ext cx="5334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71600" y="4648200"/>
            <a:ext cx="990600" cy="457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362200" y="4876800"/>
            <a:ext cx="6858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3400" y="6027003"/>
            <a:ext cx="2743200" cy="830997"/>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Seasonal enhancement, the “CN layer”, forms during late winter – early spring.</a:t>
            </a:r>
            <a:endParaRPr lang="en-US" sz="1600" b="1" dirty="0">
              <a:solidFill>
                <a:srgbClr val="FF0000"/>
              </a:solidFill>
              <a:latin typeface="Times New Roman" pitchFamily="18" charset="0"/>
              <a:cs typeface="Times New Roman" pitchFamily="18" charset="0"/>
            </a:endParaRPr>
          </a:p>
        </p:txBody>
      </p:sp>
      <p:sp>
        <p:nvSpPr>
          <p:cNvPr id="44" name="TextBox 43"/>
          <p:cNvSpPr txBox="1"/>
          <p:nvPr/>
        </p:nvSpPr>
        <p:spPr>
          <a:xfrm>
            <a:off x="838200" y="1676400"/>
            <a:ext cx="2286000" cy="261610"/>
          </a:xfrm>
          <a:prstGeom prst="rect">
            <a:avLst/>
          </a:prstGeom>
          <a:noFill/>
        </p:spPr>
        <p:txBody>
          <a:bodyPr wrap="square" rtlCol="0">
            <a:spAutoFit/>
          </a:bodyPr>
          <a:lstStyle/>
          <a:p>
            <a:r>
              <a:rPr lang="en-US" sz="1100" b="1" dirty="0" smtClean="0">
                <a:solidFill>
                  <a:srgbClr val="FF0000"/>
                </a:solidFill>
                <a:latin typeface="Times New Roman" pitchFamily="18" charset="0"/>
                <a:cs typeface="Times New Roman" pitchFamily="18" charset="0"/>
              </a:rPr>
              <a:t>10 – 20 </a:t>
            </a:r>
            <a:r>
              <a:rPr lang="en-US" sz="1100" b="1" dirty="0" smtClean="0">
                <a:solidFill>
                  <a:srgbClr val="FF0000"/>
                </a:solidFill>
                <a:latin typeface="Times New Roman" pitchFamily="18" charset="0"/>
                <a:cs typeface="Times New Roman" pitchFamily="18" charset="0"/>
                <a:sym typeface="Wingdings" pitchFamily="2" charset="2"/>
              </a:rPr>
              <a:t> &gt; 100 cm</a:t>
            </a:r>
            <a:r>
              <a:rPr lang="en-US" sz="1100" b="1" baseline="30000" dirty="0" smtClean="0">
                <a:solidFill>
                  <a:srgbClr val="FF0000"/>
                </a:solidFill>
                <a:latin typeface="Times New Roman" pitchFamily="18" charset="0"/>
                <a:cs typeface="Times New Roman" pitchFamily="18" charset="0"/>
                <a:sym typeface="Wingdings" pitchFamily="2" charset="2"/>
              </a:rPr>
              <a:t>-3</a:t>
            </a:r>
            <a:r>
              <a:rPr lang="en-US" sz="1100" b="1" dirty="0" smtClean="0">
                <a:solidFill>
                  <a:srgbClr val="FF0000"/>
                </a:solidFill>
                <a:latin typeface="Times New Roman" pitchFamily="18" charset="0"/>
                <a:cs typeface="Times New Roman" pitchFamily="18" charset="0"/>
                <a:sym typeface="Wingdings" pitchFamily="2" charset="2"/>
              </a:rPr>
              <a:t> (21 – 27 km)</a:t>
            </a:r>
            <a:endParaRPr lang="en-US" sz="1100" b="1" dirty="0">
              <a:solidFill>
                <a:srgbClr val="FF0000"/>
              </a:solidFill>
              <a:latin typeface="Times New Roman" pitchFamily="18" charset="0"/>
              <a:cs typeface="Times New Roman" pitchFamily="18" charset="0"/>
            </a:endParaRPr>
          </a:p>
        </p:txBody>
      </p:sp>
      <p:sp>
        <p:nvSpPr>
          <p:cNvPr id="45" name="TextBox 44"/>
          <p:cNvSpPr txBox="1"/>
          <p:nvPr/>
        </p:nvSpPr>
        <p:spPr>
          <a:xfrm>
            <a:off x="685800" y="4267200"/>
            <a:ext cx="2133600" cy="261610"/>
          </a:xfrm>
          <a:prstGeom prst="rect">
            <a:avLst/>
          </a:prstGeom>
          <a:noFill/>
        </p:spPr>
        <p:txBody>
          <a:bodyPr wrap="square" rtlCol="0">
            <a:spAutoFit/>
          </a:bodyPr>
          <a:lstStyle/>
          <a:p>
            <a:r>
              <a:rPr lang="en-US" sz="1100" b="1" dirty="0" smtClean="0">
                <a:solidFill>
                  <a:srgbClr val="FF0000"/>
                </a:solidFill>
                <a:latin typeface="Times New Roman" pitchFamily="18" charset="0"/>
                <a:cs typeface="Times New Roman" pitchFamily="18" charset="0"/>
              </a:rPr>
              <a:t>1 – 10 </a:t>
            </a:r>
            <a:r>
              <a:rPr lang="en-US" sz="1100" b="1" dirty="0" smtClean="0">
                <a:solidFill>
                  <a:srgbClr val="FF0000"/>
                </a:solidFill>
                <a:latin typeface="Times New Roman" pitchFamily="18" charset="0"/>
                <a:cs typeface="Times New Roman" pitchFamily="18" charset="0"/>
                <a:sym typeface="Wingdings" pitchFamily="2" charset="2"/>
              </a:rPr>
              <a:t> &gt; 20 cm</a:t>
            </a:r>
            <a:r>
              <a:rPr lang="en-US" sz="1100" b="1" baseline="30000" dirty="0" smtClean="0">
                <a:solidFill>
                  <a:srgbClr val="FF0000"/>
                </a:solidFill>
                <a:latin typeface="Times New Roman" pitchFamily="18" charset="0"/>
                <a:cs typeface="Times New Roman" pitchFamily="18" charset="0"/>
                <a:sym typeface="Wingdings" pitchFamily="2" charset="2"/>
              </a:rPr>
              <a:t>-3</a:t>
            </a:r>
            <a:r>
              <a:rPr lang="en-US" sz="1100" b="1" dirty="0" smtClean="0">
                <a:solidFill>
                  <a:srgbClr val="FF0000"/>
                </a:solidFill>
                <a:latin typeface="Times New Roman" pitchFamily="18" charset="0"/>
                <a:cs typeface="Times New Roman" pitchFamily="18" charset="0"/>
                <a:sym typeface="Wingdings" pitchFamily="2" charset="2"/>
              </a:rPr>
              <a:t> (25 – 31 km)</a:t>
            </a:r>
            <a:endParaRPr lang="en-US" sz="1100" b="1" dirty="0">
              <a:solidFill>
                <a:srgbClr val="FF0000"/>
              </a:solidFill>
              <a:latin typeface="Times New Roman" pitchFamily="18" charset="0"/>
              <a:cs typeface="Times New Roman" pitchFamily="18" charset="0"/>
            </a:endParaRPr>
          </a:p>
        </p:txBody>
      </p:sp>
      <p:pic>
        <p:nvPicPr>
          <p:cNvPr id="40975" name="Picture 15"/>
          <p:cNvPicPr>
            <a:picLocks noChangeAspect="1" noChangeArrowheads="1"/>
          </p:cNvPicPr>
          <p:nvPr/>
        </p:nvPicPr>
        <p:blipFill>
          <a:blip r:embed="rId8" cstate="print"/>
          <a:srcRect/>
          <a:stretch>
            <a:fillRect/>
          </a:stretch>
        </p:blipFill>
        <p:spPr bwMode="auto">
          <a:xfrm>
            <a:off x="3810000" y="1447800"/>
            <a:ext cx="1881188" cy="144707"/>
          </a:xfrm>
          <a:prstGeom prst="rect">
            <a:avLst/>
          </a:prstGeom>
          <a:noFill/>
          <a:ln w="9525">
            <a:noFill/>
            <a:miter lim="800000"/>
            <a:headEnd/>
            <a:tailEnd/>
          </a:ln>
        </p:spPr>
      </p:pic>
      <p:pic>
        <p:nvPicPr>
          <p:cNvPr id="48" name="Picture 15"/>
          <p:cNvPicPr>
            <a:picLocks noChangeAspect="1" noChangeArrowheads="1"/>
          </p:cNvPicPr>
          <p:nvPr/>
        </p:nvPicPr>
        <p:blipFill>
          <a:blip r:embed="rId8" cstate="print"/>
          <a:srcRect/>
          <a:stretch>
            <a:fillRect/>
          </a:stretch>
        </p:blipFill>
        <p:spPr bwMode="auto">
          <a:xfrm>
            <a:off x="6629400" y="1447800"/>
            <a:ext cx="1881188" cy="144707"/>
          </a:xfrm>
          <a:prstGeom prst="rect">
            <a:avLst/>
          </a:prstGeom>
          <a:noFill/>
          <a:ln w="9525">
            <a:noFill/>
            <a:miter lim="800000"/>
            <a:headEnd/>
            <a:tailEnd/>
          </a:ln>
        </p:spPr>
      </p:pic>
      <p:pic>
        <p:nvPicPr>
          <p:cNvPr id="40976" name="Picture 16"/>
          <p:cNvPicPr>
            <a:picLocks noChangeAspect="1" noChangeArrowheads="1"/>
          </p:cNvPicPr>
          <p:nvPr/>
        </p:nvPicPr>
        <p:blipFill>
          <a:blip r:embed="rId9" cstate="print"/>
          <a:srcRect/>
          <a:stretch>
            <a:fillRect/>
          </a:stretch>
        </p:blipFill>
        <p:spPr bwMode="auto">
          <a:xfrm>
            <a:off x="3733800" y="3733800"/>
            <a:ext cx="1295400" cy="123825"/>
          </a:xfrm>
          <a:prstGeom prst="rect">
            <a:avLst/>
          </a:prstGeom>
          <a:noFill/>
          <a:ln w="9525">
            <a:noFill/>
            <a:miter lim="800000"/>
            <a:headEnd/>
            <a:tailEnd/>
          </a:ln>
        </p:spPr>
      </p:pic>
      <p:pic>
        <p:nvPicPr>
          <p:cNvPr id="40977" name="Picture 17"/>
          <p:cNvPicPr>
            <a:picLocks noChangeAspect="1" noChangeArrowheads="1"/>
          </p:cNvPicPr>
          <p:nvPr/>
        </p:nvPicPr>
        <p:blipFill>
          <a:blip r:embed="rId10" cstate="print"/>
          <a:srcRect/>
          <a:stretch>
            <a:fillRect/>
          </a:stretch>
        </p:blipFill>
        <p:spPr bwMode="auto">
          <a:xfrm>
            <a:off x="3505200" y="1600200"/>
            <a:ext cx="2743200" cy="1892861"/>
          </a:xfrm>
          <a:prstGeom prst="rect">
            <a:avLst/>
          </a:prstGeom>
          <a:noFill/>
          <a:ln w="9525">
            <a:noFill/>
            <a:miter lim="800000"/>
            <a:headEnd/>
            <a:tailEnd/>
          </a:ln>
        </p:spPr>
      </p:pic>
      <p:pic>
        <p:nvPicPr>
          <p:cNvPr id="40978" name="Picture 18"/>
          <p:cNvPicPr>
            <a:picLocks noChangeAspect="1" noChangeArrowheads="1"/>
          </p:cNvPicPr>
          <p:nvPr/>
        </p:nvPicPr>
        <p:blipFill>
          <a:blip r:embed="rId11" cstate="print"/>
          <a:srcRect/>
          <a:stretch>
            <a:fillRect/>
          </a:stretch>
        </p:blipFill>
        <p:spPr bwMode="auto">
          <a:xfrm>
            <a:off x="3505200" y="3886200"/>
            <a:ext cx="2760671" cy="2133600"/>
          </a:xfrm>
          <a:prstGeom prst="rect">
            <a:avLst/>
          </a:prstGeom>
          <a:noFill/>
          <a:ln w="9525">
            <a:noFill/>
            <a:miter lim="800000"/>
            <a:headEnd/>
            <a:tailEnd/>
          </a:ln>
        </p:spPr>
      </p:pic>
      <p:sp>
        <p:nvSpPr>
          <p:cNvPr id="52" name="TextBox 51"/>
          <p:cNvSpPr txBox="1"/>
          <p:nvPr/>
        </p:nvSpPr>
        <p:spPr>
          <a:xfrm>
            <a:off x="3962400" y="2819400"/>
            <a:ext cx="762000" cy="338554"/>
          </a:xfrm>
          <a:prstGeom prst="rect">
            <a:avLst/>
          </a:prstGeom>
          <a:noFill/>
        </p:spPr>
        <p:txBody>
          <a:bodyPr wrap="square" rtlCol="0">
            <a:spAutoFit/>
          </a:bodyPr>
          <a:lstStyle/>
          <a:p>
            <a:r>
              <a:rPr lang="en-US" sz="1600" b="1" dirty="0" smtClean="0">
                <a:solidFill>
                  <a:srgbClr val="FF0000"/>
                </a:solidFill>
              </a:rPr>
              <a:t>&lt; 0.1</a:t>
            </a:r>
            <a:endParaRPr lang="en-US" sz="1600" b="1" dirty="0">
              <a:solidFill>
                <a:srgbClr val="FF0000"/>
              </a:solidFill>
            </a:endParaRPr>
          </a:p>
        </p:txBody>
      </p:sp>
      <p:sp>
        <p:nvSpPr>
          <p:cNvPr id="53" name="TextBox 52"/>
          <p:cNvSpPr txBox="1"/>
          <p:nvPr/>
        </p:nvSpPr>
        <p:spPr>
          <a:xfrm>
            <a:off x="4038600" y="4648200"/>
            <a:ext cx="762000" cy="338554"/>
          </a:xfrm>
          <a:prstGeom prst="rect">
            <a:avLst/>
          </a:prstGeom>
          <a:noFill/>
        </p:spPr>
        <p:txBody>
          <a:bodyPr wrap="square" rtlCol="0">
            <a:spAutoFit/>
          </a:bodyPr>
          <a:lstStyle/>
          <a:p>
            <a:r>
              <a:rPr lang="en-US" sz="1600" b="1" dirty="0" smtClean="0">
                <a:solidFill>
                  <a:srgbClr val="FF0000"/>
                </a:solidFill>
              </a:rPr>
              <a:t>&lt; 0.1</a:t>
            </a:r>
            <a:endParaRPr lang="en-US" sz="1600" b="1" dirty="0">
              <a:solidFill>
                <a:srgbClr val="FF0000"/>
              </a:solidFill>
            </a:endParaRPr>
          </a:p>
        </p:txBody>
      </p:sp>
      <p:sp>
        <p:nvSpPr>
          <p:cNvPr id="54" name="TextBox 53"/>
          <p:cNvSpPr txBox="1"/>
          <p:nvPr/>
        </p:nvSpPr>
        <p:spPr>
          <a:xfrm>
            <a:off x="3505200" y="6027003"/>
            <a:ext cx="2895600" cy="830997"/>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CN layer </a:t>
            </a:r>
            <a:r>
              <a:rPr lang="en-US" sz="1600" b="1" dirty="0" smtClean="0">
                <a:solidFill>
                  <a:srgbClr val="FF0000"/>
                </a:solidFill>
                <a:latin typeface="Times New Roman" pitchFamily="18" charset="0"/>
                <a:cs typeface="Times New Roman" pitchFamily="18" charset="0"/>
                <a:sym typeface="Wingdings" pitchFamily="2" charset="2"/>
              </a:rPr>
              <a:t>is</a:t>
            </a:r>
            <a:r>
              <a:rPr lang="en-US" sz="1600" b="1" dirty="0" smtClean="0">
                <a:solidFill>
                  <a:srgbClr val="FF0000"/>
                </a:solidFill>
                <a:latin typeface="Times New Roman" pitchFamily="18" charset="0"/>
                <a:cs typeface="Times New Roman" pitchFamily="18" charset="0"/>
              </a:rPr>
              <a:t> volatile H</a:t>
            </a:r>
            <a:r>
              <a:rPr lang="en-US" sz="1600" b="1" baseline="-25000" dirty="0" smtClean="0">
                <a:solidFill>
                  <a:srgbClr val="FF0000"/>
                </a:solidFill>
                <a:latin typeface="Times New Roman" pitchFamily="18" charset="0"/>
                <a:cs typeface="Times New Roman" pitchFamily="18" charset="0"/>
              </a:rPr>
              <a:t>2</a:t>
            </a:r>
            <a:r>
              <a:rPr lang="en-US" sz="1600" b="1" dirty="0" smtClean="0">
                <a:solidFill>
                  <a:srgbClr val="FF0000"/>
                </a:solidFill>
                <a:latin typeface="Times New Roman" pitchFamily="18" charset="0"/>
                <a:cs typeface="Times New Roman" pitchFamily="18" charset="0"/>
              </a:rPr>
              <a:t>SO</a:t>
            </a:r>
            <a:r>
              <a:rPr lang="en-US" sz="1600" b="1" baseline="-25000" dirty="0" smtClean="0">
                <a:solidFill>
                  <a:srgbClr val="FF0000"/>
                </a:solidFill>
                <a:latin typeface="Times New Roman" pitchFamily="18" charset="0"/>
                <a:cs typeface="Times New Roman" pitchFamily="18" charset="0"/>
              </a:rPr>
              <a:t>4</a:t>
            </a:r>
            <a:r>
              <a:rPr lang="en-US" sz="1600" b="1" dirty="0" smtClean="0">
                <a:solidFill>
                  <a:srgbClr val="FF0000"/>
                </a:solidFill>
                <a:latin typeface="Times New Roman" pitchFamily="18" charset="0"/>
                <a:cs typeface="Times New Roman" pitchFamily="18" charset="0"/>
              </a:rPr>
              <a:t>-H</a:t>
            </a:r>
            <a:r>
              <a:rPr lang="en-US" sz="1600" b="1" baseline="-25000" dirty="0" smtClean="0">
                <a:solidFill>
                  <a:srgbClr val="FF0000"/>
                </a:solidFill>
                <a:latin typeface="Times New Roman" pitchFamily="18" charset="0"/>
                <a:cs typeface="Times New Roman" pitchFamily="18" charset="0"/>
              </a:rPr>
              <a:t>2</a:t>
            </a:r>
            <a:r>
              <a:rPr lang="en-US" sz="1600" b="1" dirty="0" smtClean="0">
                <a:solidFill>
                  <a:srgbClr val="FF0000"/>
                </a:solidFill>
                <a:latin typeface="Times New Roman" pitchFamily="18" charset="0"/>
                <a:cs typeface="Times New Roman" pitchFamily="18" charset="0"/>
              </a:rPr>
              <a:t>O solution; supports binary homogeneous nucleation</a:t>
            </a:r>
            <a:endParaRPr lang="en-US" sz="1600" b="1" dirty="0">
              <a:solidFill>
                <a:srgbClr val="FF0000"/>
              </a:solidFill>
              <a:latin typeface="Times New Roman" pitchFamily="18" charset="0"/>
              <a:cs typeface="Times New Roman" pitchFamily="18" charset="0"/>
            </a:endParaRPr>
          </a:p>
        </p:txBody>
      </p:sp>
      <p:pic>
        <p:nvPicPr>
          <p:cNvPr id="55" name="Picture 16"/>
          <p:cNvPicPr>
            <a:picLocks noChangeAspect="1" noChangeArrowheads="1"/>
          </p:cNvPicPr>
          <p:nvPr/>
        </p:nvPicPr>
        <p:blipFill>
          <a:blip r:embed="rId9" cstate="print"/>
          <a:srcRect/>
          <a:stretch>
            <a:fillRect/>
          </a:stretch>
        </p:blipFill>
        <p:spPr bwMode="auto">
          <a:xfrm>
            <a:off x="6629400" y="3733800"/>
            <a:ext cx="1295400" cy="123825"/>
          </a:xfrm>
          <a:prstGeom prst="rect">
            <a:avLst/>
          </a:prstGeom>
          <a:noFill/>
          <a:ln w="9525">
            <a:noFill/>
            <a:miter lim="800000"/>
            <a:headEnd/>
            <a:tailEnd/>
          </a:ln>
        </p:spPr>
      </p:pic>
      <p:sp>
        <p:nvSpPr>
          <p:cNvPr id="56" name="TextBox 55"/>
          <p:cNvSpPr txBox="1"/>
          <p:nvPr/>
        </p:nvSpPr>
        <p:spPr>
          <a:xfrm>
            <a:off x="6477000" y="6027003"/>
            <a:ext cx="2667000" cy="830997"/>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CN layer forms locally to Antarctic.  Influenced by transport in mid-latitudes</a:t>
            </a:r>
            <a:endParaRPr lang="en-US" sz="1600" b="1" dirty="0">
              <a:solidFill>
                <a:srgbClr val="FF0000"/>
              </a:solidFill>
              <a:latin typeface="Times New Roman" pitchFamily="18" charset="0"/>
              <a:cs typeface="Times New Roman" pitchFamily="18" charset="0"/>
            </a:endParaRPr>
          </a:p>
        </p:txBody>
      </p:sp>
      <p:sp>
        <p:nvSpPr>
          <p:cNvPr id="33" name="TextBox 32"/>
          <p:cNvSpPr txBox="1"/>
          <p:nvPr/>
        </p:nvSpPr>
        <p:spPr>
          <a:xfrm>
            <a:off x="762000" y="3048000"/>
            <a:ext cx="2057400" cy="261610"/>
          </a:xfrm>
          <a:prstGeom prst="rect">
            <a:avLst/>
          </a:prstGeom>
          <a:noFill/>
        </p:spPr>
        <p:txBody>
          <a:bodyPr wrap="square" rtlCol="0">
            <a:spAutoFit/>
          </a:bodyPr>
          <a:lstStyle/>
          <a:p>
            <a:r>
              <a:rPr lang="en-US" sz="1100" b="1" dirty="0" smtClean="0">
                <a:solidFill>
                  <a:srgbClr val="FF0000"/>
                </a:solidFill>
                <a:latin typeface="Times New Roman" pitchFamily="18" charset="0"/>
                <a:cs typeface="Times New Roman" pitchFamily="18" charset="0"/>
              </a:rPr>
              <a:t> </a:t>
            </a:r>
            <a:endParaRPr lang="en-US" sz="1100" b="1" dirty="0">
              <a:solidFill>
                <a:srgbClr val="FF0000"/>
              </a:solidFill>
              <a:latin typeface="Times New Roman" pitchFamily="18" charset="0"/>
              <a:cs typeface="Times New Roman" pitchFamily="18" charset="0"/>
            </a:endParaRPr>
          </a:p>
        </p:txBody>
      </p:sp>
      <p:sp>
        <p:nvSpPr>
          <p:cNvPr id="37" name="TextBox 36"/>
          <p:cNvSpPr txBox="1"/>
          <p:nvPr/>
        </p:nvSpPr>
        <p:spPr>
          <a:xfrm>
            <a:off x="609600" y="5410200"/>
            <a:ext cx="2057400" cy="261610"/>
          </a:xfrm>
          <a:prstGeom prst="rect">
            <a:avLst/>
          </a:prstGeom>
          <a:noFill/>
        </p:spPr>
        <p:txBody>
          <a:bodyPr wrap="square" rtlCol="0">
            <a:spAutoFit/>
          </a:bodyPr>
          <a:lstStyle/>
          <a:p>
            <a:r>
              <a:rPr lang="en-US" sz="1100" b="1" dirty="0" smtClean="0">
                <a:solidFill>
                  <a:srgbClr val="FF0000"/>
                </a:solidFill>
                <a:latin typeface="Times New Roman" pitchFamily="18" charset="0"/>
                <a:cs typeface="Times New Roman" pitchFamily="18" charset="0"/>
              </a:rPr>
              <a:t> </a:t>
            </a:r>
            <a:endParaRPr lang="en-US" sz="11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par>
                                <p:cTn id="17" presetID="3" presetClass="entr" presetSubtype="1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linds(horizontal)">
                                      <p:cBhvr>
                                        <p:cTn id="25" dur="500"/>
                                        <p:tgtEl>
                                          <p:spTgt spid="4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linds(horizontal)">
                                      <p:cBhvr>
                                        <p:cTn id="28" dur="500"/>
                                        <p:tgtEl>
                                          <p:spTgt spid="45"/>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linds(horizontal)">
                                      <p:cBhvr>
                                        <p:cTn id="31" dur="500"/>
                                        <p:tgtEl>
                                          <p:spTgt spid="33"/>
                                        </p:tgtEl>
                                      </p:cBhvr>
                                    </p:animEffect>
                                  </p:childTnLst>
                                </p:cTn>
                              </p:par>
                              <p:par>
                                <p:cTn id="32" presetID="3" presetClass="entr" presetSubtype="10" fill="hold" grpId="1"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linds(horizontal)">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linds(horizontal)">
                                      <p:cBhvr>
                                        <p:cTn id="39" dur="500"/>
                                        <p:tgtEl>
                                          <p:spTgt spid="29"/>
                                        </p:tgtEl>
                                      </p:cBhvr>
                                    </p:animEffect>
                                  </p:childTnLst>
                                </p:cTn>
                              </p:par>
                              <p:par>
                                <p:cTn id="40" presetID="3" presetClass="entr" presetSubtype="10" fill="hold" nodeType="withEffect">
                                  <p:stCondLst>
                                    <p:cond delay="0"/>
                                  </p:stCondLst>
                                  <p:childTnLst>
                                    <p:set>
                                      <p:cBhvr>
                                        <p:cTn id="41" dur="1" fill="hold">
                                          <p:stCondLst>
                                            <p:cond delay="0"/>
                                          </p:stCondLst>
                                        </p:cTn>
                                        <p:tgtEl>
                                          <p:spTgt spid="40977"/>
                                        </p:tgtEl>
                                        <p:attrNameLst>
                                          <p:attrName>style.visibility</p:attrName>
                                        </p:attrNameLst>
                                      </p:cBhvr>
                                      <p:to>
                                        <p:strVal val="visible"/>
                                      </p:to>
                                    </p:set>
                                    <p:animEffect transition="in" filter="blinds(horizontal)">
                                      <p:cBhvr>
                                        <p:cTn id="42" dur="500"/>
                                        <p:tgtEl>
                                          <p:spTgt spid="40977"/>
                                        </p:tgtEl>
                                      </p:cBhvr>
                                    </p:animEffect>
                                  </p:childTnLst>
                                </p:cTn>
                              </p:par>
                              <p:par>
                                <p:cTn id="43" presetID="3" presetClass="entr" presetSubtype="10" fill="hold" nodeType="withEffect">
                                  <p:stCondLst>
                                    <p:cond delay="0"/>
                                  </p:stCondLst>
                                  <p:childTnLst>
                                    <p:set>
                                      <p:cBhvr>
                                        <p:cTn id="44" dur="1" fill="hold">
                                          <p:stCondLst>
                                            <p:cond delay="0"/>
                                          </p:stCondLst>
                                        </p:cTn>
                                        <p:tgtEl>
                                          <p:spTgt spid="40972"/>
                                        </p:tgtEl>
                                        <p:attrNameLst>
                                          <p:attrName>style.visibility</p:attrName>
                                        </p:attrNameLst>
                                      </p:cBhvr>
                                      <p:to>
                                        <p:strVal val="visible"/>
                                      </p:to>
                                    </p:set>
                                    <p:animEffect transition="in" filter="blinds(horizontal)">
                                      <p:cBhvr>
                                        <p:cTn id="45" dur="500"/>
                                        <p:tgtEl>
                                          <p:spTgt spid="40972"/>
                                        </p:tgtEl>
                                      </p:cBhvr>
                                    </p:animEffect>
                                  </p:childTnLst>
                                </p:cTn>
                              </p:par>
                              <p:par>
                                <p:cTn id="46" presetID="3" presetClass="entr" presetSubtype="1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nodeType="withEffect">
                                  <p:stCondLst>
                                    <p:cond delay="0"/>
                                  </p:stCondLst>
                                  <p:childTnLst>
                                    <p:set>
                                      <p:cBhvr>
                                        <p:cTn id="50" dur="1" fill="hold">
                                          <p:stCondLst>
                                            <p:cond delay="0"/>
                                          </p:stCondLst>
                                        </p:cTn>
                                        <p:tgtEl>
                                          <p:spTgt spid="40978"/>
                                        </p:tgtEl>
                                        <p:attrNameLst>
                                          <p:attrName>style.visibility</p:attrName>
                                        </p:attrNameLst>
                                      </p:cBhvr>
                                      <p:to>
                                        <p:strVal val="visible"/>
                                      </p:to>
                                    </p:set>
                                    <p:animEffect transition="in" filter="blinds(horizontal)">
                                      <p:cBhvr>
                                        <p:cTn id="51" dur="500"/>
                                        <p:tgtEl>
                                          <p:spTgt spid="40978"/>
                                        </p:tgtEl>
                                      </p:cBhvr>
                                    </p:animEffect>
                                  </p:childTnLst>
                                </p:cTn>
                              </p:par>
                              <p:par>
                                <p:cTn id="52" presetID="3" presetClass="entr" presetSubtype="10" fill="hold" nodeType="withEffect">
                                  <p:stCondLst>
                                    <p:cond delay="0"/>
                                  </p:stCondLst>
                                  <p:childTnLst>
                                    <p:set>
                                      <p:cBhvr>
                                        <p:cTn id="53" dur="1" fill="hold">
                                          <p:stCondLst>
                                            <p:cond delay="0"/>
                                          </p:stCondLst>
                                        </p:cTn>
                                        <p:tgtEl>
                                          <p:spTgt spid="40975"/>
                                        </p:tgtEl>
                                        <p:attrNameLst>
                                          <p:attrName>style.visibility</p:attrName>
                                        </p:attrNameLst>
                                      </p:cBhvr>
                                      <p:to>
                                        <p:strVal val="visible"/>
                                      </p:to>
                                    </p:set>
                                    <p:animEffect transition="in" filter="blinds(horizontal)">
                                      <p:cBhvr>
                                        <p:cTn id="54" dur="500"/>
                                        <p:tgtEl>
                                          <p:spTgt spid="40975"/>
                                        </p:tgtEl>
                                      </p:cBhvr>
                                    </p:animEffect>
                                  </p:childTnLst>
                                </p:cTn>
                              </p:par>
                              <p:par>
                                <p:cTn id="55" presetID="3" presetClass="entr" presetSubtype="10" fill="hold" nodeType="withEffect">
                                  <p:stCondLst>
                                    <p:cond delay="0"/>
                                  </p:stCondLst>
                                  <p:childTnLst>
                                    <p:set>
                                      <p:cBhvr>
                                        <p:cTn id="56" dur="1" fill="hold">
                                          <p:stCondLst>
                                            <p:cond delay="0"/>
                                          </p:stCondLst>
                                        </p:cTn>
                                        <p:tgtEl>
                                          <p:spTgt spid="40976"/>
                                        </p:tgtEl>
                                        <p:attrNameLst>
                                          <p:attrName>style.visibility</p:attrName>
                                        </p:attrNameLst>
                                      </p:cBhvr>
                                      <p:to>
                                        <p:strVal val="visible"/>
                                      </p:to>
                                    </p:set>
                                    <p:animEffect transition="in" filter="blinds(horizontal)">
                                      <p:cBhvr>
                                        <p:cTn id="57" dur="500"/>
                                        <p:tgtEl>
                                          <p:spTgt spid="4097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blinds(horizontal)">
                                      <p:cBhvr>
                                        <p:cTn id="62" dur="500"/>
                                        <p:tgtEl>
                                          <p:spTgt spid="5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blinds(horizontal)">
                                      <p:cBhvr>
                                        <p:cTn id="65" dur="500"/>
                                        <p:tgtEl>
                                          <p:spTgt spid="5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blinds(horizontal)">
                                      <p:cBhvr>
                                        <p:cTn id="68" dur="500"/>
                                        <p:tgtEl>
                                          <p:spTgt spid="5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linds(horizontal)">
                                      <p:cBhvr>
                                        <p:cTn id="73" dur="500"/>
                                        <p:tgtEl>
                                          <p:spTgt spid="30"/>
                                        </p:tgtEl>
                                      </p:cBhvr>
                                    </p:animEffect>
                                  </p:childTnLst>
                                </p:cTn>
                              </p:par>
                              <p:par>
                                <p:cTn id="74" presetID="3" presetClass="entr" presetSubtype="10" fill="hold"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blinds(horizontal)">
                                      <p:cBhvr>
                                        <p:cTn id="76" dur="500"/>
                                        <p:tgtEl>
                                          <p:spTgt spid="48"/>
                                        </p:tgtEl>
                                      </p:cBhvr>
                                    </p:animEffect>
                                  </p:childTnLst>
                                </p:cTn>
                              </p:par>
                              <p:par>
                                <p:cTn id="77" presetID="3" presetClass="entr" presetSubtype="10" fill="hold" nodeType="withEffect">
                                  <p:stCondLst>
                                    <p:cond delay="0"/>
                                  </p:stCondLst>
                                  <p:childTnLst>
                                    <p:set>
                                      <p:cBhvr>
                                        <p:cTn id="78" dur="1" fill="hold">
                                          <p:stCondLst>
                                            <p:cond delay="0"/>
                                          </p:stCondLst>
                                        </p:cTn>
                                        <p:tgtEl>
                                          <p:spTgt spid="40973"/>
                                        </p:tgtEl>
                                        <p:attrNameLst>
                                          <p:attrName>style.visibility</p:attrName>
                                        </p:attrNameLst>
                                      </p:cBhvr>
                                      <p:to>
                                        <p:strVal val="visible"/>
                                      </p:to>
                                    </p:set>
                                    <p:animEffect transition="in" filter="blinds(horizontal)">
                                      <p:cBhvr>
                                        <p:cTn id="79" dur="500"/>
                                        <p:tgtEl>
                                          <p:spTgt spid="40973"/>
                                        </p:tgtEl>
                                      </p:cBhvr>
                                    </p:animEffect>
                                  </p:childTnLst>
                                </p:cTn>
                              </p:par>
                              <p:par>
                                <p:cTn id="80" presetID="3" presetClass="entr" presetSubtype="10" fill="hold"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blinds(horizontal)">
                                      <p:cBhvr>
                                        <p:cTn id="82" dur="500"/>
                                        <p:tgtEl>
                                          <p:spTgt spid="55"/>
                                        </p:tgtEl>
                                      </p:cBhvr>
                                    </p:animEffect>
                                  </p:childTnLst>
                                </p:cTn>
                              </p:par>
                              <p:par>
                                <p:cTn id="83" presetID="3" presetClass="entr" presetSubtype="10" fill="hold" nodeType="withEffect">
                                  <p:stCondLst>
                                    <p:cond delay="0"/>
                                  </p:stCondLst>
                                  <p:childTnLst>
                                    <p:set>
                                      <p:cBhvr>
                                        <p:cTn id="84" dur="1" fill="hold">
                                          <p:stCondLst>
                                            <p:cond delay="0"/>
                                          </p:stCondLst>
                                        </p:cTn>
                                        <p:tgtEl>
                                          <p:spTgt spid="40974"/>
                                        </p:tgtEl>
                                        <p:attrNameLst>
                                          <p:attrName>style.visibility</p:attrName>
                                        </p:attrNameLst>
                                      </p:cBhvr>
                                      <p:to>
                                        <p:strVal val="visible"/>
                                      </p:to>
                                    </p:set>
                                    <p:animEffect transition="in" filter="blinds(horizontal)">
                                      <p:cBhvr>
                                        <p:cTn id="85" dur="500"/>
                                        <p:tgtEl>
                                          <p:spTgt spid="40974"/>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blinds(horizontal)">
                                      <p:cBhvr>
                                        <p:cTn id="90" dur="500"/>
                                        <p:tgtEl>
                                          <p:spTgt spid="56"/>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blinds(horizontal)">
                                      <p:cBhvr>
                                        <p:cTn id="93" dur="500"/>
                                        <p:tgtEl>
                                          <p:spTgt spid="33"/>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linds(horizontal)">
                                      <p:cBhvr>
                                        <p:cTn id="9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3" grpId="0"/>
      <p:bldP spid="44" grpId="0"/>
      <p:bldP spid="45" grpId="0"/>
      <p:bldP spid="52" grpId="0"/>
      <p:bldP spid="53" grpId="0"/>
      <p:bldP spid="54" grpId="0"/>
      <p:bldP spid="56" grpId="0"/>
      <p:bldP spid="33" grpId="0"/>
      <p:bldP spid="33" grpId="1"/>
      <p:bldP spid="37" grpId="0"/>
      <p:bldP spid="3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Times New Roman" pitchFamily="18" charset="0"/>
                <a:cs typeface="Times New Roman" pitchFamily="18" charset="0"/>
              </a:rPr>
              <a:t>Previous Modeling Studies of the Stratospheric CN Layer</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752600"/>
            <a:ext cx="8229600" cy="4876800"/>
          </a:xfrm>
        </p:spPr>
        <p:txBody>
          <a:bodyPr>
            <a:normAutofit fontScale="77500" lnSpcReduction="20000"/>
          </a:bodyPr>
          <a:lstStyle/>
          <a:p>
            <a:pPr>
              <a:buFont typeface="Wingdings" pitchFamily="2" charset="2"/>
              <a:buChar char="Ø"/>
            </a:pPr>
            <a:r>
              <a:rPr lang="en-US" sz="2800" dirty="0">
                <a:latin typeface="Times New Roman" pitchFamily="18" charset="0"/>
                <a:cs typeface="Times New Roman" pitchFamily="18" charset="0"/>
              </a:rPr>
              <a:t>The importance of the </a:t>
            </a:r>
            <a:r>
              <a:rPr lang="en-US" sz="2800" dirty="0" smtClean="0">
                <a:latin typeface="Times New Roman" pitchFamily="18" charset="0"/>
                <a:cs typeface="Times New Roman" pitchFamily="18" charset="0"/>
              </a:rPr>
              <a:t>stratospheric CN </a:t>
            </a:r>
            <a:r>
              <a:rPr lang="en-US" sz="2800" dirty="0">
                <a:latin typeface="Times New Roman" pitchFamily="18" charset="0"/>
                <a:cs typeface="Times New Roman" pitchFamily="18" charset="0"/>
              </a:rPr>
              <a:t>layer has prompted </a:t>
            </a:r>
            <a:r>
              <a:rPr lang="en-US" sz="2800" dirty="0" smtClean="0">
                <a:latin typeface="Times New Roman" pitchFamily="18" charset="0"/>
                <a:cs typeface="Times New Roman" pitchFamily="18" charset="0"/>
              </a:rPr>
              <a:t>modeling </a:t>
            </a:r>
            <a:r>
              <a:rPr lang="en-US" sz="2800" dirty="0">
                <a:latin typeface="Times New Roman" pitchFamily="18" charset="0"/>
                <a:cs typeface="Times New Roman" pitchFamily="18" charset="0"/>
              </a:rPr>
              <a:t>studies of its austral </a:t>
            </a:r>
            <a:r>
              <a:rPr lang="en-US" sz="2800" dirty="0" smtClean="0">
                <a:latin typeface="Times New Roman" pitchFamily="18" charset="0"/>
                <a:cs typeface="Times New Roman" pitchFamily="18" charset="0"/>
              </a:rPr>
              <a:t>spring formation </a:t>
            </a:r>
            <a:r>
              <a:rPr lang="en-US" sz="2800" dirty="0">
                <a:latin typeface="Times New Roman" pitchFamily="18" charset="0"/>
                <a:cs typeface="Times New Roman" pitchFamily="18" charset="0"/>
              </a:rPr>
              <a:t>over Antarctica [Zhao et al., 1995; Mills et al., </a:t>
            </a:r>
            <a:r>
              <a:rPr lang="en-US" sz="2800" dirty="0" smtClean="0">
                <a:latin typeface="Times New Roman" pitchFamily="18" charset="0"/>
                <a:cs typeface="Times New Roman" pitchFamily="18" charset="0"/>
              </a:rPr>
              <a:t>1999</a:t>
            </a:r>
            <a:r>
              <a:rPr lang="en-US" sz="2800" dirty="0">
                <a:latin typeface="Times New Roman" pitchFamily="18" charset="0"/>
                <a:cs typeface="Times New Roman" pitchFamily="18" charset="0"/>
              </a:rPr>
              <a:t>; Mills et al., 2005</a:t>
            </a:r>
            <a:r>
              <a:rPr lang="en-US" sz="2800" dirty="0" smtClean="0">
                <a:latin typeface="Times New Roman" pitchFamily="18" charset="0"/>
                <a:cs typeface="Times New Roman" pitchFamily="18" charset="0"/>
              </a:rPr>
              <a:t>].</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sz="2800" dirty="0">
                <a:latin typeface="Times New Roman" pitchFamily="18" charset="0"/>
                <a:cs typeface="Times New Roman" pitchFamily="18" charset="0"/>
              </a:rPr>
              <a:t>Results </a:t>
            </a:r>
            <a:r>
              <a:rPr lang="en-US" sz="2800" dirty="0" smtClean="0">
                <a:latin typeface="Times New Roman" pitchFamily="18" charset="0"/>
                <a:cs typeface="Times New Roman" pitchFamily="18" charset="0"/>
              </a:rPr>
              <a:t>from these studies indicated that </a:t>
            </a:r>
            <a:r>
              <a:rPr lang="en-US" sz="2800" dirty="0">
                <a:latin typeface="Times New Roman" pitchFamily="18" charset="0"/>
                <a:cs typeface="Times New Roman" pitchFamily="18" charset="0"/>
              </a:rPr>
              <a:t>the source of the austral spring CN </a:t>
            </a:r>
            <a:r>
              <a:rPr lang="en-US" sz="2800" dirty="0" smtClean="0">
                <a:latin typeface="Times New Roman" pitchFamily="18" charset="0"/>
                <a:cs typeface="Times New Roman" pitchFamily="18" charset="0"/>
              </a:rPr>
              <a:t>layer is:</a:t>
            </a:r>
          </a:p>
          <a:p>
            <a:pPr marL="457200" indent="-457200">
              <a:buFont typeface="+mj-lt"/>
              <a:buAutoNum type="arabicPeriod"/>
            </a:pPr>
            <a:r>
              <a:rPr lang="en-US" sz="2300" dirty="0" smtClean="0">
                <a:latin typeface="Times New Roman" pitchFamily="18" charset="0"/>
                <a:cs typeface="Times New Roman" pitchFamily="18" charset="0"/>
              </a:rPr>
              <a:t>High altitude photolysis </a:t>
            </a:r>
            <a:r>
              <a:rPr lang="en-US" sz="2300" dirty="0">
                <a:latin typeface="Times New Roman" pitchFamily="18" charset="0"/>
                <a:cs typeface="Times New Roman" pitchFamily="18" charset="0"/>
              </a:rPr>
              <a:t>of </a:t>
            </a:r>
            <a:r>
              <a:rPr lang="en-US" sz="2300" dirty="0" smtClean="0">
                <a:latin typeface="Times New Roman" pitchFamily="18" charset="0"/>
                <a:cs typeface="Times New Roman" pitchFamily="18" charset="0"/>
              </a:rPr>
              <a:t>H</a:t>
            </a:r>
            <a:r>
              <a:rPr lang="en-US" sz="2300" baseline="-25000" dirty="0" smtClean="0">
                <a:latin typeface="Times New Roman" pitchFamily="18" charset="0"/>
                <a:cs typeface="Times New Roman" pitchFamily="18" charset="0"/>
              </a:rPr>
              <a:t>2</a:t>
            </a:r>
            <a:r>
              <a:rPr lang="en-US" sz="2300" dirty="0" smtClean="0">
                <a:latin typeface="Times New Roman" pitchFamily="18" charset="0"/>
                <a:cs typeface="Times New Roman" pitchFamily="18" charset="0"/>
              </a:rPr>
              <a:t>SO</a:t>
            </a:r>
            <a:r>
              <a:rPr lang="en-US" sz="2300" baseline="-25000" dirty="0" smtClean="0">
                <a:latin typeface="Times New Roman" pitchFamily="18" charset="0"/>
                <a:cs typeface="Times New Roman" pitchFamily="18" charset="0"/>
              </a:rPr>
              <a:t>4</a:t>
            </a:r>
            <a:r>
              <a:rPr lang="en-US" sz="2300" dirty="0" smtClean="0">
                <a:latin typeface="Times New Roman" pitchFamily="18" charset="0"/>
                <a:cs typeface="Times New Roman" pitchFamily="18" charset="0"/>
              </a:rPr>
              <a:t> vapor </a:t>
            </a:r>
            <a:r>
              <a:rPr lang="en-US" sz="2300" dirty="0">
                <a:latin typeface="Times New Roman" pitchFamily="18" charset="0"/>
                <a:cs typeface="Times New Roman" pitchFamily="18" charset="0"/>
              </a:rPr>
              <a:t>by visible solar radiation [</a:t>
            </a:r>
            <a:r>
              <a:rPr lang="en-US" sz="2300" dirty="0" err="1">
                <a:latin typeface="Times New Roman" pitchFamily="18" charset="0"/>
                <a:cs typeface="Times New Roman" pitchFamily="18" charset="0"/>
              </a:rPr>
              <a:t>Vaida</a:t>
            </a:r>
            <a:r>
              <a:rPr lang="en-US" sz="2300" dirty="0">
                <a:latin typeface="Times New Roman" pitchFamily="18" charset="0"/>
                <a:cs typeface="Times New Roman" pitchFamily="18" charset="0"/>
              </a:rPr>
              <a:t> et al., </a:t>
            </a:r>
            <a:r>
              <a:rPr lang="en-US" sz="2300" dirty="0" smtClean="0">
                <a:latin typeface="Times New Roman" pitchFamily="18" charset="0"/>
                <a:cs typeface="Times New Roman" pitchFamily="18" charset="0"/>
              </a:rPr>
              <a:t>2003],</a:t>
            </a:r>
          </a:p>
          <a:p>
            <a:pPr marL="457200" indent="-457200">
              <a:buFont typeface="+mj-lt"/>
              <a:buAutoNum type="arabicPeriod"/>
            </a:pPr>
            <a:r>
              <a:rPr lang="en-US" sz="2300" dirty="0">
                <a:latin typeface="Times New Roman" pitchFamily="18" charset="0"/>
                <a:cs typeface="Times New Roman" pitchFamily="18" charset="0"/>
              </a:rPr>
              <a:t>S</a:t>
            </a:r>
            <a:r>
              <a:rPr lang="en-US" sz="2300" dirty="0" smtClean="0">
                <a:latin typeface="Times New Roman" pitchFamily="18" charset="0"/>
                <a:cs typeface="Times New Roman" pitchFamily="18" charset="0"/>
              </a:rPr>
              <a:t>ubsidence </a:t>
            </a:r>
            <a:r>
              <a:rPr lang="en-US" sz="2300" dirty="0">
                <a:latin typeface="Times New Roman" pitchFamily="18" charset="0"/>
                <a:cs typeface="Times New Roman" pitchFamily="18" charset="0"/>
              </a:rPr>
              <a:t>of </a:t>
            </a:r>
            <a:r>
              <a:rPr lang="en-US" sz="2300" dirty="0" smtClean="0">
                <a:latin typeface="Times New Roman" pitchFamily="18" charset="0"/>
                <a:cs typeface="Times New Roman" pitchFamily="18" charset="0"/>
              </a:rPr>
              <a:t>SO</a:t>
            </a:r>
            <a:r>
              <a:rPr lang="en-US" sz="2300" baseline="-25000" dirty="0" smtClean="0">
                <a:latin typeface="Times New Roman" pitchFamily="18" charset="0"/>
                <a:cs typeface="Times New Roman" pitchFamily="18" charset="0"/>
              </a:rPr>
              <a:t>2</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from </a:t>
            </a:r>
            <a:r>
              <a:rPr lang="en-US" sz="2300" dirty="0" smtClean="0">
                <a:latin typeface="Times New Roman" pitchFamily="18" charset="0"/>
                <a:cs typeface="Times New Roman" pitchFamily="18" charset="0"/>
              </a:rPr>
              <a:t>the upper </a:t>
            </a:r>
            <a:r>
              <a:rPr lang="en-US" sz="2300" dirty="0">
                <a:latin typeface="Times New Roman" pitchFamily="18" charset="0"/>
                <a:cs typeface="Times New Roman" pitchFamily="18" charset="0"/>
              </a:rPr>
              <a:t>stratosphere and mesosphere</a:t>
            </a:r>
            <a:r>
              <a:rPr lang="en-US" sz="2300" dirty="0" smtClean="0">
                <a:latin typeface="Times New Roman" pitchFamily="18" charset="0"/>
                <a:cs typeface="Times New Roman" pitchFamily="18" charset="0"/>
              </a:rPr>
              <a:t>, and </a:t>
            </a:r>
          </a:p>
          <a:p>
            <a:pPr marL="457200" indent="-457200">
              <a:buFont typeface="+mj-lt"/>
              <a:buAutoNum type="arabicPeriod"/>
            </a:pPr>
            <a:r>
              <a:rPr lang="en-US" sz="2300" dirty="0">
                <a:latin typeface="Times New Roman" pitchFamily="18" charset="0"/>
                <a:cs typeface="Times New Roman" pitchFamily="18" charset="0"/>
              </a:rPr>
              <a:t>S</a:t>
            </a:r>
            <a:r>
              <a:rPr lang="en-US" sz="2300" dirty="0" smtClean="0">
                <a:latin typeface="Times New Roman" pitchFamily="18" charset="0"/>
                <a:cs typeface="Times New Roman" pitchFamily="18" charset="0"/>
              </a:rPr>
              <a:t>pringtime </a:t>
            </a:r>
            <a:r>
              <a:rPr lang="en-US" sz="2300" dirty="0">
                <a:latin typeface="Times New Roman" pitchFamily="18" charset="0"/>
                <a:cs typeface="Times New Roman" pitchFamily="18" charset="0"/>
              </a:rPr>
              <a:t>formation of the </a:t>
            </a:r>
            <a:r>
              <a:rPr lang="en-US" sz="2300" dirty="0" smtClean="0">
                <a:latin typeface="Times New Roman" pitchFamily="18" charset="0"/>
                <a:cs typeface="Times New Roman" pitchFamily="18" charset="0"/>
              </a:rPr>
              <a:t>OH, </a:t>
            </a:r>
            <a:r>
              <a:rPr lang="en-US" sz="2300" dirty="0">
                <a:latin typeface="Times New Roman" pitchFamily="18" charset="0"/>
                <a:cs typeface="Times New Roman" pitchFamily="18" charset="0"/>
              </a:rPr>
              <a:t>and </a:t>
            </a:r>
            <a:r>
              <a:rPr lang="en-US" sz="2300" dirty="0" smtClean="0">
                <a:latin typeface="Times New Roman" pitchFamily="18" charset="0"/>
                <a:cs typeface="Times New Roman" pitchFamily="18" charset="0"/>
              </a:rPr>
              <a:t>SO</a:t>
            </a:r>
            <a:r>
              <a:rPr lang="en-US" sz="2300" baseline="-25000" dirty="0" smtClean="0">
                <a:latin typeface="Times New Roman" pitchFamily="18" charset="0"/>
                <a:cs typeface="Times New Roman" pitchFamily="18" charset="0"/>
              </a:rPr>
              <a:t>2</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oxidation leading to a burst in gas phase </a:t>
            </a:r>
            <a:r>
              <a:rPr lang="en-US" sz="2300" dirty="0" smtClean="0">
                <a:latin typeface="Times New Roman" pitchFamily="18" charset="0"/>
                <a:cs typeface="Times New Roman" pitchFamily="18" charset="0"/>
              </a:rPr>
              <a:t>H</a:t>
            </a:r>
            <a:r>
              <a:rPr lang="en-US" sz="2300" baseline="-25000" dirty="0" smtClean="0">
                <a:latin typeface="Times New Roman" pitchFamily="18" charset="0"/>
                <a:cs typeface="Times New Roman" pitchFamily="18" charset="0"/>
              </a:rPr>
              <a:t>2</a:t>
            </a:r>
            <a:r>
              <a:rPr lang="en-US" sz="2300" dirty="0" smtClean="0">
                <a:latin typeface="Times New Roman" pitchFamily="18" charset="0"/>
                <a:cs typeface="Times New Roman" pitchFamily="18" charset="0"/>
              </a:rPr>
              <a:t>SO</a:t>
            </a:r>
            <a:r>
              <a:rPr lang="en-US" sz="2300" baseline="-25000" dirty="0" smtClean="0">
                <a:latin typeface="Times New Roman" pitchFamily="18" charset="0"/>
                <a:cs typeface="Times New Roman" pitchFamily="18" charset="0"/>
              </a:rPr>
              <a:t>4</a:t>
            </a:r>
            <a:r>
              <a:rPr lang="en-US" sz="2300" dirty="0" smtClean="0">
                <a:latin typeface="Times New Roman" pitchFamily="18" charset="0"/>
                <a:cs typeface="Times New Roman" pitchFamily="18" charset="0"/>
              </a:rPr>
              <a:t> and nucleation of new particles.</a:t>
            </a:r>
          </a:p>
          <a:p>
            <a:endParaRPr lang="en-US"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A motivation for this study, was to extend such modeling and measurements to provide the first three dimensional perspective of the global extent and variability of the stratospheric CN layer.</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NCAR Community Earth System Model, Version 1 (CESM1)</a:t>
            </a:r>
            <a:endParaRPr lang="en-US" dirty="0">
              <a:latin typeface="Times New Roman" pitchFamily="18" charset="0"/>
              <a:cs typeface="Times New Roman" pitchFamily="18" charset="0"/>
            </a:endParaRPr>
          </a:p>
        </p:txBody>
      </p:sp>
      <p:sp>
        <p:nvSpPr>
          <p:cNvPr id="12" name="Text Placeholder 11"/>
          <p:cNvSpPr>
            <a:spLocks noGrp="1"/>
          </p:cNvSpPr>
          <p:nvPr>
            <p:ph type="body" idx="1"/>
          </p:nvPr>
        </p:nvSpPr>
        <p:spPr/>
        <p:txBody>
          <a:bodyPr>
            <a:normAutofit fontScale="92500"/>
          </a:bodyPr>
          <a:lstStyle/>
          <a:p>
            <a:r>
              <a:rPr lang="en-US" dirty="0" smtClean="0">
                <a:latin typeface="Times New Roman" pitchFamily="18" charset="0"/>
                <a:cs typeface="Times New Roman" pitchFamily="18" charset="0"/>
              </a:rPr>
              <a:t>CESM1(WACCM) - CARMA</a:t>
            </a:r>
            <a:endParaRPr lang="en-US" dirty="0">
              <a:latin typeface="Times New Roman" pitchFamily="18" charset="0"/>
              <a:cs typeface="Times New Roman" pitchFamily="18" charset="0"/>
            </a:endParaRPr>
          </a:p>
        </p:txBody>
      </p:sp>
      <p:sp>
        <p:nvSpPr>
          <p:cNvPr id="13" name="Content Placeholder 12"/>
          <p:cNvSpPr>
            <a:spLocks noGrp="1"/>
          </p:cNvSpPr>
          <p:nvPr>
            <p:ph sz="half" idx="2"/>
          </p:nvPr>
        </p:nvSpPr>
        <p:spPr>
          <a:xfrm>
            <a:off x="457200" y="2362200"/>
            <a:ext cx="4040188" cy="3951288"/>
          </a:xfrm>
        </p:spPr>
        <p:txBody>
          <a:bodyPr>
            <a:normAutofit fontScale="77500" lnSpcReduction="20000"/>
          </a:bodyPr>
          <a:lstStyle/>
          <a:p>
            <a:pPr>
              <a:buFont typeface="Wingdings" pitchFamily="2" charset="2"/>
              <a:buChar char="Ø"/>
            </a:pPr>
            <a:r>
              <a:rPr lang="en-US" sz="2300" b="1" dirty="0" smtClean="0">
                <a:latin typeface="Times New Roman" pitchFamily="18" charset="0"/>
                <a:cs typeface="Times New Roman" pitchFamily="18" charset="0"/>
              </a:rPr>
              <a:t>WACCM:  </a:t>
            </a:r>
            <a:r>
              <a:rPr lang="en-US" sz="2300" dirty="0" smtClean="0">
                <a:latin typeface="Times New Roman" pitchFamily="18" charset="0"/>
                <a:cs typeface="Times New Roman" pitchFamily="18" charset="0"/>
              </a:rPr>
              <a:t>Whole Atmosphere Community Climate Model [Marsh et al., 2013] -  “High-Top” Model</a:t>
            </a:r>
          </a:p>
          <a:p>
            <a:pPr>
              <a:buFont typeface="Wingdings" pitchFamily="2" charset="2"/>
              <a:buChar char="Ø"/>
            </a:pPr>
            <a:endParaRPr lang="en-US" sz="2300" dirty="0" smtClean="0">
              <a:latin typeface="Times New Roman" pitchFamily="18" charset="0"/>
              <a:cs typeface="Times New Roman" pitchFamily="18" charset="0"/>
            </a:endParaRPr>
          </a:p>
          <a:p>
            <a:pPr>
              <a:buFont typeface="Wingdings" pitchFamily="2" charset="2"/>
              <a:buChar char="Ø"/>
            </a:pPr>
            <a:r>
              <a:rPr lang="en-US" sz="2300" b="1" dirty="0" smtClean="0">
                <a:latin typeface="Times New Roman" pitchFamily="18" charset="0"/>
                <a:cs typeface="Times New Roman" pitchFamily="18" charset="0"/>
              </a:rPr>
              <a:t>CARMA:</a:t>
            </a:r>
            <a:r>
              <a:rPr lang="en-US" sz="2300" dirty="0" smtClean="0">
                <a:latin typeface="Times New Roman" pitchFamily="18" charset="0"/>
                <a:cs typeface="Times New Roman" pitchFamily="18" charset="0"/>
              </a:rPr>
              <a:t> Community Aerosol and Radiation Model for Atmospheres [</a:t>
            </a:r>
            <a:r>
              <a:rPr lang="en-US" sz="2300" dirty="0" err="1" smtClean="0">
                <a:latin typeface="Times New Roman" pitchFamily="18" charset="0"/>
                <a:cs typeface="Times New Roman" pitchFamily="18" charset="0"/>
              </a:rPr>
              <a:t>Toon</a:t>
            </a:r>
            <a:r>
              <a:rPr lang="en-US" sz="2300" dirty="0" smtClean="0">
                <a:latin typeface="Times New Roman" pitchFamily="18" charset="0"/>
                <a:cs typeface="Times New Roman" pitchFamily="18" charset="0"/>
              </a:rPr>
              <a:t> et al., 1988] - Sectional aerosol microphysics model.  Focused on pure sulfates.</a:t>
            </a:r>
          </a:p>
          <a:p>
            <a:pPr>
              <a:buFont typeface="Wingdings" pitchFamily="2" charset="2"/>
              <a:buChar char="Ø"/>
            </a:pPr>
            <a:endParaRPr lang="en-US" sz="2300" dirty="0" smtClean="0">
              <a:latin typeface="Times New Roman" pitchFamily="18" charset="0"/>
              <a:cs typeface="Times New Roman" pitchFamily="18" charset="0"/>
            </a:endParaRPr>
          </a:p>
          <a:p>
            <a:pPr>
              <a:buFont typeface="Wingdings" pitchFamily="2" charset="2"/>
              <a:buChar char="Ø"/>
            </a:pPr>
            <a:r>
              <a:rPr lang="en-US" sz="2300" dirty="0" smtClean="0">
                <a:latin typeface="Times New Roman" pitchFamily="18" charset="0"/>
                <a:cs typeface="Times New Roman" pitchFamily="18" charset="0"/>
              </a:rPr>
              <a:t>Model run used </a:t>
            </a:r>
            <a:r>
              <a:rPr lang="en-US" sz="2300" b="1" dirty="0" smtClean="0">
                <a:latin typeface="Times New Roman" pitchFamily="18" charset="0"/>
                <a:cs typeface="Times New Roman" pitchFamily="18" charset="0"/>
              </a:rPr>
              <a:t>specified dynamics </a:t>
            </a:r>
            <a:r>
              <a:rPr lang="en-US" sz="2300" dirty="0" smtClean="0">
                <a:latin typeface="Times New Roman" pitchFamily="18" charset="0"/>
                <a:cs typeface="Times New Roman" pitchFamily="18" charset="0"/>
              </a:rPr>
              <a:t>[</a:t>
            </a:r>
            <a:r>
              <a:rPr lang="en-US" sz="2300" b="1" dirty="0" smtClean="0">
                <a:latin typeface="Times New Roman" pitchFamily="18" charset="0"/>
                <a:cs typeface="Times New Roman" pitchFamily="18" charset="0"/>
              </a:rPr>
              <a:t>SD</a:t>
            </a:r>
            <a:r>
              <a:rPr lang="en-US" sz="2300" dirty="0" smtClean="0">
                <a:latin typeface="Times New Roman" pitchFamily="18" charset="0"/>
                <a:cs typeface="Times New Roman" pitchFamily="18" charset="0"/>
              </a:rPr>
              <a:t>; Kunz et al., 2011].  Output compared to observations for the </a:t>
            </a:r>
            <a:r>
              <a:rPr lang="en-US" sz="2300" b="1" dirty="0" smtClean="0">
                <a:latin typeface="Times New Roman" pitchFamily="18" charset="0"/>
                <a:cs typeface="Times New Roman" pitchFamily="18" charset="0"/>
              </a:rPr>
              <a:t>2010</a:t>
            </a:r>
            <a:r>
              <a:rPr lang="en-US" sz="2300" dirty="0" smtClean="0">
                <a:latin typeface="Times New Roman" pitchFamily="18" charset="0"/>
                <a:cs typeface="Times New Roman" pitchFamily="18" charset="0"/>
              </a:rPr>
              <a:t> calendar year.</a:t>
            </a:r>
          </a:p>
          <a:p>
            <a:endParaRPr lang="en-US" dirty="0"/>
          </a:p>
        </p:txBody>
      </p:sp>
      <p:sp>
        <p:nvSpPr>
          <p:cNvPr id="14" name="Text Placeholder 13"/>
          <p:cNvSpPr>
            <a:spLocks noGrp="1"/>
          </p:cNvSpPr>
          <p:nvPr>
            <p:ph type="body" sz="quarter" idx="3"/>
          </p:nvPr>
        </p:nvSpPr>
        <p:spPr/>
        <p:txBody>
          <a:bodyPr>
            <a:normAutofit/>
          </a:bodyPr>
          <a:lstStyle/>
          <a:p>
            <a:r>
              <a:rPr lang="en-US" sz="2200" dirty="0" smtClean="0">
                <a:latin typeface="Times New Roman" pitchFamily="18" charset="0"/>
                <a:cs typeface="Times New Roman" pitchFamily="18" charset="0"/>
              </a:rPr>
              <a:t>English et al. [2011]</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5</a:t>
            </a:fld>
            <a:endParaRPr lang="en-US"/>
          </a:p>
        </p:txBody>
      </p:sp>
      <p:pic>
        <p:nvPicPr>
          <p:cNvPr id="1029" name="Picture 5"/>
          <p:cNvPicPr>
            <a:picLocks noGrp="1" noChangeAspect="1" noChangeArrowheads="1"/>
          </p:cNvPicPr>
          <p:nvPr>
            <p:ph sz="quarter" idx="4"/>
          </p:nvPr>
        </p:nvPicPr>
        <p:blipFill>
          <a:blip r:embed="rId3" cstate="print"/>
          <a:srcRect/>
          <a:stretch>
            <a:fillRect/>
          </a:stretch>
        </p:blipFill>
        <p:spPr bwMode="auto">
          <a:xfrm>
            <a:off x="4419600" y="2209801"/>
            <a:ext cx="4505255" cy="28783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blinds(horizontal)">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2010 CESM1(WACCM) Output vs.   </a:t>
            </a:r>
            <a:r>
              <a:rPr lang="en-US" i="1" dirty="0" smtClean="0">
                <a:latin typeface="Times New Roman" pitchFamily="18" charset="0"/>
                <a:cs typeface="Times New Roman" pitchFamily="18" charset="0"/>
              </a:rPr>
              <a:t>In-situ</a:t>
            </a:r>
            <a:r>
              <a:rPr lang="en-US" dirty="0" smtClean="0">
                <a:latin typeface="Times New Roman" pitchFamily="18" charset="0"/>
                <a:cs typeface="Times New Roman" pitchFamily="18" charset="0"/>
              </a:rPr>
              <a:t> Observations</a:t>
            </a:r>
            <a:endParaRPr lang="en-US"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A227CFB3-06F6-4A3C-9CF3-1D58E8A1A661}" type="slidenum">
              <a:rPr lang="en-US" smtClean="0"/>
              <a:pPr>
                <a:defRPr/>
              </a:pPr>
              <a:t>6</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143000" y="1676400"/>
            <a:ext cx="6784748" cy="4724400"/>
          </a:xfrm>
          <a:prstGeom prst="rect">
            <a:avLst/>
          </a:prstGeom>
          <a:noFill/>
          <a:ln w="9525">
            <a:noFill/>
            <a:miter lim="800000"/>
            <a:headEnd/>
            <a:tailEnd/>
          </a:ln>
        </p:spPr>
      </p:pic>
      <p:sp>
        <p:nvSpPr>
          <p:cNvPr id="11" name="TextBox 10"/>
          <p:cNvSpPr txBox="1"/>
          <p:nvPr/>
        </p:nvSpPr>
        <p:spPr>
          <a:xfrm>
            <a:off x="3886200" y="5257800"/>
            <a:ext cx="3810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McMurdo Station, Antarctica (78°S)</a:t>
            </a:r>
            <a:endParaRPr lang="en-US" dirty="0">
              <a:latin typeface="Times New Roman" pitchFamily="18" charset="0"/>
              <a:cs typeface="Times New Roman" pitchFamily="18" charset="0"/>
            </a:endParaRPr>
          </a:p>
        </p:txBody>
      </p:sp>
      <p:sp>
        <p:nvSpPr>
          <p:cNvPr id="12" name="TextBox 11"/>
          <p:cNvSpPr txBox="1"/>
          <p:nvPr/>
        </p:nvSpPr>
        <p:spPr>
          <a:xfrm>
            <a:off x="0" y="6611779"/>
            <a:ext cx="44196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Campbell et al. [2013], JGR, under revision.</a:t>
            </a:r>
            <a:endParaRPr lang="en-US" sz="1000" dirty="0">
              <a:latin typeface="Times New Roman" pitchFamily="18" charset="0"/>
              <a:cs typeface="Times New Roman" pitchFamily="18" charset="0"/>
            </a:endParaRPr>
          </a:p>
        </p:txBody>
      </p:sp>
      <p:sp>
        <p:nvSpPr>
          <p:cNvPr id="13" name="TextBox 12"/>
          <p:cNvSpPr txBox="1"/>
          <p:nvPr/>
        </p:nvSpPr>
        <p:spPr>
          <a:xfrm>
            <a:off x="4648200" y="3352800"/>
            <a:ext cx="3048000" cy="646331"/>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Model produces the CN layer above McMurdo.</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Global Extent of the Stratospheric CN Layer</a:t>
            </a:r>
            <a:endParaRPr lang="en-US" dirty="0"/>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7</a:t>
            </a:fld>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1219200" y="1469146"/>
            <a:ext cx="7105961" cy="5115427"/>
          </a:xfrm>
          <a:prstGeom prst="rect">
            <a:avLst/>
          </a:prstGeom>
          <a:noFill/>
          <a:ln w="9525">
            <a:noFill/>
            <a:miter lim="800000"/>
            <a:headEnd/>
            <a:tailEnd/>
          </a:ln>
        </p:spPr>
      </p:pic>
      <p:sp>
        <p:nvSpPr>
          <p:cNvPr id="6" name="TextBox 5"/>
          <p:cNvSpPr txBox="1"/>
          <p:nvPr/>
        </p:nvSpPr>
        <p:spPr>
          <a:xfrm>
            <a:off x="1828800" y="1447800"/>
            <a:ext cx="55626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CN Layer = Max (10 – 20 </a:t>
            </a:r>
            <a:r>
              <a:rPr lang="en-US" b="1" dirty="0" err="1" smtClean="0">
                <a:latin typeface="Times New Roman" pitchFamily="18" charset="0"/>
                <a:cs typeface="Times New Roman" pitchFamily="18" charset="0"/>
              </a:rPr>
              <a:t>hPa</a:t>
            </a:r>
            <a:r>
              <a:rPr lang="en-US" b="1" dirty="0" smtClean="0">
                <a:latin typeface="Times New Roman" pitchFamily="18" charset="0"/>
                <a:cs typeface="Times New Roman" pitchFamily="18" charset="0"/>
              </a:rPr>
              <a:t>) – Min (20 – 50 </a:t>
            </a:r>
            <a:r>
              <a:rPr lang="en-US" b="1" dirty="0" err="1" smtClean="0">
                <a:latin typeface="Times New Roman" pitchFamily="18" charset="0"/>
                <a:cs typeface="Times New Roman" pitchFamily="18" charset="0"/>
              </a:rPr>
              <a:t>hPa</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7" name="TextBox 6"/>
          <p:cNvSpPr txBox="1"/>
          <p:nvPr/>
        </p:nvSpPr>
        <p:spPr>
          <a:xfrm>
            <a:off x="7467600" y="1143000"/>
            <a:ext cx="2000250"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r &gt; 3 nm (cm</a:t>
            </a:r>
            <a:r>
              <a:rPr lang="en-US" sz="1600" b="1" baseline="30000" dirty="0" smtClean="0">
                <a:latin typeface="Times New Roman" pitchFamily="18" charset="0"/>
                <a:cs typeface="Times New Roman" pitchFamily="18" charset="0"/>
              </a:rPr>
              <a:t>-3</a:t>
            </a:r>
            <a:r>
              <a:rPr lang="en-US" sz="1600" b="1" dirty="0" smtClean="0">
                <a:latin typeface="Times New Roman" pitchFamily="18" charset="0"/>
                <a:cs typeface="Times New Roman" pitchFamily="18" charset="0"/>
              </a:rPr>
              <a:t>)</a:t>
            </a:r>
            <a:endParaRPr lang="en-US" sz="1600" b="1" dirty="0">
              <a:latin typeface="Times New Roman" pitchFamily="18" charset="0"/>
              <a:cs typeface="Times New Roman" pitchFamily="18" charset="0"/>
            </a:endParaRPr>
          </a:p>
        </p:txBody>
      </p:sp>
      <p:cxnSp>
        <p:nvCxnSpPr>
          <p:cNvPr id="8" name="Straight Arrow Connector 7"/>
          <p:cNvCxnSpPr/>
          <p:nvPr/>
        </p:nvCxnSpPr>
        <p:spPr>
          <a:xfrm>
            <a:off x="4724400" y="4343400"/>
            <a:ext cx="1295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3276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95600" y="3048000"/>
            <a:ext cx="7620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30°N</a:t>
            </a:r>
            <a:endParaRPr lang="en-US" b="1" dirty="0">
              <a:latin typeface="Times New Roman" pitchFamily="18" charset="0"/>
              <a:cs typeface="Times New Roman" pitchFamily="18" charset="0"/>
            </a:endParaRPr>
          </a:p>
        </p:txBody>
      </p:sp>
      <p:sp>
        <p:nvSpPr>
          <p:cNvPr id="11" name="TextBox 10"/>
          <p:cNvSpPr txBox="1"/>
          <p:nvPr/>
        </p:nvSpPr>
        <p:spPr>
          <a:xfrm>
            <a:off x="5943600" y="4114800"/>
            <a:ext cx="7620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15°S</a:t>
            </a:r>
            <a:endParaRPr lang="en-US" b="1" dirty="0">
              <a:latin typeface="Times New Roman" pitchFamily="18" charset="0"/>
              <a:cs typeface="Times New Roman" pitchFamily="18" charset="0"/>
            </a:endParaRPr>
          </a:p>
        </p:txBody>
      </p:sp>
      <p:sp>
        <p:nvSpPr>
          <p:cNvPr id="14" name="TextBox 13"/>
          <p:cNvSpPr txBox="1"/>
          <p:nvPr/>
        </p:nvSpPr>
        <p:spPr>
          <a:xfrm>
            <a:off x="1676400" y="3352800"/>
            <a:ext cx="19050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Winter - Spring</a:t>
            </a:r>
            <a:endParaRPr lang="en-US" sz="1200" b="1" dirty="0">
              <a:latin typeface="Times New Roman" pitchFamily="18" charset="0"/>
              <a:cs typeface="Times New Roman" pitchFamily="18" charset="0"/>
            </a:endParaRPr>
          </a:p>
        </p:txBody>
      </p:sp>
      <p:sp>
        <p:nvSpPr>
          <p:cNvPr id="15" name="TextBox 14"/>
          <p:cNvSpPr txBox="1"/>
          <p:nvPr/>
        </p:nvSpPr>
        <p:spPr>
          <a:xfrm>
            <a:off x="4648200" y="4038600"/>
            <a:ext cx="20574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Winter - Spring</a:t>
            </a:r>
            <a:endParaRPr lang="en-US" sz="1200" b="1" dirty="0">
              <a:latin typeface="Times New Roman" pitchFamily="18" charset="0"/>
              <a:cs typeface="Times New Roman" pitchFamily="18" charset="0"/>
            </a:endParaRPr>
          </a:p>
        </p:txBody>
      </p:sp>
      <p:cxnSp>
        <p:nvCxnSpPr>
          <p:cNvPr id="18" name="Straight Arrow Connector 17"/>
          <p:cNvCxnSpPr/>
          <p:nvPr/>
        </p:nvCxnSpPr>
        <p:spPr>
          <a:xfrm flipH="1">
            <a:off x="3048000" y="4267200"/>
            <a:ext cx="326102" cy="1752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10000" y="1981200"/>
            <a:ext cx="1905000" cy="16907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76600" y="3657600"/>
            <a:ext cx="1752600" cy="584775"/>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Unconfirmed  “fall CN layers”</a:t>
            </a:r>
            <a:endParaRPr lang="en-US" sz="1600" b="1" dirty="0">
              <a:latin typeface="Times New Roman" pitchFamily="18" charset="0"/>
              <a:cs typeface="Times New Roman" pitchFamily="18" charset="0"/>
            </a:endParaRPr>
          </a:p>
        </p:txBody>
      </p:sp>
      <p:sp>
        <p:nvSpPr>
          <p:cNvPr id="29" name="Rectangle 28"/>
          <p:cNvSpPr/>
          <p:nvPr/>
        </p:nvSpPr>
        <p:spPr>
          <a:xfrm>
            <a:off x="4800600" y="4267200"/>
            <a:ext cx="381000" cy="1905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30" name="TextBox 29"/>
          <p:cNvSpPr txBox="1"/>
          <p:nvPr/>
        </p:nvSpPr>
        <p:spPr>
          <a:xfrm>
            <a:off x="2057400" y="3581400"/>
            <a:ext cx="1120820" cy="369332"/>
          </a:xfrm>
          <a:prstGeom prst="rect">
            <a:avLst/>
          </a:prstGeom>
          <a:noFill/>
        </p:spPr>
        <p:txBody>
          <a:bodyPr wrap="none" rtlCol="0">
            <a:spAutoFit/>
          </a:bodyPr>
          <a:lstStyle/>
          <a:p>
            <a:r>
              <a:rPr lang="en-US" b="1" dirty="0" smtClean="0">
                <a:solidFill>
                  <a:srgbClr val="FFFF00"/>
                </a:solidFill>
                <a:latin typeface="Times New Roman" pitchFamily="18" charset="0"/>
                <a:cs typeface="Times New Roman" pitchFamily="18" charset="0"/>
              </a:rPr>
              <a:t>February</a:t>
            </a:r>
            <a:endParaRPr lang="en-US" b="1" dirty="0">
              <a:solidFill>
                <a:srgbClr val="FFFF00"/>
              </a:solidFill>
              <a:latin typeface="Times New Roman" pitchFamily="18" charset="0"/>
              <a:cs typeface="Times New Roman" pitchFamily="18" charset="0"/>
            </a:endParaRPr>
          </a:p>
        </p:txBody>
      </p:sp>
      <p:sp>
        <p:nvSpPr>
          <p:cNvPr id="31" name="TextBox 30"/>
          <p:cNvSpPr txBox="1"/>
          <p:nvPr/>
        </p:nvSpPr>
        <p:spPr>
          <a:xfrm>
            <a:off x="4800600" y="3810000"/>
            <a:ext cx="1219200" cy="381000"/>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August</a:t>
            </a:r>
            <a:endParaRPr lang="en-US" b="1" dirty="0">
              <a:solidFill>
                <a:srgbClr val="FFFF00"/>
              </a:solidFill>
              <a:latin typeface="Times New Roman" pitchFamily="18" charset="0"/>
              <a:cs typeface="Times New Roman" pitchFamily="18" charset="0"/>
            </a:endParaRPr>
          </a:p>
        </p:txBody>
      </p:sp>
      <p:sp>
        <p:nvSpPr>
          <p:cNvPr id="32" name="Rectangle 31"/>
          <p:cNvSpPr/>
          <p:nvPr/>
        </p:nvSpPr>
        <p:spPr>
          <a:xfrm>
            <a:off x="2209800" y="1828800"/>
            <a:ext cx="381000" cy="1828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cxnSp>
        <p:nvCxnSpPr>
          <p:cNvPr id="34" name="Straight Connector 33"/>
          <p:cNvCxnSpPr/>
          <p:nvPr/>
        </p:nvCxnSpPr>
        <p:spPr>
          <a:xfrm>
            <a:off x="7162800" y="9906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467600" y="838200"/>
            <a:ext cx="2000250"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r &gt; 10 nm (cm</a:t>
            </a:r>
            <a:r>
              <a:rPr lang="en-US" sz="1600" b="1" baseline="30000" dirty="0" smtClean="0">
                <a:latin typeface="Times New Roman" pitchFamily="18" charset="0"/>
                <a:cs typeface="Times New Roman" pitchFamily="18" charset="0"/>
              </a:rPr>
              <a:t>-3</a:t>
            </a:r>
            <a:r>
              <a:rPr lang="en-US" sz="1600" b="1" dirty="0" smtClean="0">
                <a:latin typeface="Times New Roman" pitchFamily="18" charset="0"/>
                <a:cs typeface="Times New Roman" pitchFamily="18" charset="0"/>
              </a:rPr>
              <a:t>)</a:t>
            </a:r>
            <a:endParaRPr lang="en-US" sz="1600" b="1" dirty="0">
              <a:latin typeface="Times New Roman" pitchFamily="18" charset="0"/>
              <a:cs typeface="Times New Roman" pitchFamily="18" charset="0"/>
            </a:endParaRPr>
          </a:p>
        </p:txBody>
      </p:sp>
      <p:sp>
        <p:nvSpPr>
          <p:cNvPr id="38" name="TextBox 37"/>
          <p:cNvSpPr txBox="1"/>
          <p:nvPr/>
        </p:nvSpPr>
        <p:spPr>
          <a:xfrm>
            <a:off x="0" y="6611779"/>
            <a:ext cx="44196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Campbell et al. [2013], JGR, under revision.</a:t>
            </a:r>
            <a:endParaRPr lang="en-US"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linds(horizontal)">
                                      <p:cBhvr>
                                        <p:cTn id="38" dur="500"/>
                                        <p:tgtEl>
                                          <p:spTgt spid="3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linds(horizontal)">
                                      <p:cBhvr>
                                        <p:cTn id="41" dur="500"/>
                                        <p:tgtEl>
                                          <p:spTgt spid="3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20" grpId="0"/>
      <p:bldP spid="29" grpId="0" animBg="1"/>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Global Extent of the Stratospheric CN Layer</a:t>
            </a:r>
            <a:endParaRPr lang="en-US" dirty="0"/>
          </a:p>
        </p:txBody>
      </p:sp>
      <p:sp>
        <p:nvSpPr>
          <p:cNvPr id="5" name="Content Placeholder 4"/>
          <p:cNvSpPr>
            <a:spLocks noGrp="1"/>
          </p:cNvSpPr>
          <p:nvPr>
            <p:ph sz="half" idx="1"/>
          </p:nvPr>
        </p:nvSpPr>
        <p:spPr>
          <a:xfrm>
            <a:off x="457200" y="1600200"/>
            <a:ext cx="4038600" cy="5029200"/>
          </a:xfrm>
        </p:spPr>
        <p:txBody>
          <a:bodyPr>
            <a:normAutofit fontScale="85000" lnSpcReduction="20000"/>
          </a:bodyPr>
          <a:lstStyle/>
          <a:p>
            <a:pPr>
              <a:buFont typeface="Wingdings" pitchFamily="2" charset="2"/>
              <a:buChar char="Ø"/>
            </a:pPr>
            <a:r>
              <a:rPr lang="en-US" b="1" dirty="0" smtClean="0">
                <a:latin typeface="Times New Roman" pitchFamily="18" charset="0"/>
                <a:cs typeface="Times New Roman" pitchFamily="18" charset="0"/>
              </a:rPr>
              <a:t>Polar view of monthly average CN layer (r &gt; 3 nm), 10 </a:t>
            </a:r>
            <a:r>
              <a:rPr lang="en-US" b="1" dirty="0" err="1" smtClean="0">
                <a:latin typeface="Times New Roman" pitchFamily="18" charset="0"/>
                <a:cs typeface="Times New Roman" pitchFamily="18" charset="0"/>
              </a:rPr>
              <a:t>hPa</a:t>
            </a:r>
            <a:r>
              <a:rPr lang="en-US" b="1" dirty="0" smtClean="0">
                <a:latin typeface="Times New Roman" pitchFamily="18" charset="0"/>
                <a:cs typeface="Times New Roman" pitchFamily="18" charset="0"/>
              </a:rPr>
              <a:t> wind vectors, and mean (10 – 20 </a:t>
            </a:r>
            <a:r>
              <a:rPr lang="en-US" b="1" dirty="0" err="1" smtClean="0">
                <a:latin typeface="Times New Roman" pitchFamily="18" charset="0"/>
                <a:cs typeface="Times New Roman" pitchFamily="18" charset="0"/>
              </a:rPr>
              <a:t>hPa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equatorward</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meridional</a:t>
            </a:r>
            <a:r>
              <a:rPr lang="en-US" b="1" dirty="0" smtClean="0">
                <a:latin typeface="Times New Roman" pitchFamily="18" charset="0"/>
                <a:cs typeface="Times New Roman" pitchFamily="18" charset="0"/>
              </a:rPr>
              <a:t> wind (black lines).</a:t>
            </a:r>
          </a:p>
          <a:p>
            <a:pPr>
              <a:buFont typeface="Wingdings" pitchFamily="2" charset="2"/>
              <a:buChar char="Ø"/>
            </a:pPr>
            <a:endParaRPr lang="en-US" b="1" dirty="0" smtClean="0">
              <a:latin typeface="Times New Roman" pitchFamily="18" charset="0"/>
              <a:cs typeface="Times New Roman" pitchFamily="18" charset="0"/>
            </a:endParaRPr>
          </a:p>
          <a:p>
            <a:pPr>
              <a:buFont typeface="Wingdings" pitchFamily="2" charset="2"/>
              <a:buChar char="Ø"/>
            </a:pPr>
            <a:r>
              <a:rPr lang="en-US" b="1" dirty="0" smtClean="0">
                <a:solidFill>
                  <a:srgbClr val="FF0000"/>
                </a:solidFill>
                <a:latin typeface="Times New Roman" pitchFamily="18" charset="0"/>
                <a:cs typeface="Times New Roman" pitchFamily="18" charset="0"/>
              </a:rPr>
              <a:t>Overall, the CN layer has a near global extent in both hemispheres, and the correlation with the extent of the </a:t>
            </a:r>
            <a:r>
              <a:rPr lang="en-US" b="1" dirty="0" err="1" smtClean="0">
                <a:solidFill>
                  <a:srgbClr val="FF0000"/>
                </a:solidFill>
                <a:latin typeface="Times New Roman" pitchFamily="18" charset="0"/>
                <a:cs typeface="Times New Roman" pitchFamily="18" charset="0"/>
              </a:rPr>
              <a:t>equatorward</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meridional</a:t>
            </a:r>
            <a:r>
              <a:rPr lang="en-US" b="1" dirty="0" smtClean="0">
                <a:solidFill>
                  <a:srgbClr val="FF0000"/>
                </a:solidFill>
                <a:latin typeface="Times New Roman" pitchFamily="18" charset="0"/>
                <a:cs typeface="Times New Roman" pitchFamily="18" charset="0"/>
              </a:rPr>
              <a:t> wind indicates the importance of transport to lower latitudes.</a:t>
            </a:r>
          </a:p>
          <a:p>
            <a:pPr>
              <a:buFont typeface="Wingdings" pitchFamily="2" charset="2"/>
              <a:buChar char="Ø"/>
            </a:pPr>
            <a:endParaRPr lang="en-US" b="1" dirty="0" smtClean="0">
              <a:solidFill>
                <a:srgbClr val="FF0000"/>
              </a:solidFill>
              <a:latin typeface="Times New Roman" pitchFamily="18" charset="0"/>
              <a:cs typeface="Times New Roman" pitchFamily="18" charset="0"/>
            </a:endParaRPr>
          </a:p>
          <a:p>
            <a:pPr>
              <a:buFont typeface="Wingdings" pitchFamily="2" charset="2"/>
              <a:buChar char="Ø"/>
            </a:pPr>
            <a:endParaRPr lang="en-US" b="1" dirty="0" smtClean="0">
              <a:solidFill>
                <a:srgbClr val="FF000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7A9B403B-E8A4-42DB-A8D1-1B85A48C0E8E}" type="slidenum">
              <a:rPr lang="en-US" smtClean="0"/>
              <a:pPr>
                <a:defRPr/>
              </a:pPr>
              <a:t>8</a:t>
            </a:fld>
            <a:endParaRPr lang="en-US"/>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4648200" y="1524001"/>
            <a:ext cx="3571971" cy="5105400"/>
          </a:xfrm>
          <a:prstGeom prst="rect">
            <a:avLst/>
          </a:prstGeom>
          <a:noFill/>
          <a:ln w="9525">
            <a:noFill/>
            <a:miter lim="800000"/>
            <a:headEnd/>
            <a:tailEnd/>
          </a:ln>
        </p:spPr>
      </p:pic>
      <p:sp>
        <p:nvSpPr>
          <p:cNvPr id="8" name="TextBox 7"/>
          <p:cNvSpPr txBox="1"/>
          <p:nvPr/>
        </p:nvSpPr>
        <p:spPr>
          <a:xfrm>
            <a:off x="7467600" y="1981200"/>
            <a:ext cx="200025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r &gt; 3 nm (cm</a:t>
            </a:r>
            <a:r>
              <a:rPr lang="en-US" sz="1200" b="1" baseline="30000" dirty="0" smtClean="0">
                <a:latin typeface="Times New Roman" pitchFamily="18" charset="0"/>
                <a:cs typeface="Times New Roman" pitchFamily="18" charset="0"/>
              </a:rPr>
              <a:t>-3</a:t>
            </a:r>
            <a:r>
              <a:rPr lang="en-US" sz="1200" b="1" dirty="0" smtClean="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cxnSp>
        <p:nvCxnSpPr>
          <p:cNvPr id="9" name="Straight Connector 8"/>
          <p:cNvCxnSpPr/>
          <p:nvPr/>
        </p:nvCxnSpPr>
        <p:spPr>
          <a:xfrm>
            <a:off x="7239000" y="16764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67600" y="1524000"/>
            <a:ext cx="2000250" cy="461665"/>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Mean  (10 – 20 </a:t>
            </a:r>
            <a:r>
              <a:rPr lang="en-US" sz="1200" b="1" dirty="0" err="1" smtClean="0">
                <a:latin typeface="Times New Roman" pitchFamily="18" charset="0"/>
                <a:cs typeface="Times New Roman" pitchFamily="18" charset="0"/>
              </a:rPr>
              <a:t>hPa</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equatorward</a:t>
            </a:r>
            <a:r>
              <a:rPr lang="en-US" sz="1200" b="1" dirty="0" smtClean="0">
                <a:latin typeface="Times New Roman" pitchFamily="18" charset="0"/>
                <a:cs typeface="Times New Roman" pitchFamily="18" charset="0"/>
              </a:rPr>
              <a:t> wind</a:t>
            </a:r>
          </a:p>
        </p:txBody>
      </p:sp>
      <p:sp>
        <p:nvSpPr>
          <p:cNvPr id="12" name="TextBox 11"/>
          <p:cNvSpPr txBox="1"/>
          <p:nvPr/>
        </p:nvSpPr>
        <p:spPr>
          <a:xfrm>
            <a:off x="0" y="6611779"/>
            <a:ext cx="4419600" cy="400110"/>
          </a:xfrm>
          <a:prstGeom prst="rect">
            <a:avLst/>
          </a:prstGeom>
          <a:noFill/>
        </p:spPr>
        <p:txBody>
          <a:bodyPr wrap="square" rtlCol="0">
            <a:spAutoFit/>
          </a:bodyPr>
          <a:lstStyle/>
          <a:p>
            <a:r>
              <a:rPr lang="en-US" sz="1000" dirty="0" smtClean="0">
                <a:latin typeface="Times New Roman" pitchFamily="18" charset="0"/>
                <a:cs typeface="Times New Roman" pitchFamily="18" charset="0"/>
              </a:rPr>
              <a:t>Campbell et al. [2013], JGR, under revision</a:t>
            </a:r>
          </a:p>
          <a:p>
            <a:r>
              <a:rPr lang="en-US" sz="1000" dirty="0" smtClean="0">
                <a:latin typeface="Times New Roman" pitchFamily="18" charset="0"/>
                <a:cs typeface="Times New Roman" pitchFamily="18" charset="0"/>
              </a:rPr>
              <a:t>.</a:t>
            </a:r>
            <a:endParaRPr lang="en-US"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4495800" y="4191000"/>
            <a:ext cx="4267200" cy="250721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419602" y="1447801"/>
            <a:ext cx="3276598" cy="2474313"/>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Variability of the Stratospheric CN Layer</a:t>
            </a:r>
            <a:endParaRPr lang="en-US" dirty="0"/>
          </a:p>
        </p:txBody>
      </p:sp>
      <p:sp>
        <p:nvSpPr>
          <p:cNvPr id="8" name="Content Placeholder 7"/>
          <p:cNvSpPr>
            <a:spLocks noGrp="1"/>
          </p:cNvSpPr>
          <p:nvPr>
            <p:ph sz="half" idx="1"/>
          </p:nvPr>
        </p:nvSpPr>
        <p:spPr>
          <a:xfrm>
            <a:off x="457200" y="1600200"/>
            <a:ext cx="4038600" cy="5257800"/>
          </a:xfrm>
        </p:spPr>
        <p:txBody>
          <a:bodyPr>
            <a:normAutofit fontScale="85000" lnSpcReduction="10000"/>
          </a:bodyPr>
          <a:lstStyle/>
          <a:p>
            <a:pPr>
              <a:buFont typeface="Wingdings" pitchFamily="2" charset="2"/>
              <a:buChar char="Ø"/>
            </a:pPr>
            <a:r>
              <a:rPr lang="en-US" sz="1900" b="1" dirty="0" smtClean="0">
                <a:solidFill>
                  <a:srgbClr val="FF0000"/>
                </a:solidFill>
                <a:latin typeface="Times New Roman" pitchFamily="18" charset="0"/>
                <a:cs typeface="Times New Roman" pitchFamily="18" charset="0"/>
              </a:rPr>
              <a:t>Global CN (r &gt; 3 nm) concentrations are strongly variable due to winter-spring CN layer formation in both hemispheres.</a:t>
            </a:r>
          </a:p>
          <a:p>
            <a:pPr>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a:buFont typeface="Wingdings" pitchFamily="2" charset="2"/>
              <a:buChar char="Ø"/>
            </a:pPr>
            <a:endParaRPr lang="en-US" sz="2000" b="1" dirty="0" smtClean="0">
              <a:solidFill>
                <a:srgbClr val="FF0000"/>
              </a:solidFill>
              <a:latin typeface="Times New Roman" pitchFamily="18" charset="0"/>
              <a:cs typeface="Times New Roman" pitchFamily="18" charset="0"/>
            </a:endParaRPr>
          </a:p>
          <a:p>
            <a:pPr>
              <a:buFont typeface="Wingdings" pitchFamily="2" charset="2"/>
              <a:buChar char="Ø"/>
            </a:pPr>
            <a:r>
              <a:rPr lang="en-US" sz="1900" b="1" dirty="0" smtClean="0">
                <a:solidFill>
                  <a:srgbClr val="FF0000"/>
                </a:solidFill>
                <a:latin typeface="Times New Roman" pitchFamily="18" charset="0"/>
                <a:cs typeface="Times New Roman" pitchFamily="18" charset="0"/>
              </a:rPr>
              <a:t>Local (e.g., McMurdo) CN layer (r &gt; 3 nm) concentrations over Antarctica may  oscillate because of:</a:t>
            </a:r>
          </a:p>
          <a:p>
            <a:pPr marL="457200" indent="-457200">
              <a:buFont typeface="+mj-lt"/>
              <a:buAutoNum type="arabicPeriod"/>
            </a:pPr>
            <a:r>
              <a:rPr lang="en-US" sz="1500" b="1" dirty="0" smtClean="0">
                <a:solidFill>
                  <a:srgbClr val="FF0000"/>
                </a:solidFill>
                <a:latin typeface="Times New Roman" pitchFamily="18" charset="0"/>
                <a:cs typeface="Times New Roman" pitchFamily="18" charset="0"/>
              </a:rPr>
              <a:t>Sharp temperature increases </a:t>
            </a:r>
            <a:r>
              <a:rPr lang="en-US" sz="1500" b="1" dirty="0" smtClean="0">
                <a:solidFill>
                  <a:srgbClr val="FF0000"/>
                </a:solidFill>
                <a:latin typeface="Times New Roman" pitchFamily="18" charset="0"/>
                <a:cs typeface="Times New Roman" pitchFamily="18" charset="0"/>
                <a:sym typeface="Wingdings" pitchFamily="2" charset="2"/>
              </a:rPr>
              <a:t> Larger partitioning of H</a:t>
            </a:r>
            <a:r>
              <a:rPr lang="en-US" sz="1500" b="1" baseline="-25000" dirty="0" smtClean="0">
                <a:solidFill>
                  <a:srgbClr val="FF0000"/>
                </a:solidFill>
                <a:latin typeface="Times New Roman" pitchFamily="18" charset="0"/>
                <a:cs typeface="Times New Roman" pitchFamily="18" charset="0"/>
                <a:sym typeface="Wingdings" pitchFamily="2" charset="2"/>
              </a:rPr>
              <a:t>2</a:t>
            </a:r>
            <a:r>
              <a:rPr lang="en-US" sz="1500" b="1" dirty="0" smtClean="0">
                <a:solidFill>
                  <a:srgbClr val="FF0000"/>
                </a:solidFill>
                <a:latin typeface="Times New Roman" pitchFamily="18" charset="0"/>
                <a:cs typeface="Times New Roman" pitchFamily="18" charset="0"/>
                <a:sym typeface="Wingdings" pitchFamily="2" charset="2"/>
              </a:rPr>
              <a:t>SO</a:t>
            </a:r>
            <a:r>
              <a:rPr lang="en-US" sz="1500" b="1" baseline="-25000" dirty="0" smtClean="0">
                <a:solidFill>
                  <a:srgbClr val="FF0000"/>
                </a:solidFill>
                <a:latin typeface="Times New Roman" pitchFamily="18" charset="0"/>
                <a:cs typeface="Times New Roman" pitchFamily="18" charset="0"/>
                <a:sym typeface="Wingdings" pitchFamily="2" charset="2"/>
              </a:rPr>
              <a:t>4</a:t>
            </a:r>
            <a:r>
              <a:rPr lang="en-US" sz="1500" b="1" dirty="0" smtClean="0">
                <a:solidFill>
                  <a:srgbClr val="FF0000"/>
                </a:solidFill>
                <a:latin typeface="Times New Roman" pitchFamily="18" charset="0"/>
                <a:cs typeface="Times New Roman" pitchFamily="18" charset="0"/>
                <a:sym typeface="Wingdings" pitchFamily="2" charset="2"/>
              </a:rPr>
              <a:t> to the vapor phase.</a:t>
            </a:r>
            <a:endParaRPr lang="en-US" sz="15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1500" b="1" dirty="0" smtClean="0">
                <a:solidFill>
                  <a:srgbClr val="FF0000"/>
                </a:solidFill>
                <a:latin typeface="Times New Roman" pitchFamily="18" charset="0"/>
                <a:cs typeface="Times New Roman" pitchFamily="18" charset="0"/>
              </a:rPr>
              <a:t>Nucleation/condensation dominating under sufficiently cold enough temperatures </a:t>
            </a:r>
            <a:r>
              <a:rPr lang="en-US" sz="1500" b="1" dirty="0" smtClean="0">
                <a:solidFill>
                  <a:srgbClr val="FF0000"/>
                </a:solidFill>
                <a:latin typeface="Times New Roman" pitchFamily="18" charset="0"/>
                <a:cs typeface="Times New Roman" pitchFamily="18" charset="0"/>
                <a:sym typeface="Wingdings" pitchFamily="2" charset="2"/>
              </a:rPr>
              <a:t></a:t>
            </a:r>
            <a:r>
              <a:rPr lang="en-US" sz="1500" b="1" dirty="0" smtClean="0">
                <a:solidFill>
                  <a:srgbClr val="FF0000"/>
                </a:solidFill>
                <a:latin typeface="Times New Roman" pitchFamily="18" charset="0"/>
                <a:cs typeface="Times New Roman" pitchFamily="18" charset="0"/>
              </a:rPr>
              <a:t>CN  number sharply increases.</a:t>
            </a:r>
          </a:p>
          <a:p>
            <a:pPr marL="457200" indent="-457200">
              <a:buFont typeface="+mj-lt"/>
              <a:buAutoNum type="arabicPeriod"/>
            </a:pPr>
            <a:r>
              <a:rPr lang="en-US" sz="1500" b="1" dirty="0" smtClean="0">
                <a:solidFill>
                  <a:srgbClr val="FF0000"/>
                </a:solidFill>
                <a:latin typeface="Times New Roman" pitchFamily="18" charset="0"/>
                <a:cs typeface="Times New Roman" pitchFamily="18" charset="0"/>
              </a:rPr>
              <a:t>Nucleation/condensation scavenges  H</a:t>
            </a:r>
            <a:r>
              <a:rPr lang="en-US" sz="1500" b="1" baseline="-25000" dirty="0" smtClean="0">
                <a:solidFill>
                  <a:srgbClr val="FF0000"/>
                </a:solidFill>
                <a:latin typeface="Times New Roman" pitchFamily="18" charset="0"/>
                <a:cs typeface="Times New Roman" pitchFamily="18" charset="0"/>
              </a:rPr>
              <a:t>2</a:t>
            </a:r>
            <a:r>
              <a:rPr lang="en-US" sz="1500" b="1" dirty="0" smtClean="0">
                <a:solidFill>
                  <a:srgbClr val="FF0000"/>
                </a:solidFill>
                <a:latin typeface="Times New Roman" pitchFamily="18" charset="0"/>
                <a:cs typeface="Times New Roman" pitchFamily="18" charset="0"/>
              </a:rPr>
              <a:t>SO</a:t>
            </a:r>
            <a:r>
              <a:rPr lang="en-US" sz="1500" b="1" baseline="-25000" dirty="0" smtClean="0">
                <a:solidFill>
                  <a:srgbClr val="FF0000"/>
                </a:solidFill>
                <a:latin typeface="Times New Roman" pitchFamily="18" charset="0"/>
                <a:cs typeface="Times New Roman" pitchFamily="18" charset="0"/>
              </a:rPr>
              <a:t>4</a:t>
            </a:r>
            <a:r>
              <a:rPr lang="en-US" sz="1500" b="1" dirty="0" smtClean="0">
                <a:solidFill>
                  <a:srgbClr val="FF0000"/>
                </a:solidFill>
                <a:latin typeface="Times New Roman" pitchFamily="18" charset="0"/>
                <a:cs typeface="Times New Roman" pitchFamily="18" charset="0"/>
              </a:rPr>
              <a:t> vapor and then coagulation dominates </a:t>
            </a:r>
            <a:r>
              <a:rPr lang="en-US" sz="1500" b="1" dirty="0" smtClean="0">
                <a:solidFill>
                  <a:srgbClr val="FF0000"/>
                </a:solidFill>
                <a:latin typeface="Times New Roman" pitchFamily="18" charset="0"/>
                <a:cs typeface="Times New Roman" pitchFamily="18" charset="0"/>
                <a:sym typeface="Wingdings" pitchFamily="2" charset="2"/>
              </a:rPr>
              <a:t></a:t>
            </a:r>
            <a:r>
              <a:rPr lang="en-US" sz="1500" b="1" dirty="0" smtClean="0">
                <a:solidFill>
                  <a:srgbClr val="FF0000"/>
                </a:solidFill>
                <a:latin typeface="Times New Roman" pitchFamily="18" charset="0"/>
                <a:cs typeface="Times New Roman" pitchFamily="18" charset="0"/>
              </a:rPr>
              <a:t> CN number sharply decreases.</a:t>
            </a:r>
          </a:p>
          <a:p>
            <a:pPr marL="457200" indent="-457200">
              <a:buFont typeface="+mj-lt"/>
              <a:buAutoNum type="arabicPeriod"/>
            </a:pPr>
            <a:r>
              <a:rPr lang="en-US" sz="1500" b="1" dirty="0" smtClean="0">
                <a:solidFill>
                  <a:srgbClr val="FF0000"/>
                </a:solidFill>
                <a:latin typeface="Times New Roman" pitchFamily="18" charset="0"/>
                <a:cs typeface="Times New Roman" pitchFamily="18" charset="0"/>
              </a:rPr>
              <a:t>Under continued H</a:t>
            </a:r>
            <a:r>
              <a:rPr lang="en-US" sz="1500" b="1" baseline="-25000" dirty="0" smtClean="0">
                <a:solidFill>
                  <a:srgbClr val="FF0000"/>
                </a:solidFill>
                <a:latin typeface="Times New Roman" pitchFamily="18" charset="0"/>
                <a:cs typeface="Times New Roman" pitchFamily="18" charset="0"/>
              </a:rPr>
              <a:t>2</a:t>
            </a:r>
            <a:r>
              <a:rPr lang="en-US" sz="1500" b="1" dirty="0" smtClean="0">
                <a:solidFill>
                  <a:srgbClr val="FF0000"/>
                </a:solidFill>
                <a:latin typeface="Times New Roman" pitchFamily="18" charset="0"/>
                <a:cs typeface="Times New Roman" pitchFamily="18" charset="0"/>
              </a:rPr>
              <a:t>SO</a:t>
            </a:r>
            <a:r>
              <a:rPr lang="en-US" sz="1500" b="1" baseline="-25000" dirty="0" smtClean="0">
                <a:solidFill>
                  <a:srgbClr val="FF0000"/>
                </a:solidFill>
                <a:latin typeface="Times New Roman" pitchFamily="18" charset="0"/>
                <a:cs typeface="Times New Roman" pitchFamily="18" charset="0"/>
              </a:rPr>
              <a:t>4</a:t>
            </a:r>
            <a:r>
              <a:rPr lang="en-US" sz="1500" b="1" dirty="0" smtClean="0">
                <a:solidFill>
                  <a:srgbClr val="FF0000"/>
                </a:solidFill>
                <a:latin typeface="Times New Roman" pitchFamily="18" charset="0"/>
                <a:cs typeface="Times New Roman" pitchFamily="18" charset="0"/>
              </a:rPr>
              <a:t> production or subsequent sharp temperature increases, steps 2 – 3 repeat.</a:t>
            </a:r>
            <a:endParaRPr lang="en-US" sz="2000" b="1" dirty="0" smtClean="0">
              <a:solidFill>
                <a:srgbClr val="FF0000"/>
              </a:solidFill>
              <a:latin typeface="Times New Roman" pitchFamily="18" charset="0"/>
              <a:cs typeface="Times New Roman" pitchFamily="18" charset="0"/>
            </a:endParaRPr>
          </a:p>
          <a:p>
            <a:pPr>
              <a:buFont typeface="Wingdings" pitchFamily="2" charset="2"/>
              <a:buChar char="Ø"/>
            </a:pPr>
            <a:endParaRPr lang="en-US" sz="2000" b="1" dirty="0">
              <a:solidFill>
                <a:srgbClr val="FF0000"/>
              </a:solidFill>
            </a:endParaRPr>
          </a:p>
        </p:txBody>
      </p:sp>
      <p:sp>
        <p:nvSpPr>
          <p:cNvPr id="5" name="Slide Number Placeholder 4"/>
          <p:cNvSpPr>
            <a:spLocks noGrp="1"/>
          </p:cNvSpPr>
          <p:nvPr>
            <p:ph type="sldNum" sz="quarter" idx="12"/>
          </p:nvPr>
        </p:nvSpPr>
        <p:spPr/>
        <p:txBody>
          <a:bodyPr/>
          <a:lstStyle/>
          <a:p>
            <a:pPr>
              <a:defRPr/>
            </a:pPr>
            <a:fld id="{55D470A3-EA90-4480-ACF4-FF7E09D79F3B}" type="slidenum">
              <a:rPr lang="en-US" smtClean="0"/>
              <a:pPr>
                <a:defRPr/>
              </a:pPr>
              <a:t>9</a:t>
            </a:fld>
            <a:endParaRPr lang="en-US" dirty="0"/>
          </a:p>
        </p:txBody>
      </p:sp>
      <p:cxnSp>
        <p:nvCxnSpPr>
          <p:cNvPr id="14" name="Straight Arrow Connector 13"/>
          <p:cNvCxnSpPr/>
          <p:nvPr/>
        </p:nvCxnSpPr>
        <p:spPr>
          <a:xfrm flipH="1">
            <a:off x="4953000" y="2971800"/>
            <a:ext cx="152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43600" y="1447800"/>
            <a:ext cx="45720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SH</a:t>
            </a:r>
            <a:endParaRPr lang="en-US" sz="1600" b="1" dirty="0">
              <a:solidFill>
                <a:srgbClr val="FF0000"/>
              </a:solidFill>
              <a:latin typeface="Times New Roman" pitchFamily="18" charset="0"/>
              <a:cs typeface="Times New Roman" pitchFamily="18" charset="0"/>
            </a:endParaRPr>
          </a:p>
        </p:txBody>
      </p:sp>
      <p:sp>
        <p:nvSpPr>
          <p:cNvPr id="17" name="TextBox 16"/>
          <p:cNvSpPr txBox="1"/>
          <p:nvPr/>
        </p:nvSpPr>
        <p:spPr>
          <a:xfrm>
            <a:off x="5029200" y="2819400"/>
            <a:ext cx="53340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NH</a:t>
            </a:r>
            <a:endParaRPr lang="en-US" sz="1600" b="1" dirty="0">
              <a:solidFill>
                <a:srgbClr val="FF0000"/>
              </a:solidFill>
              <a:latin typeface="Times New Roman" pitchFamily="18" charset="0"/>
              <a:cs typeface="Times New Roman" pitchFamily="18" charset="0"/>
            </a:endParaRPr>
          </a:p>
        </p:txBody>
      </p:sp>
      <p:cxnSp>
        <p:nvCxnSpPr>
          <p:cNvPr id="18" name="Straight Arrow Connector 17"/>
          <p:cNvCxnSpPr/>
          <p:nvPr/>
        </p:nvCxnSpPr>
        <p:spPr>
          <a:xfrm>
            <a:off x="7315200" y="2743200"/>
            <a:ext cx="152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58000" y="2590800"/>
            <a:ext cx="533400"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NH</a:t>
            </a:r>
            <a:endParaRPr lang="en-US" sz="1600" b="1" dirty="0">
              <a:solidFill>
                <a:srgbClr val="FF0000"/>
              </a:solidFill>
              <a:latin typeface="Times New Roman" pitchFamily="18" charset="0"/>
              <a:cs typeface="Times New Roman" pitchFamily="18" charset="0"/>
            </a:endParaRPr>
          </a:p>
        </p:txBody>
      </p:sp>
      <p:cxnSp>
        <p:nvCxnSpPr>
          <p:cNvPr id="31" name="Straight Arrow Connector 30"/>
          <p:cNvCxnSpPr/>
          <p:nvPr/>
        </p:nvCxnSpPr>
        <p:spPr>
          <a:xfrm>
            <a:off x="6324600" y="1600200"/>
            <a:ext cx="152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81600" y="1219200"/>
            <a:ext cx="259080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Global – 24 hr Ave @ 10 </a:t>
            </a:r>
            <a:r>
              <a:rPr lang="en-US" sz="1600" dirty="0" err="1" smtClean="0">
                <a:latin typeface="Times New Roman" pitchFamily="18" charset="0"/>
                <a:cs typeface="Times New Roman" pitchFamily="18" charset="0"/>
              </a:rPr>
              <a:t>hPa</a:t>
            </a:r>
            <a:endParaRPr lang="en-US" sz="1600" dirty="0">
              <a:latin typeface="Times New Roman" pitchFamily="18" charset="0"/>
              <a:cs typeface="Times New Roman" pitchFamily="18" charset="0"/>
            </a:endParaRPr>
          </a:p>
        </p:txBody>
      </p:sp>
      <p:sp>
        <p:nvSpPr>
          <p:cNvPr id="37" name="TextBox 36"/>
          <p:cNvSpPr txBox="1"/>
          <p:nvPr/>
        </p:nvSpPr>
        <p:spPr>
          <a:xfrm>
            <a:off x="4800600" y="3962400"/>
            <a:ext cx="312420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Zonal (78°S) 3 hr Ave @ 15 </a:t>
            </a:r>
            <a:r>
              <a:rPr lang="en-US" sz="1600" dirty="0" err="1" smtClean="0">
                <a:latin typeface="Times New Roman" pitchFamily="18" charset="0"/>
                <a:cs typeface="Times New Roman" pitchFamily="18" charset="0"/>
              </a:rPr>
              <a:t>hPa</a:t>
            </a:r>
            <a:endParaRPr lang="en-US" sz="1600" dirty="0">
              <a:latin typeface="Times New Roman" pitchFamily="18" charset="0"/>
              <a:cs typeface="Times New Roman" pitchFamily="18" charset="0"/>
            </a:endParaRPr>
          </a:p>
        </p:txBody>
      </p:sp>
      <p:sp>
        <p:nvSpPr>
          <p:cNvPr id="60" name="Left-Right Arrow 59"/>
          <p:cNvSpPr/>
          <p:nvPr/>
        </p:nvSpPr>
        <p:spPr>
          <a:xfrm>
            <a:off x="6781800" y="6248400"/>
            <a:ext cx="152400" cy="76200"/>
          </a:xfrm>
          <a:prstGeom prst="leftRightArrow">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a:off x="7086600" y="6248400"/>
            <a:ext cx="152400" cy="76200"/>
          </a:xfrm>
          <a:prstGeom prst="leftRightArrow">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6324600" y="5791200"/>
            <a:ext cx="1524000" cy="461665"/>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H</a:t>
            </a:r>
            <a:r>
              <a:rPr lang="en-US" sz="1200" b="1" baseline="-25000" dirty="0" smtClean="0">
                <a:latin typeface="Times New Roman" pitchFamily="18" charset="0"/>
                <a:cs typeface="Times New Roman" pitchFamily="18" charset="0"/>
              </a:rPr>
              <a:t>2</a:t>
            </a:r>
            <a:r>
              <a:rPr lang="en-US" sz="1200" b="1" dirty="0" smtClean="0">
                <a:latin typeface="Times New Roman" pitchFamily="18" charset="0"/>
                <a:cs typeface="Times New Roman" pitchFamily="18" charset="0"/>
              </a:rPr>
              <a:t>SO</a:t>
            </a:r>
            <a:r>
              <a:rPr lang="en-US" sz="1200" b="1" baseline="-25000" dirty="0" smtClean="0">
                <a:latin typeface="Times New Roman" pitchFamily="18" charset="0"/>
                <a:cs typeface="Times New Roman" pitchFamily="18" charset="0"/>
              </a:rPr>
              <a:t>4</a:t>
            </a:r>
            <a:r>
              <a:rPr lang="en-US"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sym typeface="Wingdings" pitchFamily="2" charset="2"/>
              </a:rPr>
              <a:t> &amp; CN</a:t>
            </a:r>
            <a:endParaRPr lang="en-US" sz="1200" b="1"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Peaks ~ 1- 2 days</a:t>
            </a:r>
            <a:endParaRPr lang="en-US" sz="1200" b="1" dirty="0">
              <a:latin typeface="Times New Roman" pitchFamily="18" charset="0"/>
              <a:cs typeface="Times New Roman" pitchFamily="18" charset="0"/>
            </a:endParaRPr>
          </a:p>
        </p:txBody>
      </p:sp>
      <p:sp>
        <p:nvSpPr>
          <p:cNvPr id="65" name="Left-Right Arrow 64"/>
          <p:cNvSpPr/>
          <p:nvPr/>
        </p:nvSpPr>
        <p:spPr>
          <a:xfrm>
            <a:off x="6324600" y="6248400"/>
            <a:ext cx="152400" cy="76200"/>
          </a:xfrm>
          <a:prstGeom prst="leftRightArrow">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0" y="6611779"/>
            <a:ext cx="4419600"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Campbell et al. [2013], JGR, submitted.</a:t>
            </a:r>
            <a:endParaRPr lang="en-US" sz="1000" dirty="0">
              <a:latin typeface="Times New Roman" pitchFamily="18" charset="0"/>
              <a:cs typeface="Times New Roman" pitchFamily="18" charset="0"/>
            </a:endParaRPr>
          </a:p>
        </p:txBody>
      </p:sp>
      <p:sp>
        <p:nvSpPr>
          <p:cNvPr id="34" name="TextBox 33"/>
          <p:cNvSpPr txBox="1"/>
          <p:nvPr/>
        </p:nvSpPr>
        <p:spPr>
          <a:xfrm>
            <a:off x="5029200" y="4191000"/>
            <a:ext cx="12192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 Solar </a:t>
            </a:r>
            <a:r>
              <a:rPr lang="en-US" sz="1200" b="1" dirty="0" smtClean="0">
                <a:latin typeface="Times New Roman" pitchFamily="18" charset="0"/>
                <a:cs typeface="Times New Roman" pitchFamily="18" charset="0"/>
                <a:sym typeface="Wingdings" pitchFamily="2" charset="2"/>
              </a:rPr>
              <a:t></a:t>
            </a:r>
            <a:endParaRPr lang="en-US" sz="1200" b="1" dirty="0">
              <a:latin typeface="Times New Roman" pitchFamily="18" charset="0"/>
              <a:cs typeface="Times New Roman" pitchFamily="18" charset="0"/>
            </a:endParaRPr>
          </a:p>
        </p:txBody>
      </p:sp>
      <p:sp>
        <p:nvSpPr>
          <p:cNvPr id="36" name="Rectangle 35"/>
          <p:cNvSpPr/>
          <p:nvPr/>
        </p:nvSpPr>
        <p:spPr>
          <a:xfrm>
            <a:off x="4953000" y="4495800"/>
            <a:ext cx="700833" cy="276999"/>
          </a:xfrm>
          <a:prstGeom prst="rect">
            <a:avLst/>
          </a:prstGeom>
        </p:spPr>
        <p:txBody>
          <a:bodyPr wrap="none">
            <a:spAutoFit/>
          </a:bodyPr>
          <a:lstStyle/>
          <a:p>
            <a:r>
              <a:rPr lang="en-US" sz="1200" b="1" dirty="0" smtClean="0">
                <a:latin typeface="Times New Roman" pitchFamily="18" charset="0"/>
                <a:cs typeface="Times New Roman" pitchFamily="18" charset="0"/>
                <a:sym typeface="Wingdings" pitchFamily="2" charset="2"/>
              </a:rPr>
              <a:t>+H</a:t>
            </a:r>
            <a:r>
              <a:rPr lang="en-US" sz="1200" b="1" baseline="-25000" dirty="0" smtClean="0">
                <a:latin typeface="Times New Roman" pitchFamily="18" charset="0"/>
                <a:cs typeface="Times New Roman" pitchFamily="18" charset="0"/>
                <a:sym typeface="Wingdings" pitchFamily="2" charset="2"/>
              </a:rPr>
              <a:t>2</a:t>
            </a:r>
            <a:r>
              <a:rPr lang="en-US" sz="1200" b="1" dirty="0" smtClean="0">
                <a:latin typeface="Times New Roman" pitchFamily="18" charset="0"/>
                <a:cs typeface="Times New Roman" pitchFamily="18" charset="0"/>
                <a:sym typeface="Wingdings" pitchFamily="2" charset="2"/>
              </a:rPr>
              <a:t>SO</a:t>
            </a:r>
            <a:r>
              <a:rPr lang="en-US" sz="1200" b="1" baseline="-25000" dirty="0" smtClean="0">
                <a:latin typeface="Times New Roman" pitchFamily="18" charset="0"/>
                <a:cs typeface="Times New Roman" pitchFamily="18" charset="0"/>
                <a:sym typeface="Wingdings" pitchFamily="2" charset="2"/>
              </a:rPr>
              <a:t>4</a:t>
            </a:r>
            <a:endParaRPr lang="en-US" sz="1200" b="1" dirty="0">
              <a:latin typeface="Times New Roman" pitchFamily="18" charset="0"/>
              <a:cs typeface="Times New Roman" pitchFamily="18" charset="0"/>
            </a:endParaRPr>
          </a:p>
        </p:txBody>
      </p:sp>
      <p:sp>
        <p:nvSpPr>
          <p:cNvPr id="38" name="Rectangle 37"/>
          <p:cNvSpPr/>
          <p:nvPr/>
        </p:nvSpPr>
        <p:spPr>
          <a:xfrm>
            <a:off x="4953000" y="4343400"/>
            <a:ext cx="375424" cy="276999"/>
          </a:xfrm>
          <a:prstGeom prst="rect">
            <a:avLst/>
          </a:prstGeom>
        </p:spPr>
        <p:txBody>
          <a:bodyPr wrap="none">
            <a:spAutoFit/>
          </a:bodyPr>
          <a:lstStyle/>
          <a:p>
            <a:r>
              <a:rPr lang="en-US" sz="1200" b="1" dirty="0" smtClean="0">
                <a:latin typeface="Times New Roman" pitchFamily="18" charset="0"/>
                <a:cs typeface="Times New Roman" pitchFamily="18" charset="0"/>
                <a:sym typeface="Wingdings" pitchFamily="2" charset="2"/>
              </a:rPr>
              <a:t>+T</a:t>
            </a:r>
            <a:endParaRPr lang="en-US" sz="1200" b="1" dirty="0">
              <a:latin typeface="Times New Roman" pitchFamily="18" charset="0"/>
              <a:cs typeface="Times New Roman" pitchFamily="18" charset="0"/>
            </a:endParaRPr>
          </a:p>
        </p:txBody>
      </p:sp>
      <p:sp>
        <p:nvSpPr>
          <p:cNvPr id="75" name="TextBox 74"/>
          <p:cNvSpPr txBox="1"/>
          <p:nvPr/>
        </p:nvSpPr>
        <p:spPr>
          <a:xfrm>
            <a:off x="6477000" y="4343400"/>
            <a:ext cx="152400" cy="276999"/>
          </a:xfrm>
          <a:prstGeom prst="rect">
            <a:avLst/>
          </a:prstGeom>
          <a:noFill/>
        </p:spPr>
        <p:txBody>
          <a:bodyPr wrap="square" rtlCol="0">
            <a:spAutoFit/>
          </a:bodyPr>
          <a:lstStyle/>
          <a:p>
            <a:endParaRPr lang="en-US" sz="1200" b="1" dirty="0">
              <a:latin typeface="Times New Roman" pitchFamily="18" charset="0"/>
              <a:cs typeface="Times New Roman" pitchFamily="18" charset="0"/>
            </a:endParaRPr>
          </a:p>
        </p:txBody>
      </p:sp>
      <p:sp>
        <p:nvSpPr>
          <p:cNvPr id="76" name="Rectangle 75"/>
          <p:cNvSpPr/>
          <p:nvPr/>
        </p:nvSpPr>
        <p:spPr>
          <a:xfrm>
            <a:off x="6248400" y="4191000"/>
            <a:ext cx="1295400" cy="1524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953000" y="4648200"/>
            <a:ext cx="532518" cy="276999"/>
          </a:xfrm>
          <a:prstGeom prst="rect">
            <a:avLst/>
          </a:prstGeom>
        </p:spPr>
        <p:txBody>
          <a:bodyPr wrap="none">
            <a:spAutoFit/>
          </a:bodyPr>
          <a:lstStyle/>
          <a:p>
            <a:r>
              <a:rPr lang="en-US" sz="1200" b="1" dirty="0" smtClean="0">
                <a:latin typeface="Times New Roman" pitchFamily="18" charset="0"/>
                <a:cs typeface="Times New Roman" pitchFamily="18" charset="0"/>
                <a:sym typeface="Wingdings" pitchFamily="2" charset="2"/>
              </a:rPr>
              <a:t>+CN </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linds(horizont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blinds(horizontal)">
                                      <p:cBhvr>
                                        <p:cTn id="30" dur="500"/>
                                        <p:tgtEl>
                                          <p:spTgt spid="8">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linds(horizontal)">
                                      <p:cBhvr>
                                        <p:cTn id="33" dur="500"/>
                                        <p:tgtEl>
                                          <p:spTgt spid="3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linds(horizontal)">
                                      <p:cBhvr>
                                        <p:cTn id="36" dur="500"/>
                                        <p:tgtEl>
                                          <p:spTgt spid="3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linds(horizontal)">
                                      <p:cBhvr>
                                        <p:cTn id="39" dur="500"/>
                                        <p:tgtEl>
                                          <p:spTgt spid="3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blinds(horizontal)">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blinds(horizontal)">
                                      <p:cBhvr>
                                        <p:cTn id="47" dur="500"/>
                                        <p:tgtEl>
                                          <p:spTgt spid="8">
                                            <p:txEl>
                                              <p:pRg st="6" end="6"/>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animEffect transition="in" filter="blinds(horizontal)">
                                      <p:cBhvr>
                                        <p:cTn id="50" dur="500"/>
                                        <p:tgtEl>
                                          <p:spTgt spid="8">
                                            <p:txEl>
                                              <p:pRg st="7" end="7"/>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blinds(horizontal)">
                                      <p:cBhvr>
                                        <p:cTn id="53" dur="500"/>
                                        <p:tgtEl>
                                          <p:spTgt spid="8">
                                            <p:txEl>
                                              <p:pRg st="8" end="8"/>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blinds(horizontal)">
                                      <p:cBhvr>
                                        <p:cTn id="56" dur="500"/>
                                        <p:tgtEl>
                                          <p:spTgt spid="8">
                                            <p:txEl>
                                              <p:pRg st="9" end="9"/>
                                            </p:txEl>
                                          </p:spTgt>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blinds(horizontal)">
                                      <p:cBhvr>
                                        <p:cTn id="59" dur="500"/>
                                        <p:tgtEl>
                                          <p:spTgt spid="65"/>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linds(horizontal)">
                                      <p:cBhvr>
                                        <p:cTn id="62" dur="500"/>
                                        <p:tgtEl>
                                          <p:spTgt spid="6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blinds(horizontal)">
                                      <p:cBhvr>
                                        <p:cTn id="65" dur="500"/>
                                        <p:tgtEl>
                                          <p:spTgt spid="62"/>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blinds(horizontal)">
                                      <p:cBhvr>
                                        <p:cTn id="68" dur="500"/>
                                        <p:tgtEl>
                                          <p:spTgt spid="64"/>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blinds(horizontal)">
                                      <p:cBhvr>
                                        <p:cTn id="7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60" grpId="0" animBg="1"/>
      <p:bldP spid="62" grpId="0" animBg="1"/>
      <p:bldP spid="64" grpId="0"/>
      <p:bldP spid="65" grpId="0" animBg="1"/>
      <p:bldP spid="34" grpId="0"/>
      <p:bldP spid="36" grpId="0"/>
      <p:bldP spid="38" grpId="0"/>
      <p:bldP spid="76" grpId="0" animBg="1"/>
      <p:bldP spid="7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20528</TotalTime>
  <Words>3748</Words>
  <Application>Microsoft Office PowerPoint</Application>
  <PresentationFormat>On-screen Show (4:3)</PresentationFormat>
  <Paragraphs>197</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Global Extent and Variability of the Stratospheric CN Layer:  A Three Dimensional Modeling Study </vt:lpstr>
      <vt:lpstr>Stratospheric Condensation Nuclei (CN)</vt:lpstr>
      <vt:lpstr>Stratospheric CN Measurements Campbell and Deshler [2013], JGR, under revision. </vt:lpstr>
      <vt:lpstr>Previous Modeling Studies of the Stratospheric CN Layer</vt:lpstr>
      <vt:lpstr>NCAR Community Earth System Model, Version 1 (CESM1)</vt:lpstr>
      <vt:lpstr>2010 CESM1(WACCM) Output vs.   In-situ Observations</vt:lpstr>
      <vt:lpstr>Global Extent of the Stratospheric CN Layer</vt:lpstr>
      <vt:lpstr>Global Extent of the Stratospheric CN Layer</vt:lpstr>
      <vt:lpstr>Variability of the Stratospheric CN Layer</vt:lpstr>
      <vt:lpstr>Conclusions</vt:lpstr>
      <vt:lpstr>Ongoing Work and Suggestions</vt:lpstr>
      <vt:lpstr>References</vt:lpstr>
      <vt:lpstr>Thank you! </vt:lpstr>
      <vt:lpstr>Evolution of the Stratospheric CN Layer over the Antarctic</vt:lpstr>
      <vt:lpstr>Model vs. In situ Discrepancy</vt:lpstr>
      <vt:lpstr>2010 CESM1(WACCM) Output vs.   In-situ Observations</vt:lpstr>
      <vt:lpstr>Northern Hemisphere Stratospheric CN Layer and Global Extent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Patrick_C</dc:creator>
  <cp:lastModifiedBy>Angela</cp:lastModifiedBy>
  <cp:revision>2245</cp:revision>
  <dcterms:created xsi:type="dcterms:W3CDTF">2012-02-27T18:23:27Z</dcterms:created>
  <dcterms:modified xsi:type="dcterms:W3CDTF">2013-10-30T16:40:27Z</dcterms:modified>
</cp:coreProperties>
</file>