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slideLayouts/slideLayout23.xml" ContentType="application/vnd.openxmlformats-officedocument.presentationml.slideLayout+xml"/>
  <Override PartName="/ppt/slides/slide9.xml" ContentType="application/vnd.openxmlformats-officedocument.presentationml.slide+xml"/>
  <Override PartName="/ppt/notesSlides/notesSlide4.xml" ContentType="application/vnd.openxmlformats-officedocument.presentationml.notes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Masters/slideMaster2.xml" ContentType="application/vnd.openxmlformats-officedocument.presentationml.slideMaster+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notesSlides/notesSlide5.xml" ContentType="application/vnd.openxmlformats-officedocument.presentationml.notesSlide+xml"/>
  <Override PartName="/ppt/slides/slide15.xml" ContentType="application/vnd.openxmlformats-officedocument.presentationml.slide+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s/slide6.xml" ContentType="application/vnd.openxmlformats-officedocument.presentationml.slide+xml"/>
  <Override PartName="/ppt/notesSlides/notesSlide1.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Layouts/slideLayout17.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slideLayouts/slideLayout13.xml" ContentType="application/vnd.openxmlformats-officedocument.presentationml.slideLayout+xml"/>
  <Override PartName="/ppt/slideLayouts/slideLayout21.xml" ContentType="application/vnd.openxmlformats-officedocument.presentationml.slideLayout+xml"/>
  <Override PartName="/ppt/slides/slide7.xml" ContentType="application/vnd.openxmlformats-officedocument.presentationml.slide+xml"/>
  <Override PartName="/ppt/notesSlides/notesSlide2.xml" ContentType="application/vnd.openxmlformats-officedocument.presentationml.notes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theme/theme4.xml" ContentType="application/vnd.openxmlformats-officedocument.theme+xml"/>
  <Override PartName="/ppt/slideLayouts/slideLayout3.xml" ContentType="application/vnd.openxmlformats-officedocument.presentationml.slideLayout+xml"/>
  <Default Extension="tiff" ContentType="image/tiff"/>
  <Override PartName="/ppt/slides/slide20.xml" ContentType="application/vnd.openxmlformats-officedocument.presentationml.slide+xml"/>
  <Override PartName="/ppt/slideLayouts/slideLayout18.xml" ContentType="application/vnd.openxmlformats-officedocument.presentationml.slideLayout+xml"/>
  <Override PartName="/ppt/notesSlides/notesSlide7.xml" ContentType="application/vnd.openxmlformats-officedocument.presentationml.notesSlide+xml"/>
  <Override PartName="/ppt/slides/slide17.xml" ContentType="application/vnd.openxmlformats-officedocument.presentationml.slide+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s/slide8.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Default Extension="wmf" ContentType="image/x-wmf"/>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4197" r:id="rId1"/>
    <p:sldMasterId id="2147484209" r:id="rId2"/>
  </p:sldMasterIdLst>
  <p:notesMasterIdLst>
    <p:notesMasterId r:id="rId26"/>
  </p:notesMasterIdLst>
  <p:handoutMasterIdLst>
    <p:handoutMasterId r:id="rId27"/>
  </p:handoutMasterIdLst>
  <p:sldIdLst>
    <p:sldId id="1361" r:id="rId3"/>
    <p:sldId id="1255" r:id="rId4"/>
    <p:sldId id="1365" r:id="rId5"/>
    <p:sldId id="1304" r:id="rId6"/>
    <p:sldId id="1303" r:id="rId7"/>
    <p:sldId id="1263" r:id="rId8"/>
    <p:sldId id="1218" r:id="rId9"/>
    <p:sldId id="1309" r:id="rId10"/>
    <p:sldId id="1366" r:id="rId11"/>
    <p:sldId id="1308" r:id="rId12"/>
    <p:sldId id="1307" r:id="rId13"/>
    <p:sldId id="1360" r:id="rId14"/>
    <p:sldId id="1357" r:id="rId15"/>
    <p:sldId id="1356" r:id="rId16"/>
    <p:sldId id="1364" r:id="rId17"/>
    <p:sldId id="1355" r:id="rId18"/>
    <p:sldId id="1359" r:id="rId19"/>
    <p:sldId id="1358" r:id="rId20"/>
    <p:sldId id="1264" r:id="rId21"/>
    <p:sldId id="1349" r:id="rId22"/>
    <p:sldId id="1354" r:id="rId23"/>
    <p:sldId id="1344" r:id="rId24"/>
    <p:sldId id="1310" r:id="rId2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1pPr>
    <a:lvl2pPr marL="457200" algn="l"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2pPr>
    <a:lvl3pPr marL="914400" algn="l"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3pPr>
    <a:lvl4pPr marL="1371600" algn="l"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4pPr>
    <a:lvl5pPr marL="1828800" algn="l" rtl="0" fontAlgn="base">
      <a:spcBef>
        <a:spcPct val="0"/>
      </a:spcBef>
      <a:spcAft>
        <a:spcPct val="0"/>
      </a:spcAft>
      <a:defRPr sz="2400" kern="1200">
        <a:solidFill>
          <a:schemeClr val="tx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sz="2400" kern="1200">
        <a:solidFill>
          <a:schemeClr val="tx1"/>
        </a:solidFill>
        <a:latin typeface="Arial" pitchFamily="1" charset="0"/>
        <a:ea typeface="ＭＳ Ｐゴシック" pitchFamily="1" charset="-128"/>
        <a:cs typeface="ＭＳ Ｐゴシック" pitchFamily="1"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00BF02"/>
    <a:srgbClr val="800080"/>
    <a:srgbClr val="8000FF"/>
    <a:srgbClr val="6666FF"/>
    <a:srgbClr val="00ACFF"/>
    <a:srgbClr val="996633"/>
    <a:srgbClr val="EBEBEB"/>
    <a:srgbClr val="8134FF"/>
    <a:srgbClr val="00FF00"/>
    <a:srgbClr val="FF8000"/>
  </p:clrMru>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3254" autoAdjust="0"/>
  </p:normalViewPr>
  <p:slideViewPr>
    <p:cSldViewPr snapToGrid="0">
      <p:cViewPr varScale="1">
        <p:scale>
          <a:sx n="137" d="100"/>
          <a:sy n="137" d="100"/>
        </p:scale>
        <p:origin x="-62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atin typeface="Arial" pitchFamily="-108" charset="0"/>
                <a:ea typeface="ＭＳ Ｐゴシック" pitchFamily="-108" charset="-128"/>
                <a:cs typeface="ＭＳ Ｐゴシック" pitchFamily="-108" charset="-128"/>
              </a:defRPr>
            </a:lvl1pPr>
          </a:lstStyle>
          <a:p>
            <a:pPr>
              <a:defRPr/>
            </a:pPr>
            <a:fld id="{B33D35DB-BA23-CA47-9E9B-23420F5D4769}" type="datetime1">
              <a:rPr lang="en-US"/>
              <a:pPr>
                <a:defRPr/>
              </a:pPr>
              <a:t>10/28/13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0" hangingPunct="0">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atin typeface="Arial" pitchFamily="-108" charset="0"/>
                <a:ea typeface="ＭＳ Ｐゴシック" pitchFamily="-108" charset="-128"/>
                <a:cs typeface="ＭＳ Ｐゴシック" pitchFamily="-108" charset="-128"/>
              </a:defRPr>
            </a:lvl1pPr>
          </a:lstStyle>
          <a:p>
            <a:pPr>
              <a:defRPr/>
            </a:pPr>
            <a:fld id="{25333C8F-FEB5-E04B-8FF0-B3A3068F3A4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pitchFamily="-108" charset="0"/>
                <a:ea typeface="ＭＳ Ｐゴシック" pitchFamily="-108" charset="-128"/>
                <a:cs typeface="ＭＳ Ｐゴシック" pitchFamily="-108" charset="-128"/>
              </a:defRPr>
            </a:lvl1pPr>
          </a:lstStyle>
          <a:p>
            <a:pPr>
              <a:defRPr/>
            </a:pPr>
            <a:fld id="{4C30BEF4-E523-0F4C-8481-48AFA7194DA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14125BF1-D9B2-9744-B43A-23F729721721}" type="slidenum">
              <a:rPr lang="en-US">
                <a:latin typeface="Arial" pitchFamily="1" charset="0"/>
                <a:ea typeface="ＭＳ Ｐゴシック" pitchFamily="1" charset="-128"/>
                <a:cs typeface="ＭＳ Ｐゴシック" pitchFamily="1" charset="-128"/>
              </a:rPr>
              <a:pPr/>
              <a:t>2</a:t>
            </a:fld>
            <a:endParaRPr lang="en-US">
              <a:latin typeface="Arial" pitchFamily="1" charset="0"/>
              <a:ea typeface="ＭＳ Ｐゴシック" pitchFamily="1" charset="-128"/>
              <a:cs typeface="ＭＳ Ｐゴシック" pitchFamily="1" charset="-128"/>
            </a:endParaRPr>
          </a:p>
        </p:txBody>
      </p:sp>
      <p:sp>
        <p:nvSpPr>
          <p:cNvPr id="43011" name="Rectangle 2"/>
          <p:cNvSpPr>
            <a:spLocks noGrp="1" noRot="1" noChangeAspect="1" noChangeArrowheads="1"/>
          </p:cNvSpPr>
          <p:nvPr>
            <p:ph type="sldImg"/>
          </p:nvPr>
        </p:nvSpPr>
        <p:spPr>
          <a:solidFill>
            <a:srgbClr val="FFFFFF"/>
          </a:solidFill>
          <a:ln/>
        </p:spPr>
      </p:sp>
      <p:sp>
        <p:nvSpPr>
          <p:cNvPr id="43012" name="Rectangle 3"/>
          <p:cNvSpPr>
            <a:spLocks noGrp="1" noChangeArrowheads="1"/>
          </p:cNvSpPr>
          <p:nvPr>
            <p:ph type="body" idx="1"/>
          </p:nvPr>
        </p:nvSpPr>
        <p:spPr>
          <a:xfrm>
            <a:off x="685800" y="4343400"/>
            <a:ext cx="5486400" cy="4114800"/>
          </a:xfrm>
          <a:noFill/>
          <a:ln/>
        </p:spPr>
        <p:txBody>
          <a:bodyPr/>
          <a:lstStyle/>
          <a:p>
            <a:pPr marL="39688" eaLnBrk="1" hangingPunct="1">
              <a:spcBef>
                <a:spcPts val="413"/>
              </a:spcBef>
            </a:pPr>
            <a:r>
              <a:rPr lang="en-US">
                <a:solidFill>
                  <a:srgbClr val="000000"/>
                </a:solidFill>
                <a:latin typeface="Arial" pitchFamily="1" charset="0"/>
                <a:ea typeface="Arial" pitchFamily="1" charset="0"/>
                <a:cs typeface="Arial" pitchFamily="1" charset="0"/>
                <a:sym typeface="Arial" pitchFamily="1" charset="0"/>
              </a:rPr>
              <a:t>This diagram shows the main components of non-explosive and explosive volcanic eruptions, and their effects on shortwave and longwave radiation. Large explosive eruptions are strong, rapid perturbations (may be short or long-lived) to the climate system; passive degassing may be a long-term, weaker perturbation. Example of Pinatubo for an explosive event - 0.5K global average cooling in few years after the eruption. Tropospheric aerosols have shorter lifetimes but their supply (from passive degassing) is more persistent. ALTITUDE OF EMISSIONS IS CRITICAL.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5C5C2079-0274-784C-AF5A-F7850E9D8D86}" type="slidenum">
              <a:rPr lang="en-US"/>
              <a:pPr/>
              <a:t>19</a:t>
            </a:fld>
            <a:endParaRPr lang="en-US"/>
          </a:p>
        </p:txBody>
      </p:sp>
      <p:sp>
        <p:nvSpPr>
          <p:cNvPr id="109571" name="Rectangle 2"/>
          <p:cNvSpPr>
            <a:spLocks noGrp="1" noRot="1" noChangeAspect="1" noChangeArrowheads="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D4AFD201-3074-A448-85FE-D7BD2AD7BDE3}" type="slidenum">
              <a:rPr lang="en-US"/>
              <a:pPr/>
              <a:t>3</a:t>
            </a:fld>
            <a:endParaRPr lang="en-US"/>
          </a:p>
        </p:txBody>
      </p:sp>
      <p:sp>
        <p:nvSpPr>
          <p:cNvPr id="72707" name="Rectangle 2"/>
          <p:cNvSpPr>
            <a:spLocks noGrp="1" noRot="1" noChangeAspect="1" noChangeArrowheads="1" noTextEdit="1"/>
          </p:cNvSpPr>
          <p:nvPr>
            <p:ph type="sldImg"/>
          </p:nvPr>
        </p:nvSpPr>
        <p:spPr>
          <a:xfrm>
            <a:off x="1014413" y="693738"/>
            <a:ext cx="4622800" cy="3467100"/>
          </a:xfrm>
          <a:solidFill>
            <a:srgbClr val="FFFFFF"/>
          </a:solidFill>
          <a:ln/>
        </p:spPr>
      </p:sp>
      <p:sp>
        <p:nvSpPr>
          <p:cNvPr id="72708" name="Rectangle 3"/>
          <p:cNvSpPr>
            <a:spLocks noGrp="1" noChangeArrowheads="1"/>
          </p:cNvSpPr>
          <p:nvPr>
            <p:ph type="body" idx="1"/>
          </p:nvPr>
        </p:nvSpPr>
        <p:spPr>
          <a:xfrm>
            <a:off x="665163" y="4391025"/>
            <a:ext cx="5319712" cy="4160838"/>
          </a:xfrm>
          <a:solidFill>
            <a:srgbClr val="FFFFFF"/>
          </a:solidFill>
          <a:ln>
            <a:solidFill>
              <a:srgbClr val="000000"/>
            </a:solidFill>
          </a:ln>
        </p:spPr>
        <p:txBody>
          <a:bodyPr/>
          <a:lstStyle/>
          <a:p>
            <a:pPr eaLnBrk="1" hangingPunct="1"/>
            <a:r>
              <a:rPr lang="en-GB">
                <a:ea typeface="ＭＳ Ｐゴシック" charset="-128"/>
                <a:cs typeface="ＭＳ Ｐゴシック" charset="-128"/>
              </a:rPr>
              <a:t>Satellite perspective is only way to gain a real appreciation of the size of the largest volcanic clouds; track them as they move around the globe (important for aircraft hazards); understand their place in the global Earth system and effects on climate etc. Because of its relatively high SO2 detection limit, TOMS was capable of measuring larger eruptions that reached the upper troposphere or stratosphere (examples in image). Could not measure small eruptions or passive degassing of SO2, which contributes more SO2 to the atmosphere than explosive volcanism on a time-averaged basis. GLOBAL SCALE. First indications of actual quantities of SO2 emitted by volcanoes, leading to more accurate climate change simulations.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p:spPr>
        <p:txBody>
          <a:bodyPr/>
          <a:lstStyle/>
          <a:p>
            <a:r>
              <a:rPr lang="en-US" dirty="0" smtClean="0">
                <a:latin typeface="Arial" charset="0"/>
              </a:rPr>
              <a:t>TOMS + OMI SO2 measurements also show increased SO2 emissions since the late 1990s.</a:t>
            </a:r>
            <a:r>
              <a:rPr lang="en-US" baseline="0" dirty="0" smtClean="0">
                <a:latin typeface="Arial" charset="0"/>
              </a:rPr>
              <a:t> Increased sensitivity to smaller eruptions with OMI/OMPS post-2004.</a:t>
            </a:r>
            <a:endParaRPr lang="en-US" dirty="0" smtClean="0">
              <a:latin typeface="Arial" charset="0"/>
            </a:endParaRPr>
          </a:p>
        </p:txBody>
      </p:sp>
      <p:sp>
        <p:nvSpPr>
          <p:cNvPr id="23556" name="Slide Number Placeholder 3"/>
          <p:cNvSpPr>
            <a:spLocks noGrp="1"/>
          </p:cNvSpPr>
          <p:nvPr>
            <p:ph type="sldNum" sz="quarter" idx="5"/>
          </p:nvPr>
        </p:nvSpPr>
        <p:spPr>
          <a:noFill/>
        </p:spPr>
        <p:txBody>
          <a:bodyPr/>
          <a:lstStyle/>
          <a:p>
            <a:fld id="{8FFF1EF0-6AE3-7846-B3AB-840B77A2A978}" type="slidenum">
              <a:rPr lang="en-US" smtClean="0">
                <a:latin typeface="Arial" charset="0"/>
                <a:ea typeface="ＭＳ Ｐゴシック" charset="-128"/>
                <a:cs typeface="ＭＳ Ｐゴシック" charset="-128"/>
              </a:rPr>
              <a:pPr/>
              <a:t>4</a:t>
            </a:fld>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p:spPr>
        <p:txBody>
          <a:bodyPr/>
          <a:lstStyle/>
          <a:p>
            <a:r>
              <a:rPr lang="en-US" smtClean="0">
                <a:latin typeface="Arial" charset="0"/>
              </a:rPr>
              <a:t>Some recent papers have suggested that frequent, moderate-scale tropical volcanic eruptions have lead to increased stratospheric AOD over the last decade, which has slowed the rate of global warming due to the negative aerosol radiative forcing.</a:t>
            </a:r>
          </a:p>
        </p:txBody>
      </p:sp>
      <p:sp>
        <p:nvSpPr>
          <p:cNvPr id="25604" name="Slide Number Placeholder 3"/>
          <p:cNvSpPr>
            <a:spLocks noGrp="1"/>
          </p:cNvSpPr>
          <p:nvPr>
            <p:ph type="sldNum" sz="quarter" idx="5"/>
          </p:nvPr>
        </p:nvSpPr>
        <p:spPr>
          <a:noFill/>
        </p:spPr>
        <p:txBody>
          <a:bodyPr/>
          <a:lstStyle/>
          <a:p>
            <a:fld id="{B564E567-CD7B-9B4B-A8A6-C927FAF06D3D}" type="slidenum">
              <a:rPr lang="en-US" smtClean="0">
                <a:latin typeface="Arial" charset="0"/>
                <a:ea typeface="ＭＳ Ｐゴシック" charset="-128"/>
                <a:cs typeface="ＭＳ Ｐゴシック" charset="-128"/>
              </a:rPr>
              <a:pPr/>
              <a:t>5</a:t>
            </a:fld>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88FF1375-19C5-7B4C-9590-46777E6EAF74}" type="slidenum">
              <a:rPr lang="en-US"/>
              <a:pPr/>
              <a:t>6</a:t>
            </a:fld>
            <a:endParaRPr lang="en-US"/>
          </a:p>
        </p:txBody>
      </p:sp>
      <p:sp>
        <p:nvSpPr>
          <p:cNvPr id="64515" name="Rectangle 1026"/>
          <p:cNvSpPr>
            <a:spLocks noGrp="1" noRot="1" noChangeAspect="1" noChangeArrowheads="1" noTextEdit="1"/>
          </p:cNvSpPr>
          <p:nvPr>
            <p:ph type="sldImg"/>
          </p:nvPr>
        </p:nvSpPr>
        <p:spPr>
          <a:xfrm>
            <a:off x="1014413" y="693738"/>
            <a:ext cx="4622800" cy="3467100"/>
          </a:xfrm>
          <a:solidFill>
            <a:srgbClr val="FFFFFF"/>
          </a:solidFill>
          <a:ln/>
        </p:spPr>
      </p:sp>
      <p:sp>
        <p:nvSpPr>
          <p:cNvPr id="64516" name="Rectangle 1027"/>
          <p:cNvSpPr>
            <a:spLocks noGrp="1" noChangeArrowheads="1"/>
          </p:cNvSpPr>
          <p:nvPr>
            <p:ph type="body" idx="1"/>
          </p:nvPr>
        </p:nvSpPr>
        <p:spPr>
          <a:xfrm>
            <a:off x="665163" y="4391025"/>
            <a:ext cx="5319712" cy="4160838"/>
          </a:xfrm>
          <a:solidFill>
            <a:srgbClr val="FFFFFF"/>
          </a:solidFill>
          <a:ln>
            <a:solidFill>
              <a:srgbClr val="000000"/>
            </a:solidFill>
          </a:ln>
        </p:spPr>
        <p:txBody>
          <a:bodyPr/>
          <a:lstStyle/>
          <a:p>
            <a:pPr eaLnBrk="1" hangingPunct="1"/>
            <a:r>
              <a:rPr lang="en-US" dirty="0" smtClean="0">
                <a:ea typeface="ＭＳ Ｐゴシック" charset="-128"/>
                <a:cs typeface="ＭＳ Ｐゴシック" charset="-128"/>
              </a:rPr>
              <a:t>Frequent</a:t>
            </a:r>
            <a:r>
              <a:rPr lang="en-US" baseline="0" dirty="0" smtClean="0">
                <a:ea typeface="ＭＳ Ｐゴシック" charset="-128"/>
                <a:cs typeface="ＭＳ Ｐゴシック" charset="-128"/>
              </a:rPr>
              <a:t> eruptions at equatorial latitudes (Galapagos, </a:t>
            </a:r>
            <a:r>
              <a:rPr lang="en-US" baseline="0" dirty="0" err="1" smtClean="0">
                <a:ea typeface="ＭＳ Ｐゴシック" charset="-128"/>
                <a:cs typeface="ＭＳ Ｐゴシック" charset="-128"/>
              </a:rPr>
              <a:t>Virunga</a:t>
            </a:r>
            <a:r>
              <a:rPr lang="en-US" baseline="0" dirty="0" smtClean="0">
                <a:ea typeface="ＭＳ Ｐゴシック" charset="-128"/>
                <a:cs typeface="ＭＳ Ｐゴシック" charset="-128"/>
              </a:rPr>
              <a:t>, Ecuador, Sulawesi, PNG)</a:t>
            </a:r>
            <a:endParaRPr lang="en-US" dirty="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40 </a:t>
            </a:r>
            <a:r>
              <a:rPr lang="en-US" dirty="0" err="1" smtClean="0"/>
              <a:t>hPa</a:t>
            </a:r>
            <a:r>
              <a:rPr lang="en-US" baseline="0" dirty="0" smtClean="0"/>
              <a:t> = ~20.4 km altitude</a:t>
            </a:r>
            <a:endParaRPr lang="en-US" dirty="0"/>
          </a:p>
        </p:txBody>
      </p:sp>
      <p:sp>
        <p:nvSpPr>
          <p:cNvPr id="4" name="Slide Number Placeholder 3"/>
          <p:cNvSpPr>
            <a:spLocks noGrp="1"/>
          </p:cNvSpPr>
          <p:nvPr>
            <p:ph type="sldNum" sz="quarter" idx="10"/>
          </p:nvPr>
        </p:nvSpPr>
        <p:spPr/>
        <p:txBody>
          <a:bodyPr/>
          <a:lstStyle/>
          <a:p>
            <a:pPr>
              <a:defRPr/>
            </a:pPr>
            <a:fld id="{4C30BEF4-E523-0F4C-8481-48AFA7194DA7}" type="slidenum">
              <a:rPr lang="en-US" smtClean="0"/>
              <a:pPr>
                <a:defRPr/>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S2 = </a:t>
            </a:r>
            <a:r>
              <a:rPr lang="en-US" dirty="0" err="1" smtClean="0"/>
              <a:t>Disulfur</a:t>
            </a:r>
            <a:r>
              <a:rPr lang="en-US" dirty="0" smtClean="0"/>
              <a:t> (violet</a:t>
            </a:r>
            <a:r>
              <a:rPr lang="en-US" baseline="0" dirty="0" smtClean="0"/>
              <a:t> gas, produced by heating of sulfur to high T)</a:t>
            </a:r>
            <a:endParaRPr lang="en-US" dirty="0"/>
          </a:p>
        </p:txBody>
      </p:sp>
      <p:sp>
        <p:nvSpPr>
          <p:cNvPr id="4" name="Slide Number Placeholder 3"/>
          <p:cNvSpPr>
            <a:spLocks noGrp="1"/>
          </p:cNvSpPr>
          <p:nvPr>
            <p:ph type="sldNum" sz="quarter" idx="10"/>
          </p:nvPr>
        </p:nvSpPr>
        <p:spPr/>
        <p:txBody>
          <a:bodyPr/>
          <a:lstStyle/>
          <a:p>
            <a:pPr>
              <a:defRPr/>
            </a:pPr>
            <a:fld id="{4C30BEF4-E523-0F4C-8481-48AFA7194DA7}" type="slidenum">
              <a:rPr lang="en-US" smtClean="0"/>
              <a:pPr>
                <a:defRPr/>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4E14A5-F41D-4DD8-A8E0-63CE41FE2366}" type="slidenum">
              <a:rPr lang="en-US"/>
              <a:pPr/>
              <a:t>15</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b="0" dirty="0"/>
              <a:t>OMPS consists of suite and ground processing </a:t>
            </a:r>
            <a:r>
              <a:rPr lang="en-US" b="0" dirty="0" smtClean="0"/>
              <a:t>algorithms.</a:t>
            </a:r>
            <a:r>
              <a:rPr lang="en-US" b="0" baseline="0" dirty="0" smtClean="0"/>
              <a:t> </a:t>
            </a:r>
            <a:r>
              <a:rPr lang="en-US" b="0" dirty="0" smtClean="0"/>
              <a:t>Two </a:t>
            </a:r>
            <a:r>
              <a:rPr lang="en-US" b="0" dirty="0"/>
              <a:t>sensors, Limb and Nadir, provide Limb Profile, Nadir Total Column, </a:t>
            </a:r>
            <a:r>
              <a:rPr lang="en-US" b="0" dirty="0" smtClean="0"/>
              <a:t>and</a:t>
            </a:r>
            <a:r>
              <a:rPr lang="en-US" b="0" baseline="0" dirty="0" smtClean="0"/>
              <a:t> </a:t>
            </a:r>
            <a:r>
              <a:rPr lang="en-US" b="0" dirty="0" smtClean="0"/>
              <a:t>Nadir </a:t>
            </a:r>
            <a:r>
              <a:rPr lang="en-US" b="0" dirty="0"/>
              <a:t>Profile Raw Data Records</a:t>
            </a:r>
            <a:endParaRPr lang="en-US" b="0" dirty="0" smtClean="0"/>
          </a:p>
          <a:p>
            <a:r>
              <a:rPr lang="en-US" b="0" dirty="0" smtClean="0"/>
              <a:t>SDR </a:t>
            </a:r>
            <a:r>
              <a:rPr lang="en-US" b="0" dirty="0"/>
              <a:t>and EDR algorithms process </a:t>
            </a:r>
            <a:r>
              <a:rPr lang="en-US" b="0" dirty="0" err="1"/>
              <a:t>RDRs</a:t>
            </a:r>
            <a:r>
              <a:rPr lang="en-US" b="0" dirty="0"/>
              <a:t> into SDR and EDR products</a:t>
            </a:r>
          </a:p>
          <a:p>
            <a:r>
              <a:rPr lang="en-US" b="0" dirty="0"/>
              <a:t>  110° nadir cross-track field of view (FOV) and 3 limb </a:t>
            </a:r>
            <a:r>
              <a:rPr lang="en-US" b="0" dirty="0" err="1"/>
              <a:t>FOVs</a:t>
            </a:r>
            <a:r>
              <a:rPr lang="en-US" b="0" dirty="0"/>
              <a:t> provide required</a:t>
            </a:r>
            <a:r>
              <a:rPr lang="en-US" b="0" dirty="0" smtClean="0"/>
              <a:t> coverage</a:t>
            </a:r>
            <a:endParaRPr lang="en-US" b="0" dirty="0"/>
          </a:p>
          <a:p>
            <a:r>
              <a:rPr lang="en-US" b="0" dirty="0"/>
              <a:t>  2.23° limb vertical FOV provides sampling from </a:t>
            </a:r>
            <a:r>
              <a:rPr lang="en-US" b="0" dirty="0" err="1"/>
              <a:t>tropopause</a:t>
            </a:r>
            <a:r>
              <a:rPr lang="en-US" b="0" dirty="0"/>
              <a:t> to 60 km</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Arial" pitchFamily="-112" charset="0"/>
                <a:ea typeface="ＭＳ Ｐゴシック" charset="-128"/>
                <a:cs typeface="ＭＳ Ｐゴシック" charset="-128"/>
              </a:rPr>
              <a:t>Paluweh</a:t>
            </a:r>
            <a:r>
              <a:rPr lang="en-US" sz="1200" kern="1200" dirty="0" smtClean="0">
                <a:solidFill>
                  <a:schemeClr val="tx1"/>
                </a:solidFill>
                <a:latin typeface="Arial" pitchFamily="-112" charset="0"/>
                <a:ea typeface="ＭＳ Ｐゴシック" charset="-128"/>
                <a:cs typeface="ＭＳ Ｐゴシック" charset="-128"/>
              </a:rPr>
              <a:t> produced ~0.03 </a:t>
            </a:r>
            <a:r>
              <a:rPr lang="en-US" sz="1200" kern="1200" dirty="0" err="1" smtClean="0">
                <a:solidFill>
                  <a:schemeClr val="tx1"/>
                </a:solidFill>
                <a:latin typeface="Arial" pitchFamily="-112" charset="0"/>
                <a:ea typeface="ＭＳ Ｐゴシック" charset="-128"/>
                <a:cs typeface="ＭＳ Ｐゴシック" charset="-128"/>
              </a:rPr>
              <a:t>Tg</a:t>
            </a:r>
            <a:r>
              <a:rPr lang="en-US" sz="1200" kern="1200" dirty="0" smtClean="0">
                <a:solidFill>
                  <a:schemeClr val="tx1"/>
                </a:solidFill>
                <a:latin typeface="Arial" pitchFamily="-112" charset="0"/>
                <a:ea typeface="ＭＳ Ｐゴシック" charset="-128"/>
                <a:cs typeface="ＭＳ Ｐゴシック" charset="-128"/>
              </a:rPr>
              <a:t> SO</a:t>
            </a:r>
            <a:r>
              <a:rPr lang="en-US" sz="1200" kern="1200" baseline="-25000" dirty="0" smtClean="0">
                <a:solidFill>
                  <a:schemeClr val="tx1"/>
                </a:solidFill>
                <a:latin typeface="Arial" pitchFamily="-112" charset="0"/>
                <a:ea typeface="ＭＳ Ｐゴシック" charset="-128"/>
                <a:cs typeface="ＭＳ Ｐゴシック" charset="-128"/>
              </a:rPr>
              <a:t>2</a:t>
            </a:r>
            <a:r>
              <a:rPr lang="en-US" sz="1200" kern="1200" dirty="0" smtClean="0">
                <a:solidFill>
                  <a:schemeClr val="tx1"/>
                </a:solidFill>
                <a:latin typeface="Arial" pitchFamily="-112" charset="0"/>
                <a:ea typeface="ＭＳ Ｐゴシック" charset="-128"/>
                <a:cs typeface="ＭＳ Ｐゴシック" charset="-128"/>
              </a:rPr>
              <a:t>, or 0.015 </a:t>
            </a:r>
            <a:r>
              <a:rPr lang="en-US" sz="1200" kern="1200" dirty="0" err="1" smtClean="0">
                <a:solidFill>
                  <a:schemeClr val="tx1"/>
                </a:solidFill>
                <a:latin typeface="Arial" pitchFamily="-112" charset="0"/>
                <a:ea typeface="ＭＳ Ｐゴシック" charset="-128"/>
                <a:cs typeface="ＭＳ Ｐゴシック" charset="-128"/>
              </a:rPr>
              <a:t>Tg</a:t>
            </a:r>
            <a:r>
              <a:rPr lang="en-US" sz="1200" kern="1200" dirty="0" smtClean="0">
                <a:solidFill>
                  <a:schemeClr val="tx1"/>
                </a:solidFill>
                <a:latin typeface="Arial" pitchFamily="-112" charset="0"/>
                <a:ea typeface="ＭＳ Ｐゴシック" charset="-128"/>
                <a:cs typeface="ＭＳ Ｐゴシック" charset="-128"/>
              </a:rPr>
              <a:t> S.</a:t>
            </a:r>
          </a:p>
          <a:p>
            <a:r>
              <a:rPr lang="en-US" sz="1200" kern="1200" dirty="0" smtClean="0">
                <a:solidFill>
                  <a:schemeClr val="tx1"/>
                </a:solidFill>
                <a:latin typeface="Arial" pitchFamily="-112" charset="0"/>
                <a:ea typeface="ＭＳ Ｐゴシック" charset="-128"/>
                <a:cs typeface="ＭＳ Ｐゴシック" charset="-128"/>
              </a:rPr>
              <a:t>Assuming that all the SO</a:t>
            </a:r>
            <a:r>
              <a:rPr lang="en-US" sz="1200" kern="1200" baseline="-25000" dirty="0" smtClean="0">
                <a:solidFill>
                  <a:schemeClr val="tx1"/>
                </a:solidFill>
                <a:latin typeface="Arial" pitchFamily="-112" charset="0"/>
                <a:ea typeface="ＭＳ Ｐゴシック" charset="-128"/>
                <a:cs typeface="ＭＳ Ｐゴシック" charset="-128"/>
              </a:rPr>
              <a:t>2</a:t>
            </a:r>
            <a:r>
              <a:rPr lang="en-US" sz="1200" kern="1200" dirty="0" smtClean="0">
                <a:solidFill>
                  <a:schemeClr val="tx1"/>
                </a:solidFill>
                <a:latin typeface="Arial" pitchFamily="-112" charset="0"/>
                <a:ea typeface="ＭＳ Ｐゴシック" charset="-128"/>
                <a:cs typeface="ＭＳ Ｐゴシック" charset="-128"/>
              </a:rPr>
              <a:t> is converted into gaseous H</a:t>
            </a:r>
            <a:r>
              <a:rPr lang="en-US" sz="1200" kern="1200" baseline="-25000" dirty="0" smtClean="0">
                <a:solidFill>
                  <a:schemeClr val="tx1"/>
                </a:solidFill>
                <a:latin typeface="Arial" pitchFamily="-112" charset="0"/>
                <a:ea typeface="ＭＳ Ｐゴシック" charset="-128"/>
                <a:cs typeface="ＭＳ Ｐゴシック" charset="-128"/>
              </a:rPr>
              <a:t>2</a:t>
            </a:r>
            <a:r>
              <a:rPr lang="en-US" sz="1200" kern="1200" dirty="0" smtClean="0">
                <a:solidFill>
                  <a:schemeClr val="tx1"/>
                </a:solidFill>
                <a:latin typeface="Arial" pitchFamily="-112" charset="0"/>
                <a:ea typeface="ＭＳ Ｐゴシック" charset="-128"/>
                <a:cs typeface="ＭＳ Ｐゴシック" charset="-128"/>
              </a:rPr>
              <a:t>SO</a:t>
            </a:r>
            <a:r>
              <a:rPr lang="en-US" sz="1200" kern="1200" baseline="-25000" dirty="0" smtClean="0">
                <a:solidFill>
                  <a:schemeClr val="tx1"/>
                </a:solidFill>
                <a:latin typeface="Arial" pitchFamily="-112" charset="0"/>
                <a:ea typeface="ＭＳ Ｐゴシック" charset="-128"/>
                <a:cs typeface="ＭＳ Ｐゴシック" charset="-128"/>
              </a:rPr>
              <a:t>4</a:t>
            </a:r>
            <a:r>
              <a:rPr lang="en-US" sz="1200" kern="1200" dirty="0" smtClean="0">
                <a:solidFill>
                  <a:schemeClr val="tx1"/>
                </a:solidFill>
                <a:latin typeface="Arial" pitchFamily="-112" charset="0"/>
                <a:ea typeface="ＭＳ Ｐゴシック" charset="-128"/>
                <a:cs typeface="ＭＳ Ｐゴシック" charset="-128"/>
              </a:rPr>
              <a:t> and further condensed into a 75%‐25% H</a:t>
            </a:r>
            <a:r>
              <a:rPr lang="en-US" sz="1200" kern="1200" baseline="-25000" dirty="0" smtClean="0">
                <a:solidFill>
                  <a:schemeClr val="tx1"/>
                </a:solidFill>
                <a:latin typeface="Arial" pitchFamily="-112" charset="0"/>
                <a:ea typeface="ＭＳ Ｐゴシック" charset="-128"/>
                <a:cs typeface="ＭＳ Ｐゴシック" charset="-128"/>
              </a:rPr>
              <a:t>2</a:t>
            </a:r>
            <a:r>
              <a:rPr lang="en-US" sz="1200" kern="1200" dirty="0" smtClean="0">
                <a:solidFill>
                  <a:schemeClr val="tx1"/>
                </a:solidFill>
                <a:latin typeface="Arial" pitchFamily="-112" charset="0"/>
                <a:ea typeface="ＭＳ Ｐゴシック" charset="-128"/>
                <a:cs typeface="ＭＳ Ｐゴシック" charset="-128"/>
              </a:rPr>
              <a:t>SO</a:t>
            </a:r>
            <a:r>
              <a:rPr lang="en-US" sz="1200" kern="1200" baseline="-25000" dirty="0" smtClean="0">
                <a:solidFill>
                  <a:schemeClr val="tx1"/>
                </a:solidFill>
                <a:latin typeface="Arial" pitchFamily="-112" charset="0"/>
                <a:ea typeface="ＭＳ Ｐゴシック" charset="-128"/>
                <a:cs typeface="ＭＳ Ｐゴシック" charset="-128"/>
              </a:rPr>
              <a:t>4</a:t>
            </a:r>
            <a:r>
              <a:rPr lang="en-US" sz="1200" kern="1200" dirty="0" smtClean="0">
                <a:solidFill>
                  <a:schemeClr val="tx1"/>
                </a:solidFill>
                <a:latin typeface="Arial" pitchFamily="-112" charset="0"/>
                <a:ea typeface="ＭＳ Ｐゴシック" charset="-128"/>
                <a:cs typeface="ＭＳ Ｐゴシック" charset="-128"/>
              </a:rPr>
              <a:t>‐H</a:t>
            </a:r>
            <a:r>
              <a:rPr lang="en-US" sz="1200" kern="1200" baseline="-25000" dirty="0" smtClean="0">
                <a:solidFill>
                  <a:schemeClr val="tx1"/>
                </a:solidFill>
                <a:latin typeface="Arial" pitchFamily="-112" charset="0"/>
                <a:ea typeface="ＭＳ Ｐゴシック" charset="-128"/>
                <a:cs typeface="ＭＳ Ｐゴシック" charset="-128"/>
              </a:rPr>
              <a:t>2</a:t>
            </a:r>
            <a:r>
              <a:rPr lang="en-US" sz="1200" kern="1200" dirty="0" smtClean="0">
                <a:solidFill>
                  <a:schemeClr val="tx1"/>
                </a:solidFill>
                <a:latin typeface="Arial" pitchFamily="-112" charset="0"/>
                <a:ea typeface="ＭＳ Ｐゴシック" charset="-128"/>
                <a:cs typeface="ＭＳ Ｐゴシック" charset="-128"/>
              </a:rPr>
              <a:t>O solution, the total aerosol mass yield would be 0.04 </a:t>
            </a:r>
            <a:r>
              <a:rPr lang="en-US" sz="1200" kern="1200" dirty="0" err="1" smtClean="0">
                <a:solidFill>
                  <a:schemeClr val="tx1"/>
                </a:solidFill>
                <a:latin typeface="Arial" pitchFamily="-112" charset="0"/>
                <a:ea typeface="ＭＳ Ｐゴシック" charset="-128"/>
                <a:cs typeface="ＭＳ Ｐゴシック" charset="-128"/>
              </a:rPr>
              <a:t>Tg</a:t>
            </a:r>
            <a:r>
              <a:rPr lang="en-US" sz="1200" kern="1200" dirty="0" smtClean="0">
                <a:solidFill>
                  <a:schemeClr val="tx1"/>
                </a:solidFill>
                <a:latin typeface="Arial" pitchFamily="-112" charset="0"/>
                <a:ea typeface="ＭＳ Ｐゴシック" charset="-128"/>
                <a:cs typeface="ＭＳ Ｐゴシック" charset="-128"/>
              </a:rPr>
              <a:t>. If even only ~25% of the S reached the stratosphere, this alone is sufficient to account for the 0.01–0.02 </a:t>
            </a:r>
            <a:r>
              <a:rPr lang="en-US" sz="1200" kern="1200" dirty="0" err="1" smtClean="0">
                <a:solidFill>
                  <a:schemeClr val="tx1"/>
                </a:solidFill>
                <a:latin typeface="Arial" pitchFamily="-112" charset="0"/>
                <a:ea typeface="ＭＳ Ｐゴシック" charset="-128"/>
                <a:cs typeface="ＭＳ Ｐゴシック" charset="-128"/>
              </a:rPr>
              <a:t>Tg</a:t>
            </a:r>
            <a:r>
              <a:rPr lang="en-US" sz="1200" kern="1200" dirty="0" smtClean="0">
                <a:solidFill>
                  <a:schemeClr val="tx1"/>
                </a:solidFill>
                <a:latin typeface="Arial" pitchFamily="-112" charset="0"/>
                <a:ea typeface="ＭＳ Ｐゴシック" charset="-128"/>
                <a:cs typeface="ＭＳ Ｐゴシック" charset="-128"/>
              </a:rPr>
              <a:t> S/year required to explain the average aerosol increase of 4–7%/year after 2002 estimated by Hoffman et al. [2009]. </a:t>
            </a:r>
          </a:p>
          <a:p>
            <a:endParaRPr lang="en-US" dirty="0"/>
          </a:p>
        </p:txBody>
      </p:sp>
      <p:sp>
        <p:nvSpPr>
          <p:cNvPr id="4" name="Slide Number Placeholder 3"/>
          <p:cNvSpPr>
            <a:spLocks noGrp="1"/>
          </p:cNvSpPr>
          <p:nvPr>
            <p:ph type="sldNum" sz="quarter" idx="10"/>
          </p:nvPr>
        </p:nvSpPr>
        <p:spPr/>
        <p:txBody>
          <a:bodyPr/>
          <a:lstStyle/>
          <a:p>
            <a:pPr>
              <a:defRPr/>
            </a:pPr>
            <a:fld id="{4C30BEF4-E523-0F4C-8481-48AFA7194DA7}" type="slidenum">
              <a:rPr lang="en-US" smtClean="0"/>
              <a:pPr>
                <a:defRPr/>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76200"/>
            <a:ext cx="20955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76200"/>
            <a:ext cx="6134100" cy="6049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77724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vert="horz"/>
          <a:lstStyle/>
          <a:p>
            <a:pPr lvl="0"/>
            <a:endParaRPr lang="en-US" noProof="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77724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vert="horz"/>
          <a:lstStyle/>
          <a:p>
            <a:pPr lvl="0"/>
            <a:endParaRPr lang="en-US" noProof="0"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49167" name="Rectangle 15"/>
          <p:cNvSpPr>
            <a:spLocks noGrp="1" noChangeArrowheads="1"/>
          </p:cNvSpPr>
          <p:nvPr>
            <p:ph type="title"/>
          </p:nvPr>
        </p:nvSpPr>
        <p:spPr bwMode="auto">
          <a:xfrm>
            <a:off x="0" y="0"/>
            <a:ext cx="9144000" cy="708025"/>
          </a:xfrm>
          <a:prstGeom prst="rect">
            <a:avLst/>
          </a:prstGeom>
          <a:solidFill>
            <a:srgbClr val="0000FF"/>
          </a:solidFill>
          <a:ln w="9525">
            <a:noFill/>
            <a:miter lim="800000"/>
            <a:headEnd/>
            <a:tailEnd/>
          </a:ln>
          <a:effectLst>
            <a:outerShdw blurRad="63500" dist="254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27" name="Picture 5" descr="tech_logo.jpg"/>
          <p:cNvPicPr>
            <a:picLocks noChangeAspect="1"/>
          </p:cNvPicPr>
          <p:nvPr userDrawn="1"/>
        </p:nvPicPr>
        <p:blipFill>
          <a:blip r:embed="rId13"/>
          <a:srcRect/>
          <a:stretch>
            <a:fillRect/>
          </a:stretch>
        </p:blipFill>
        <p:spPr bwMode="auto">
          <a:xfrm>
            <a:off x="0" y="6315075"/>
            <a:ext cx="1962150" cy="542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hf sldNum="0" hdr="0" ftr="0" dt="0"/>
  <p:txStyles>
    <p:titleStyle>
      <a:lvl1pPr algn="l" rtl="0" eaLnBrk="0" fontAlgn="base" hangingPunct="0">
        <a:spcBef>
          <a:spcPct val="0"/>
        </a:spcBef>
        <a:spcAft>
          <a:spcPct val="0"/>
        </a:spcAft>
        <a:defRPr sz="2400">
          <a:solidFill>
            <a:schemeClr val="bg1"/>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2400">
          <a:solidFill>
            <a:schemeClr val="bg1"/>
          </a:solidFill>
          <a:effectLst>
            <a:outerShdw blurRad="38100" dist="38100" dir="2700000" algn="tl">
              <a:srgbClr val="DDDDDD"/>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2400">
          <a:solidFill>
            <a:schemeClr val="bg1"/>
          </a:solidFill>
          <a:effectLst>
            <a:outerShdw blurRad="38100" dist="38100" dir="2700000" algn="tl">
              <a:srgbClr val="DDDDDD"/>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2400">
          <a:solidFill>
            <a:schemeClr val="bg1"/>
          </a:solidFill>
          <a:effectLst>
            <a:outerShdw blurRad="38100" dist="38100" dir="2700000" algn="tl">
              <a:srgbClr val="DDDDDD"/>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2400">
          <a:solidFill>
            <a:schemeClr val="bg1"/>
          </a:solidFill>
          <a:effectLst>
            <a:outerShdw blurRad="38100" dist="38100" dir="2700000" algn="tl">
              <a:srgbClr val="DDDDDD"/>
            </a:outerShdw>
          </a:effectLst>
          <a:latin typeface="Arial" charset="0"/>
          <a:ea typeface="ＭＳ Ｐゴシック" pitchFamily="-111" charset="-128"/>
          <a:cs typeface="ＭＳ Ｐゴシック" pitchFamily="-111" charset="-128"/>
        </a:defRPr>
      </a:lvl5pPr>
      <a:lvl6pPr marL="457200" algn="l" rtl="0" fontAlgn="base">
        <a:spcBef>
          <a:spcPct val="0"/>
        </a:spcBef>
        <a:spcAft>
          <a:spcPct val="0"/>
        </a:spcAft>
        <a:defRPr sz="2800">
          <a:solidFill>
            <a:schemeClr val="tx1"/>
          </a:solidFill>
          <a:effectLst>
            <a:outerShdw blurRad="38100" dist="38100" dir="2700000" algn="tl">
              <a:srgbClr val="DDDDDD"/>
            </a:outerShdw>
          </a:effectLst>
          <a:latin typeface="Arial" charset="0"/>
        </a:defRPr>
      </a:lvl6pPr>
      <a:lvl7pPr marL="914400" algn="l" rtl="0" fontAlgn="base">
        <a:spcBef>
          <a:spcPct val="0"/>
        </a:spcBef>
        <a:spcAft>
          <a:spcPct val="0"/>
        </a:spcAft>
        <a:defRPr sz="2800">
          <a:solidFill>
            <a:schemeClr val="tx1"/>
          </a:solidFill>
          <a:effectLst>
            <a:outerShdw blurRad="38100" dist="38100" dir="2700000" algn="tl">
              <a:srgbClr val="DDDDDD"/>
            </a:outerShdw>
          </a:effectLst>
          <a:latin typeface="Arial" charset="0"/>
        </a:defRPr>
      </a:lvl7pPr>
      <a:lvl8pPr marL="1371600" algn="l" rtl="0" fontAlgn="base">
        <a:spcBef>
          <a:spcPct val="0"/>
        </a:spcBef>
        <a:spcAft>
          <a:spcPct val="0"/>
        </a:spcAft>
        <a:defRPr sz="2800">
          <a:solidFill>
            <a:schemeClr val="tx1"/>
          </a:solidFill>
          <a:effectLst>
            <a:outerShdw blurRad="38100" dist="38100" dir="2700000" algn="tl">
              <a:srgbClr val="DDDDDD"/>
            </a:outerShdw>
          </a:effectLst>
          <a:latin typeface="Arial" charset="0"/>
        </a:defRPr>
      </a:lvl8pPr>
      <a:lvl9pPr marL="1828800" algn="l" rtl="0" fontAlgn="base">
        <a:spcBef>
          <a:spcPct val="0"/>
        </a:spcBef>
        <a:spcAft>
          <a:spcPct val="0"/>
        </a:spcAft>
        <a:defRPr sz="2800">
          <a:solidFill>
            <a:schemeClr val="tx1"/>
          </a:solidFill>
          <a:effectLst>
            <a:outerShdw blurRad="38100" dist="38100" dir="2700000" algn="tl">
              <a:srgbClr val="DDDDDD"/>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Rectangle 8"/>
          <p:cNvSpPr>
            <a:spLocks noGrp="1" noChangeArrowheads="1"/>
          </p:cNvSpPr>
          <p:nvPr>
            <p:ph type="title"/>
          </p:nvPr>
        </p:nvSpPr>
        <p:spPr bwMode="auto">
          <a:xfrm>
            <a:off x="0" y="0"/>
            <a:ext cx="9144000" cy="677863"/>
          </a:xfrm>
          <a:prstGeom prst="rect">
            <a:avLst/>
          </a:prstGeom>
          <a:solidFill>
            <a:srgbClr val="FF0000"/>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27" name="Picture 4" descr="tech_logo.jpg"/>
          <p:cNvPicPr>
            <a:picLocks noChangeAspect="1"/>
          </p:cNvPicPr>
          <p:nvPr userDrawn="1"/>
        </p:nvPicPr>
        <p:blipFill>
          <a:blip r:embed="rId14"/>
          <a:srcRect/>
          <a:stretch>
            <a:fillRect/>
          </a:stretch>
        </p:blipFill>
        <p:spPr bwMode="auto">
          <a:xfrm>
            <a:off x="7327900" y="96838"/>
            <a:ext cx="1766888" cy="4889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Lst>
  <p:transition/>
  <p:timing>
    <p:tnLst>
      <p:par>
        <p:cTn id="1" dur="indefinite" restart="never" nodeType="tmRoot"/>
      </p:par>
    </p:tnLst>
  </p:timing>
  <p:txStyles>
    <p:titleStyle>
      <a:lvl1pPr algn="l" rtl="0" eaLnBrk="0" fontAlgn="base" hangingPunct="0">
        <a:spcBef>
          <a:spcPct val="0"/>
        </a:spcBef>
        <a:spcAft>
          <a:spcPct val="0"/>
        </a:spcAft>
        <a:defRPr sz="24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2400">
          <a:solidFill>
            <a:schemeClr val="bg1"/>
          </a:solidFill>
          <a:effectLst>
            <a:outerShdw blurRad="38100" dist="38100" dir="2700000" algn="tl">
              <a:srgbClr val="DDDDDD"/>
            </a:outerShdw>
          </a:effectLst>
          <a:latin typeface="Arial" pitchFamily="-112" charset="0"/>
          <a:ea typeface="ＭＳ Ｐゴシック" charset="-128"/>
          <a:cs typeface="ＭＳ Ｐゴシック" charset="-128"/>
        </a:defRPr>
      </a:lvl2pPr>
      <a:lvl3pPr algn="l" rtl="0" eaLnBrk="0" fontAlgn="base" hangingPunct="0">
        <a:spcBef>
          <a:spcPct val="0"/>
        </a:spcBef>
        <a:spcAft>
          <a:spcPct val="0"/>
        </a:spcAft>
        <a:defRPr sz="2400">
          <a:solidFill>
            <a:schemeClr val="bg1"/>
          </a:solidFill>
          <a:effectLst>
            <a:outerShdw blurRad="38100" dist="38100" dir="2700000" algn="tl">
              <a:srgbClr val="DDDDDD"/>
            </a:outerShdw>
          </a:effectLst>
          <a:latin typeface="Arial" pitchFamily="-112" charset="0"/>
          <a:ea typeface="ＭＳ Ｐゴシック" charset="-128"/>
          <a:cs typeface="ＭＳ Ｐゴシック" charset="-128"/>
        </a:defRPr>
      </a:lvl3pPr>
      <a:lvl4pPr algn="l" rtl="0" eaLnBrk="0" fontAlgn="base" hangingPunct="0">
        <a:spcBef>
          <a:spcPct val="0"/>
        </a:spcBef>
        <a:spcAft>
          <a:spcPct val="0"/>
        </a:spcAft>
        <a:defRPr sz="2400">
          <a:solidFill>
            <a:schemeClr val="bg1"/>
          </a:solidFill>
          <a:effectLst>
            <a:outerShdw blurRad="38100" dist="38100" dir="2700000" algn="tl">
              <a:srgbClr val="DDDDDD"/>
            </a:outerShdw>
          </a:effectLst>
          <a:latin typeface="Arial" pitchFamily="-112" charset="0"/>
          <a:ea typeface="ＭＳ Ｐゴシック" charset="-128"/>
          <a:cs typeface="ＭＳ Ｐゴシック" charset="-128"/>
        </a:defRPr>
      </a:lvl4pPr>
      <a:lvl5pPr algn="l" rtl="0" eaLnBrk="0" fontAlgn="base" hangingPunct="0">
        <a:spcBef>
          <a:spcPct val="0"/>
        </a:spcBef>
        <a:spcAft>
          <a:spcPct val="0"/>
        </a:spcAft>
        <a:defRPr sz="2400">
          <a:solidFill>
            <a:schemeClr val="bg1"/>
          </a:solidFill>
          <a:effectLst>
            <a:outerShdw blurRad="38100" dist="38100" dir="2700000" algn="tl">
              <a:srgbClr val="DDDDDD"/>
            </a:outerShdw>
          </a:effectLst>
          <a:latin typeface="Arial" pitchFamily="-112" charset="0"/>
          <a:ea typeface="ＭＳ Ｐゴシック" charset="-128"/>
          <a:cs typeface="ＭＳ Ｐゴシック" charset="-128"/>
        </a:defRPr>
      </a:lvl5pPr>
      <a:lvl6pPr marL="457200" algn="l" rtl="0" fontAlgn="base">
        <a:spcBef>
          <a:spcPct val="0"/>
        </a:spcBef>
        <a:spcAft>
          <a:spcPct val="0"/>
        </a:spcAft>
        <a:defRPr sz="2800">
          <a:solidFill>
            <a:srgbClr val="FF0000"/>
          </a:solidFill>
          <a:effectLst>
            <a:outerShdw blurRad="38100" dist="38100" dir="2700000" algn="tl">
              <a:srgbClr val="DDDDDD"/>
            </a:outerShdw>
          </a:effectLst>
          <a:latin typeface="Arial" pitchFamily="-112" charset="0"/>
        </a:defRPr>
      </a:lvl6pPr>
      <a:lvl7pPr marL="914400" algn="l" rtl="0" fontAlgn="base">
        <a:spcBef>
          <a:spcPct val="0"/>
        </a:spcBef>
        <a:spcAft>
          <a:spcPct val="0"/>
        </a:spcAft>
        <a:defRPr sz="2800">
          <a:solidFill>
            <a:srgbClr val="FF0000"/>
          </a:solidFill>
          <a:effectLst>
            <a:outerShdw blurRad="38100" dist="38100" dir="2700000" algn="tl">
              <a:srgbClr val="DDDDDD"/>
            </a:outerShdw>
          </a:effectLst>
          <a:latin typeface="Arial" pitchFamily="-112" charset="0"/>
        </a:defRPr>
      </a:lvl7pPr>
      <a:lvl8pPr marL="1371600" algn="l" rtl="0" fontAlgn="base">
        <a:spcBef>
          <a:spcPct val="0"/>
        </a:spcBef>
        <a:spcAft>
          <a:spcPct val="0"/>
        </a:spcAft>
        <a:defRPr sz="2800">
          <a:solidFill>
            <a:srgbClr val="FF0000"/>
          </a:solidFill>
          <a:effectLst>
            <a:outerShdw blurRad="38100" dist="38100" dir="2700000" algn="tl">
              <a:srgbClr val="DDDDDD"/>
            </a:outerShdw>
          </a:effectLst>
          <a:latin typeface="Arial" pitchFamily="-112" charset="0"/>
        </a:defRPr>
      </a:lvl8pPr>
      <a:lvl9pPr marL="1828800" algn="l" rtl="0" fontAlgn="base">
        <a:spcBef>
          <a:spcPct val="0"/>
        </a:spcBef>
        <a:spcAft>
          <a:spcPct val="0"/>
        </a:spcAft>
        <a:defRPr sz="2800">
          <a:solidFill>
            <a:srgbClr val="FF0000"/>
          </a:solidFill>
          <a:effectLst>
            <a:outerShdw blurRad="38100" dist="38100" dir="2700000" algn="tl">
              <a:srgbClr val="DDDDDD"/>
            </a:outerShdw>
          </a:effectLst>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jpeg"/><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 Id="rId3"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8.tiff"/><Relationship Id="rId3" Type="http://schemas.openxmlformats.org/officeDocument/2006/relationships/image" Target="../media/image29.tiff"/></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7.jpeg"/><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w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9698" name="Picture 7" descr="chaiten_6may2008_LaTercera.jpg"/>
          <p:cNvPicPr>
            <a:picLocks noChangeAspect="1"/>
          </p:cNvPicPr>
          <p:nvPr/>
        </p:nvPicPr>
        <p:blipFill>
          <a:blip r:embed="rId2"/>
          <a:srcRect r="10976"/>
          <a:stretch>
            <a:fillRect/>
          </a:stretch>
        </p:blipFill>
        <p:spPr bwMode="auto">
          <a:xfrm>
            <a:off x="0" y="9525"/>
            <a:ext cx="9144000" cy="6858000"/>
          </a:xfrm>
          <a:prstGeom prst="rect">
            <a:avLst/>
          </a:prstGeom>
          <a:noFill/>
          <a:ln w="9525">
            <a:noFill/>
            <a:miter lim="800000"/>
            <a:headEnd/>
            <a:tailEnd/>
          </a:ln>
        </p:spPr>
      </p:pic>
      <p:sp>
        <p:nvSpPr>
          <p:cNvPr id="29699" name="TextBox 2"/>
          <p:cNvSpPr txBox="1">
            <a:spLocks noChangeArrowheads="1"/>
          </p:cNvSpPr>
          <p:nvPr/>
        </p:nvSpPr>
        <p:spPr bwMode="auto">
          <a:xfrm>
            <a:off x="84138" y="196850"/>
            <a:ext cx="8920162" cy="1260475"/>
          </a:xfrm>
          <a:prstGeom prst="rect">
            <a:avLst/>
          </a:prstGeom>
          <a:solidFill>
            <a:schemeClr val="bg1">
              <a:alpha val="27843"/>
            </a:schemeClr>
          </a:solidFill>
          <a:ln w="9525">
            <a:noFill/>
            <a:miter lim="800000"/>
            <a:headEnd/>
            <a:tailEnd/>
          </a:ln>
        </p:spPr>
        <p:txBody>
          <a:bodyPr>
            <a:prstTxWarp prst="textNoShape">
              <a:avLst/>
            </a:prstTxWarp>
          </a:bodyPr>
          <a:lstStyle/>
          <a:p>
            <a:pPr algn="ctr"/>
            <a:r>
              <a:rPr lang="en-US" sz="3600" dirty="0">
                <a:solidFill>
                  <a:srgbClr val="FF0000"/>
                </a:solidFill>
              </a:rPr>
              <a:t>Satellite</a:t>
            </a:r>
            <a:r>
              <a:rPr lang="en-US" sz="3600" dirty="0" smtClean="0">
                <a:solidFill>
                  <a:srgbClr val="FF0000"/>
                </a:solidFill>
              </a:rPr>
              <a:t> Measurements of Volcanic SO</a:t>
            </a:r>
            <a:r>
              <a:rPr lang="en-US" sz="3600" baseline="-25000" dirty="0" smtClean="0">
                <a:solidFill>
                  <a:srgbClr val="FF0000"/>
                </a:solidFill>
              </a:rPr>
              <a:t>2</a:t>
            </a:r>
            <a:r>
              <a:rPr lang="en-US" sz="3600" dirty="0" smtClean="0">
                <a:solidFill>
                  <a:srgbClr val="FF0000"/>
                </a:solidFill>
              </a:rPr>
              <a:t> Emissions into the UTLS</a:t>
            </a:r>
          </a:p>
          <a:p>
            <a:pPr algn="ctr"/>
            <a:r>
              <a:rPr lang="en-US" sz="3600" dirty="0">
                <a:solidFill>
                  <a:srgbClr val="FF0000"/>
                </a:solidFill>
              </a:rPr>
              <a:t> </a:t>
            </a:r>
          </a:p>
        </p:txBody>
      </p:sp>
      <p:sp>
        <p:nvSpPr>
          <p:cNvPr id="6" name="TextBox 2"/>
          <p:cNvSpPr txBox="1">
            <a:spLocks noChangeArrowheads="1"/>
          </p:cNvSpPr>
          <p:nvPr/>
        </p:nvSpPr>
        <p:spPr bwMode="auto">
          <a:xfrm>
            <a:off x="222620" y="5071311"/>
            <a:ext cx="8658225" cy="1705573"/>
          </a:xfrm>
          <a:prstGeom prst="rect">
            <a:avLst/>
          </a:prstGeom>
          <a:solidFill>
            <a:schemeClr val="bg1">
              <a:alpha val="58038"/>
            </a:schemeClr>
          </a:solidFill>
          <a:ln w="9525">
            <a:noFill/>
            <a:miter lim="800000"/>
            <a:headEnd/>
            <a:tailEnd/>
          </a:ln>
        </p:spPr>
        <p:txBody>
          <a:bodyPr>
            <a:prstTxWarp prst="textNoShape">
              <a:avLst/>
            </a:prstTxWarp>
          </a:bodyPr>
          <a:lstStyle/>
          <a:p>
            <a:pPr eaLnBrk="0" hangingPunct="0">
              <a:defRPr/>
            </a:pPr>
            <a:r>
              <a:rPr lang="en-US" sz="1800" dirty="0"/>
              <a:t>Simon A. Carn</a:t>
            </a:r>
            <a:r>
              <a:rPr lang="en-US" sz="1800" baseline="30000" dirty="0"/>
              <a:t>1</a:t>
            </a:r>
            <a:r>
              <a:rPr lang="en-US" sz="1800" dirty="0"/>
              <a:t>,</a:t>
            </a:r>
            <a:r>
              <a:rPr lang="en-US" sz="1800" dirty="0" smtClean="0"/>
              <a:t> Kai Yang</a:t>
            </a:r>
            <a:r>
              <a:rPr lang="en-US" sz="1800" baseline="30000" dirty="0" smtClean="0"/>
              <a:t>2,3</a:t>
            </a:r>
            <a:r>
              <a:rPr lang="en-US" sz="1800" dirty="0" smtClean="0"/>
              <a:t>, </a:t>
            </a:r>
            <a:r>
              <a:rPr lang="en-US" sz="1800" dirty="0" err="1" smtClean="0"/>
              <a:t>Nickolay</a:t>
            </a:r>
            <a:r>
              <a:rPr lang="en-US" sz="1800" dirty="0" smtClean="0"/>
              <a:t> A. Krotkov</a:t>
            </a:r>
            <a:r>
              <a:rPr lang="en-US" sz="1800" baseline="30000" dirty="0" smtClean="0"/>
              <a:t>3</a:t>
            </a:r>
            <a:r>
              <a:rPr lang="en-US" sz="1800" dirty="0" smtClean="0"/>
              <a:t>, and Fred </a:t>
            </a:r>
            <a:r>
              <a:rPr lang="en-US" sz="1800" dirty="0"/>
              <a:t>J. </a:t>
            </a:r>
            <a:r>
              <a:rPr lang="en-US" sz="1800" dirty="0" smtClean="0"/>
              <a:t>Prata</a:t>
            </a:r>
            <a:r>
              <a:rPr lang="en-US" sz="1800" baseline="30000" dirty="0" smtClean="0"/>
              <a:t>4</a:t>
            </a:r>
          </a:p>
          <a:p>
            <a:pPr eaLnBrk="0" hangingPunct="0">
              <a:defRPr/>
            </a:pPr>
            <a:r>
              <a:rPr lang="en-US" sz="1800" dirty="0">
                <a:solidFill>
                  <a:srgbClr val="FF0000"/>
                </a:solidFill>
              </a:rPr>
              <a:t> </a:t>
            </a:r>
          </a:p>
          <a:p>
            <a:pPr marL="342900" indent="-342900" eaLnBrk="0" hangingPunct="0">
              <a:buFontTx/>
              <a:buAutoNum type="arabicPeriod"/>
              <a:defRPr/>
            </a:pPr>
            <a:r>
              <a:rPr lang="en-US" sz="1600" dirty="0"/>
              <a:t>Michigan Technological University, Houghton, MI, USA</a:t>
            </a:r>
            <a:endParaRPr lang="en-US" sz="1600" dirty="0" smtClean="0"/>
          </a:p>
          <a:p>
            <a:pPr marL="342900" indent="-342900" eaLnBrk="0" hangingPunct="0">
              <a:buFontTx/>
              <a:buAutoNum type="arabicPeriod"/>
              <a:defRPr/>
            </a:pPr>
            <a:r>
              <a:rPr lang="en-US" sz="1600" dirty="0" smtClean="0"/>
              <a:t>University of Maryland, College Park, MD, USA</a:t>
            </a:r>
          </a:p>
          <a:p>
            <a:pPr marL="342900" indent="-342900" eaLnBrk="0" hangingPunct="0">
              <a:buFontTx/>
              <a:buAutoNum type="arabicPeriod"/>
              <a:defRPr/>
            </a:pPr>
            <a:r>
              <a:rPr lang="en-US" sz="1600" dirty="0" smtClean="0"/>
              <a:t>Laboratory for Atmospheres, NASA Goddard Space Flight Center, Greenbelt, MD, USA</a:t>
            </a:r>
          </a:p>
          <a:p>
            <a:pPr marL="342900" indent="-342900" eaLnBrk="0" hangingPunct="0">
              <a:buFontTx/>
              <a:buAutoNum type="arabicPeriod"/>
              <a:defRPr/>
            </a:pPr>
            <a:r>
              <a:rPr lang="en-US" sz="1600" dirty="0" smtClean="0"/>
              <a:t>Norwegian Institute for Air Research, </a:t>
            </a:r>
            <a:r>
              <a:rPr lang="en-US" sz="1600" dirty="0" err="1" smtClean="0"/>
              <a:t>Kjeller</a:t>
            </a:r>
            <a:r>
              <a:rPr lang="en-US" sz="1600" dirty="0" smtClean="0"/>
              <a:t>, Norway</a:t>
            </a:r>
          </a:p>
          <a:p>
            <a:pPr marL="342900" indent="-342900" eaLnBrk="0" hangingPunct="0">
              <a:buFontTx/>
              <a:buAutoNum type="arabicPeriod"/>
              <a:defRPr/>
            </a:pPr>
            <a:endParaRPr lang="en-US" sz="1600" dirty="0" smtClean="0"/>
          </a:p>
        </p:txBody>
      </p:sp>
      <p:pic>
        <p:nvPicPr>
          <p:cNvPr id="29701" name="Picture 5" descr="tech_logo.jpg"/>
          <p:cNvPicPr>
            <a:picLocks noChangeAspect="1"/>
          </p:cNvPicPr>
          <p:nvPr/>
        </p:nvPicPr>
        <p:blipFill>
          <a:blip r:embed="rId3"/>
          <a:srcRect/>
          <a:stretch>
            <a:fillRect/>
          </a:stretch>
        </p:blipFill>
        <p:spPr bwMode="auto">
          <a:xfrm>
            <a:off x="6412284" y="5462483"/>
            <a:ext cx="2362200" cy="654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9" name="Picture 8" descr="world_mls_so2max_daily_20090101-20091231_small.jpg"/>
          <p:cNvPicPr>
            <a:picLocks noChangeAspect="1"/>
          </p:cNvPicPr>
          <p:nvPr/>
        </p:nvPicPr>
        <p:blipFill>
          <a:blip r:embed="rId3"/>
          <a:srcRect t="46173" b="15706"/>
          <a:stretch>
            <a:fillRect/>
          </a:stretch>
        </p:blipFill>
        <p:spPr>
          <a:xfrm>
            <a:off x="1566278" y="2178616"/>
            <a:ext cx="7286020" cy="1983930"/>
          </a:xfrm>
          <a:prstGeom prst="rect">
            <a:avLst/>
          </a:prstGeom>
        </p:spPr>
      </p:pic>
      <p:pic>
        <p:nvPicPr>
          <p:cNvPr id="7" name="Picture 6" descr="world_omso2_so2max_20090101-20091231_small.jpg"/>
          <p:cNvPicPr>
            <a:picLocks noChangeAspect="1"/>
          </p:cNvPicPr>
          <p:nvPr/>
        </p:nvPicPr>
        <p:blipFill>
          <a:blip r:embed="rId4"/>
          <a:srcRect t="37454" b="4244"/>
          <a:stretch>
            <a:fillRect/>
          </a:stretch>
        </p:blipFill>
        <p:spPr>
          <a:xfrm>
            <a:off x="1658980" y="4125464"/>
            <a:ext cx="6400800" cy="2665609"/>
          </a:xfrm>
          <a:prstGeom prst="rect">
            <a:avLst/>
          </a:prstGeom>
        </p:spPr>
      </p:pic>
      <p:pic>
        <p:nvPicPr>
          <p:cNvPr id="11" name="Picture 10" descr="world_mls_hclmax_daily_20090101-20091231_small.jpg"/>
          <p:cNvPicPr>
            <a:picLocks noChangeAspect="1"/>
          </p:cNvPicPr>
          <p:nvPr/>
        </p:nvPicPr>
        <p:blipFill>
          <a:blip r:embed="rId5"/>
          <a:srcRect t="46173" b="15909"/>
          <a:stretch>
            <a:fillRect/>
          </a:stretch>
        </p:blipFill>
        <p:spPr>
          <a:xfrm>
            <a:off x="1575548" y="228573"/>
            <a:ext cx="7268325" cy="1968584"/>
          </a:xfrm>
          <a:prstGeom prst="rect">
            <a:avLst/>
          </a:prstGeom>
        </p:spPr>
      </p:pic>
      <p:sp>
        <p:nvSpPr>
          <p:cNvPr id="10" name="TextBox 9"/>
          <p:cNvSpPr txBox="1"/>
          <p:nvPr/>
        </p:nvSpPr>
        <p:spPr>
          <a:xfrm>
            <a:off x="4793956" y="4371946"/>
            <a:ext cx="1737149" cy="369332"/>
          </a:xfrm>
          <a:prstGeom prst="rect">
            <a:avLst/>
          </a:prstGeom>
          <a:noFill/>
        </p:spPr>
        <p:txBody>
          <a:bodyPr wrap="none" rtlCol="0">
            <a:spAutoFit/>
          </a:bodyPr>
          <a:lstStyle/>
          <a:p>
            <a:r>
              <a:rPr lang="en-US" sz="1800" dirty="0" err="1" smtClean="0">
                <a:solidFill>
                  <a:srgbClr val="0000FF"/>
                </a:solidFill>
              </a:rPr>
              <a:t>Sarychev</a:t>
            </a:r>
            <a:r>
              <a:rPr lang="en-US" sz="1800" dirty="0" smtClean="0">
                <a:solidFill>
                  <a:srgbClr val="0000FF"/>
                </a:solidFill>
              </a:rPr>
              <a:t> Peak</a:t>
            </a:r>
            <a:endParaRPr lang="en-US" sz="1800" dirty="0">
              <a:solidFill>
                <a:srgbClr val="0000FF"/>
              </a:solidFill>
            </a:endParaRPr>
          </a:p>
        </p:txBody>
      </p:sp>
      <p:sp>
        <p:nvSpPr>
          <p:cNvPr id="12" name="TextBox 11"/>
          <p:cNvSpPr txBox="1"/>
          <p:nvPr/>
        </p:nvSpPr>
        <p:spPr>
          <a:xfrm>
            <a:off x="3368085" y="4972026"/>
            <a:ext cx="1057388" cy="369332"/>
          </a:xfrm>
          <a:prstGeom prst="rect">
            <a:avLst/>
          </a:prstGeom>
          <a:noFill/>
        </p:spPr>
        <p:txBody>
          <a:bodyPr wrap="none" rtlCol="0">
            <a:spAutoFit/>
          </a:bodyPr>
          <a:lstStyle/>
          <a:p>
            <a:r>
              <a:rPr lang="en-US" sz="1800" dirty="0" smtClean="0">
                <a:solidFill>
                  <a:srgbClr val="0000FF"/>
                </a:solidFill>
              </a:rPr>
              <a:t>Redoubt</a:t>
            </a:r>
            <a:endParaRPr lang="en-US" sz="1800" dirty="0">
              <a:solidFill>
                <a:srgbClr val="0000FF"/>
              </a:solidFill>
            </a:endParaRPr>
          </a:p>
        </p:txBody>
      </p:sp>
      <p:sp>
        <p:nvSpPr>
          <p:cNvPr id="13" name="TextBox 12"/>
          <p:cNvSpPr txBox="1"/>
          <p:nvPr/>
        </p:nvSpPr>
        <p:spPr>
          <a:xfrm>
            <a:off x="389083" y="1066140"/>
            <a:ext cx="922974" cy="954107"/>
          </a:xfrm>
          <a:prstGeom prst="rect">
            <a:avLst/>
          </a:prstGeom>
          <a:noFill/>
        </p:spPr>
        <p:txBody>
          <a:bodyPr wrap="none" rtlCol="0">
            <a:spAutoFit/>
          </a:bodyPr>
          <a:lstStyle/>
          <a:p>
            <a:pPr algn="ctr"/>
            <a:r>
              <a:rPr lang="en-US" sz="2800" dirty="0" smtClean="0">
                <a:solidFill>
                  <a:srgbClr val="FF0000"/>
                </a:solidFill>
              </a:rPr>
              <a:t>MLS</a:t>
            </a:r>
          </a:p>
          <a:p>
            <a:pPr algn="ctr"/>
            <a:r>
              <a:rPr lang="en-US" sz="2800" dirty="0" err="1" smtClean="0">
                <a:solidFill>
                  <a:srgbClr val="FF0000"/>
                </a:solidFill>
              </a:rPr>
              <a:t>HCl</a:t>
            </a:r>
            <a:endParaRPr lang="en-US" sz="2800" dirty="0">
              <a:solidFill>
                <a:srgbClr val="FF0000"/>
              </a:solidFill>
            </a:endParaRPr>
          </a:p>
        </p:txBody>
      </p:sp>
      <p:sp>
        <p:nvSpPr>
          <p:cNvPr id="14" name="TextBox 13"/>
          <p:cNvSpPr txBox="1"/>
          <p:nvPr/>
        </p:nvSpPr>
        <p:spPr>
          <a:xfrm>
            <a:off x="389083" y="3193199"/>
            <a:ext cx="922974" cy="954107"/>
          </a:xfrm>
          <a:prstGeom prst="rect">
            <a:avLst/>
          </a:prstGeom>
          <a:noFill/>
        </p:spPr>
        <p:txBody>
          <a:bodyPr wrap="none" rtlCol="0">
            <a:spAutoFit/>
          </a:bodyPr>
          <a:lstStyle/>
          <a:p>
            <a:pPr algn="ctr"/>
            <a:r>
              <a:rPr lang="en-US" sz="2800" dirty="0" smtClean="0">
                <a:solidFill>
                  <a:srgbClr val="FF0000"/>
                </a:solidFill>
              </a:rPr>
              <a:t>MLS</a:t>
            </a:r>
          </a:p>
          <a:p>
            <a:pPr algn="ctr"/>
            <a:r>
              <a:rPr lang="en-US" sz="2800" dirty="0" smtClean="0">
                <a:solidFill>
                  <a:srgbClr val="FF0000"/>
                </a:solidFill>
              </a:rPr>
              <a:t>SO</a:t>
            </a:r>
            <a:r>
              <a:rPr lang="en-US" sz="2800" baseline="-25000" dirty="0" smtClean="0">
                <a:solidFill>
                  <a:srgbClr val="FF0000"/>
                </a:solidFill>
              </a:rPr>
              <a:t>2</a:t>
            </a:r>
            <a:endParaRPr lang="en-US" sz="2800" dirty="0">
              <a:solidFill>
                <a:srgbClr val="FF0000"/>
              </a:solidFill>
            </a:endParaRPr>
          </a:p>
        </p:txBody>
      </p:sp>
      <p:sp>
        <p:nvSpPr>
          <p:cNvPr id="15" name="TextBox 14"/>
          <p:cNvSpPr txBox="1"/>
          <p:nvPr/>
        </p:nvSpPr>
        <p:spPr>
          <a:xfrm>
            <a:off x="419152" y="5320258"/>
            <a:ext cx="862836" cy="954107"/>
          </a:xfrm>
          <a:prstGeom prst="rect">
            <a:avLst/>
          </a:prstGeom>
          <a:noFill/>
        </p:spPr>
        <p:txBody>
          <a:bodyPr wrap="none" rtlCol="0">
            <a:spAutoFit/>
          </a:bodyPr>
          <a:lstStyle/>
          <a:p>
            <a:pPr algn="ctr"/>
            <a:r>
              <a:rPr lang="en-US" sz="2800" dirty="0" smtClean="0">
                <a:solidFill>
                  <a:srgbClr val="FF0000"/>
                </a:solidFill>
              </a:rPr>
              <a:t>OMI</a:t>
            </a:r>
          </a:p>
          <a:p>
            <a:pPr algn="ctr"/>
            <a:r>
              <a:rPr lang="en-US" sz="2800" dirty="0" smtClean="0">
                <a:solidFill>
                  <a:srgbClr val="FF0000"/>
                </a:solidFill>
              </a:rPr>
              <a:t>SO</a:t>
            </a:r>
            <a:r>
              <a:rPr lang="en-US" sz="2800" baseline="-25000" dirty="0" smtClean="0">
                <a:solidFill>
                  <a:srgbClr val="FF0000"/>
                </a:solidFill>
              </a:rPr>
              <a:t>2</a:t>
            </a:r>
            <a:endParaRPr lang="en-US" sz="2800" dirty="0">
              <a:solidFill>
                <a:srgbClr val="FF0000"/>
              </a:solidFill>
            </a:endParaRPr>
          </a:p>
        </p:txBody>
      </p:sp>
      <p:sp>
        <p:nvSpPr>
          <p:cNvPr id="16" name="TextBox 15"/>
          <p:cNvSpPr txBox="1"/>
          <p:nvPr/>
        </p:nvSpPr>
        <p:spPr>
          <a:xfrm>
            <a:off x="203947" y="27813"/>
            <a:ext cx="1439917" cy="769441"/>
          </a:xfrm>
          <a:prstGeom prst="rect">
            <a:avLst/>
          </a:prstGeom>
          <a:noFill/>
        </p:spPr>
        <p:txBody>
          <a:bodyPr wrap="none" rtlCol="0">
            <a:spAutoFit/>
          </a:bodyPr>
          <a:lstStyle/>
          <a:p>
            <a:r>
              <a:rPr lang="en-US" sz="4400" b="1" dirty="0" smtClean="0"/>
              <a:t>2009</a:t>
            </a:r>
            <a:endParaRPr lang="en-US" sz="44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10"/>
          <p:cNvGrpSpPr/>
          <p:nvPr/>
        </p:nvGrpSpPr>
        <p:grpSpPr>
          <a:xfrm>
            <a:off x="1556987" y="161506"/>
            <a:ext cx="7296144" cy="6631597"/>
            <a:chOff x="1556987" y="161506"/>
            <a:chExt cx="7296144" cy="6631597"/>
          </a:xfrm>
        </p:grpSpPr>
        <p:pic>
          <p:nvPicPr>
            <p:cNvPr id="5" name="Picture 4" descr="world_mls_so2max_daily_20110101-20111231_small.jpg"/>
            <p:cNvPicPr>
              <a:picLocks noChangeAspect="1"/>
            </p:cNvPicPr>
            <p:nvPr/>
          </p:nvPicPr>
          <p:blipFill>
            <a:blip r:embed="rId2"/>
            <a:srcRect t="45970" b="15301"/>
            <a:stretch>
              <a:fillRect/>
            </a:stretch>
          </p:blipFill>
          <p:spPr>
            <a:xfrm>
              <a:off x="1556987" y="2153435"/>
              <a:ext cx="7296144" cy="2018390"/>
            </a:xfrm>
            <a:prstGeom prst="rect">
              <a:avLst/>
            </a:prstGeom>
          </p:spPr>
        </p:pic>
        <p:pic>
          <p:nvPicPr>
            <p:cNvPr id="8" name="Picture 7" descr="world_omso2_so2max_20110101-20111231_small.jpg"/>
            <p:cNvPicPr>
              <a:picLocks noChangeAspect="1"/>
            </p:cNvPicPr>
            <p:nvPr/>
          </p:nvPicPr>
          <p:blipFill>
            <a:blip r:embed="rId3"/>
            <a:srcRect t="37454" b="4148"/>
            <a:stretch>
              <a:fillRect/>
            </a:stretch>
          </p:blipFill>
          <p:spPr>
            <a:xfrm>
              <a:off x="1658970" y="4123141"/>
              <a:ext cx="6400800" cy="2669962"/>
            </a:xfrm>
            <a:prstGeom prst="rect">
              <a:avLst/>
            </a:prstGeom>
          </p:spPr>
        </p:pic>
        <p:pic>
          <p:nvPicPr>
            <p:cNvPr id="10" name="Picture 9" descr="world_mls_hclmax_daily_20110101-20111231_small.jpg"/>
            <p:cNvPicPr>
              <a:picLocks noChangeAspect="1"/>
            </p:cNvPicPr>
            <p:nvPr/>
          </p:nvPicPr>
          <p:blipFill>
            <a:blip r:embed="rId4"/>
            <a:srcRect t="45564" b="15504"/>
            <a:stretch>
              <a:fillRect/>
            </a:stretch>
          </p:blipFill>
          <p:spPr>
            <a:xfrm>
              <a:off x="1556995" y="161506"/>
              <a:ext cx="7286866" cy="2026378"/>
            </a:xfrm>
            <a:prstGeom prst="rect">
              <a:avLst/>
            </a:prstGeom>
          </p:spPr>
        </p:pic>
      </p:grpSp>
      <p:sp>
        <p:nvSpPr>
          <p:cNvPr id="16" name="TextBox 15"/>
          <p:cNvSpPr txBox="1"/>
          <p:nvPr/>
        </p:nvSpPr>
        <p:spPr>
          <a:xfrm>
            <a:off x="3172288" y="4748397"/>
            <a:ext cx="1236374" cy="369332"/>
          </a:xfrm>
          <a:prstGeom prst="rect">
            <a:avLst/>
          </a:prstGeom>
          <a:noFill/>
        </p:spPr>
        <p:txBody>
          <a:bodyPr wrap="none" rtlCol="0">
            <a:spAutoFit/>
          </a:bodyPr>
          <a:lstStyle/>
          <a:p>
            <a:r>
              <a:rPr lang="en-US" sz="1800" dirty="0" err="1" smtClean="0">
                <a:solidFill>
                  <a:srgbClr val="0000FF"/>
                </a:solidFill>
              </a:rPr>
              <a:t>Grimsvötn</a:t>
            </a:r>
            <a:endParaRPr lang="en-US" sz="1800" dirty="0">
              <a:solidFill>
                <a:srgbClr val="0000FF"/>
              </a:solidFill>
            </a:endParaRPr>
          </a:p>
        </p:txBody>
      </p:sp>
      <p:sp>
        <p:nvSpPr>
          <p:cNvPr id="17" name="TextBox 16"/>
          <p:cNvSpPr txBox="1"/>
          <p:nvPr/>
        </p:nvSpPr>
        <p:spPr>
          <a:xfrm>
            <a:off x="4687429" y="4409447"/>
            <a:ext cx="813369" cy="369332"/>
          </a:xfrm>
          <a:prstGeom prst="rect">
            <a:avLst/>
          </a:prstGeom>
          <a:noFill/>
        </p:spPr>
        <p:txBody>
          <a:bodyPr wrap="none" rtlCol="0">
            <a:spAutoFit/>
          </a:bodyPr>
          <a:lstStyle/>
          <a:p>
            <a:r>
              <a:rPr lang="en-US" sz="1800" dirty="0" err="1" smtClean="0">
                <a:solidFill>
                  <a:srgbClr val="0000FF"/>
                </a:solidFill>
              </a:rPr>
              <a:t>Nabro</a:t>
            </a:r>
            <a:endParaRPr lang="en-US" sz="1800" dirty="0">
              <a:solidFill>
                <a:srgbClr val="0000FF"/>
              </a:solidFill>
            </a:endParaRPr>
          </a:p>
        </p:txBody>
      </p:sp>
      <p:sp>
        <p:nvSpPr>
          <p:cNvPr id="21" name="TextBox 20"/>
          <p:cNvSpPr txBox="1"/>
          <p:nvPr/>
        </p:nvSpPr>
        <p:spPr>
          <a:xfrm>
            <a:off x="6422086" y="5244947"/>
            <a:ext cx="1480393" cy="369332"/>
          </a:xfrm>
          <a:prstGeom prst="rect">
            <a:avLst/>
          </a:prstGeom>
          <a:solidFill>
            <a:schemeClr val="bg1"/>
          </a:solidFill>
        </p:spPr>
        <p:txBody>
          <a:bodyPr wrap="none" rtlCol="0">
            <a:spAutoFit/>
          </a:bodyPr>
          <a:lstStyle/>
          <a:p>
            <a:r>
              <a:rPr lang="en-US" sz="1800" dirty="0" err="1" smtClean="0">
                <a:solidFill>
                  <a:srgbClr val="0000FF"/>
                </a:solidFill>
              </a:rPr>
              <a:t>Nyamulagira</a:t>
            </a:r>
            <a:endParaRPr lang="en-US" sz="1800" dirty="0">
              <a:solidFill>
                <a:srgbClr val="0000FF"/>
              </a:solidFill>
            </a:endParaRPr>
          </a:p>
        </p:txBody>
      </p:sp>
      <p:sp>
        <p:nvSpPr>
          <p:cNvPr id="9" name="TextBox 8"/>
          <p:cNvSpPr txBox="1"/>
          <p:nvPr/>
        </p:nvSpPr>
        <p:spPr>
          <a:xfrm>
            <a:off x="389083" y="1066140"/>
            <a:ext cx="922974" cy="954107"/>
          </a:xfrm>
          <a:prstGeom prst="rect">
            <a:avLst/>
          </a:prstGeom>
          <a:noFill/>
        </p:spPr>
        <p:txBody>
          <a:bodyPr wrap="none" rtlCol="0">
            <a:spAutoFit/>
          </a:bodyPr>
          <a:lstStyle/>
          <a:p>
            <a:pPr algn="ctr"/>
            <a:r>
              <a:rPr lang="en-US" sz="2800" dirty="0" smtClean="0">
                <a:solidFill>
                  <a:srgbClr val="FF0000"/>
                </a:solidFill>
              </a:rPr>
              <a:t>MLS</a:t>
            </a:r>
          </a:p>
          <a:p>
            <a:pPr algn="ctr"/>
            <a:r>
              <a:rPr lang="en-US" sz="2800" dirty="0" err="1" smtClean="0">
                <a:solidFill>
                  <a:srgbClr val="FF0000"/>
                </a:solidFill>
              </a:rPr>
              <a:t>HCl</a:t>
            </a:r>
            <a:endParaRPr lang="en-US" sz="2800" dirty="0">
              <a:solidFill>
                <a:srgbClr val="FF0000"/>
              </a:solidFill>
            </a:endParaRPr>
          </a:p>
        </p:txBody>
      </p:sp>
      <p:sp>
        <p:nvSpPr>
          <p:cNvPr id="12" name="TextBox 11"/>
          <p:cNvSpPr txBox="1"/>
          <p:nvPr/>
        </p:nvSpPr>
        <p:spPr>
          <a:xfrm>
            <a:off x="389083" y="3193199"/>
            <a:ext cx="922974" cy="954107"/>
          </a:xfrm>
          <a:prstGeom prst="rect">
            <a:avLst/>
          </a:prstGeom>
          <a:noFill/>
        </p:spPr>
        <p:txBody>
          <a:bodyPr wrap="none" rtlCol="0">
            <a:spAutoFit/>
          </a:bodyPr>
          <a:lstStyle/>
          <a:p>
            <a:pPr algn="ctr"/>
            <a:r>
              <a:rPr lang="en-US" sz="2800" dirty="0" smtClean="0">
                <a:solidFill>
                  <a:srgbClr val="FF0000"/>
                </a:solidFill>
              </a:rPr>
              <a:t>MLS</a:t>
            </a:r>
          </a:p>
          <a:p>
            <a:pPr algn="ctr"/>
            <a:r>
              <a:rPr lang="en-US" sz="2800" dirty="0" smtClean="0">
                <a:solidFill>
                  <a:srgbClr val="FF0000"/>
                </a:solidFill>
              </a:rPr>
              <a:t>SO</a:t>
            </a:r>
            <a:r>
              <a:rPr lang="en-US" sz="2800" baseline="-25000" dirty="0" smtClean="0">
                <a:solidFill>
                  <a:srgbClr val="FF0000"/>
                </a:solidFill>
              </a:rPr>
              <a:t>2</a:t>
            </a:r>
            <a:endParaRPr lang="en-US" sz="2800" dirty="0">
              <a:solidFill>
                <a:srgbClr val="FF0000"/>
              </a:solidFill>
            </a:endParaRPr>
          </a:p>
        </p:txBody>
      </p:sp>
      <p:sp>
        <p:nvSpPr>
          <p:cNvPr id="13" name="TextBox 12"/>
          <p:cNvSpPr txBox="1"/>
          <p:nvPr/>
        </p:nvSpPr>
        <p:spPr>
          <a:xfrm>
            <a:off x="419152" y="5320258"/>
            <a:ext cx="862836" cy="954107"/>
          </a:xfrm>
          <a:prstGeom prst="rect">
            <a:avLst/>
          </a:prstGeom>
          <a:noFill/>
        </p:spPr>
        <p:txBody>
          <a:bodyPr wrap="none" rtlCol="0">
            <a:spAutoFit/>
          </a:bodyPr>
          <a:lstStyle/>
          <a:p>
            <a:pPr algn="ctr"/>
            <a:r>
              <a:rPr lang="en-US" sz="2800" dirty="0" smtClean="0">
                <a:solidFill>
                  <a:srgbClr val="FF0000"/>
                </a:solidFill>
              </a:rPr>
              <a:t>OMI</a:t>
            </a:r>
          </a:p>
          <a:p>
            <a:pPr algn="ctr"/>
            <a:r>
              <a:rPr lang="en-US" sz="2800" dirty="0" smtClean="0">
                <a:solidFill>
                  <a:srgbClr val="FF0000"/>
                </a:solidFill>
              </a:rPr>
              <a:t>SO</a:t>
            </a:r>
            <a:r>
              <a:rPr lang="en-US" sz="2800" baseline="-25000" dirty="0" smtClean="0">
                <a:solidFill>
                  <a:srgbClr val="FF0000"/>
                </a:solidFill>
              </a:rPr>
              <a:t>2</a:t>
            </a:r>
            <a:endParaRPr lang="en-US" sz="2800" dirty="0">
              <a:solidFill>
                <a:srgbClr val="FF0000"/>
              </a:solidFill>
            </a:endParaRPr>
          </a:p>
        </p:txBody>
      </p:sp>
      <p:sp>
        <p:nvSpPr>
          <p:cNvPr id="14" name="TextBox 13"/>
          <p:cNvSpPr txBox="1"/>
          <p:nvPr/>
        </p:nvSpPr>
        <p:spPr>
          <a:xfrm>
            <a:off x="203947" y="27813"/>
            <a:ext cx="1398039" cy="769441"/>
          </a:xfrm>
          <a:prstGeom prst="rect">
            <a:avLst/>
          </a:prstGeom>
          <a:noFill/>
        </p:spPr>
        <p:txBody>
          <a:bodyPr wrap="none" rtlCol="0">
            <a:spAutoFit/>
          </a:bodyPr>
          <a:lstStyle/>
          <a:p>
            <a:r>
              <a:rPr lang="en-US" sz="4400" b="1" dirty="0" smtClean="0"/>
              <a:t>2011</a:t>
            </a:r>
            <a:endParaRPr lang="en-US" sz="4400" b="1" dirty="0"/>
          </a:p>
        </p:txBody>
      </p:sp>
      <p:sp>
        <p:nvSpPr>
          <p:cNvPr id="18" name="TextBox 17"/>
          <p:cNvSpPr txBox="1"/>
          <p:nvPr/>
        </p:nvSpPr>
        <p:spPr>
          <a:xfrm>
            <a:off x="2953878" y="4242578"/>
            <a:ext cx="1660280" cy="369332"/>
          </a:xfrm>
          <a:prstGeom prst="rect">
            <a:avLst/>
          </a:prstGeom>
          <a:noFill/>
        </p:spPr>
        <p:txBody>
          <a:bodyPr wrap="none" rtlCol="0">
            <a:spAutoFit/>
          </a:bodyPr>
          <a:lstStyle/>
          <a:p>
            <a:r>
              <a:rPr lang="en-US" sz="1800" dirty="0" smtClean="0">
                <a:solidFill>
                  <a:srgbClr val="0000FF"/>
                </a:solidFill>
              </a:rPr>
              <a:t>Cordon </a:t>
            </a:r>
            <a:r>
              <a:rPr lang="en-US" sz="1800" dirty="0" err="1" smtClean="0">
                <a:solidFill>
                  <a:srgbClr val="0000FF"/>
                </a:solidFill>
              </a:rPr>
              <a:t>Caulle</a:t>
            </a:r>
            <a:endParaRPr lang="en-US" sz="1800" dirty="0">
              <a:solidFill>
                <a:srgbClr val="0000FF"/>
              </a:solidFill>
            </a:endParaRPr>
          </a:p>
        </p:txBody>
      </p:sp>
      <p:cxnSp>
        <p:nvCxnSpPr>
          <p:cNvPr id="20" name="Straight Arrow Connector 19"/>
          <p:cNvCxnSpPr/>
          <p:nvPr/>
        </p:nvCxnSpPr>
        <p:spPr bwMode="auto">
          <a:xfrm rot="16200000" flipH="1">
            <a:off x="3861055" y="5224042"/>
            <a:ext cx="1362793" cy="129784"/>
          </a:xfrm>
          <a:prstGeom prst="straightConnector1">
            <a:avLst/>
          </a:prstGeom>
          <a:solidFill>
            <a:schemeClr val="accent1"/>
          </a:solidFill>
          <a:ln w="22225" cap="flat" cmpd="sng" algn="ctr">
            <a:solidFill>
              <a:srgbClr val="0000FF"/>
            </a:solidFill>
            <a:prstDash val="solid"/>
            <a:round/>
            <a:headEnd type="none" w="med" len="med"/>
            <a:tailEnd type="stealth" w="lg" len="lg"/>
          </a:ln>
          <a:effectLst/>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2" name="TextBox 11"/>
          <p:cNvSpPr txBox="1"/>
          <p:nvPr/>
        </p:nvSpPr>
        <p:spPr>
          <a:xfrm>
            <a:off x="871139" y="2609146"/>
            <a:ext cx="922974" cy="954107"/>
          </a:xfrm>
          <a:prstGeom prst="rect">
            <a:avLst/>
          </a:prstGeom>
          <a:noFill/>
        </p:spPr>
        <p:txBody>
          <a:bodyPr wrap="none" rtlCol="0">
            <a:spAutoFit/>
          </a:bodyPr>
          <a:lstStyle/>
          <a:p>
            <a:pPr algn="ctr"/>
            <a:r>
              <a:rPr lang="en-US" sz="2800" dirty="0" smtClean="0">
                <a:solidFill>
                  <a:srgbClr val="FF0000"/>
                </a:solidFill>
              </a:rPr>
              <a:t>MLS</a:t>
            </a:r>
          </a:p>
          <a:p>
            <a:pPr algn="ctr"/>
            <a:r>
              <a:rPr lang="en-US" sz="2800" dirty="0" smtClean="0">
                <a:solidFill>
                  <a:srgbClr val="FF0000"/>
                </a:solidFill>
              </a:rPr>
              <a:t>SO</a:t>
            </a:r>
            <a:r>
              <a:rPr lang="en-US" sz="2800" baseline="-25000" dirty="0" smtClean="0">
                <a:solidFill>
                  <a:srgbClr val="FF0000"/>
                </a:solidFill>
              </a:rPr>
              <a:t>2</a:t>
            </a:r>
            <a:endParaRPr lang="en-US" sz="2800" dirty="0">
              <a:solidFill>
                <a:srgbClr val="FF0000"/>
              </a:solidFill>
            </a:endParaRPr>
          </a:p>
        </p:txBody>
      </p:sp>
      <p:sp>
        <p:nvSpPr>
          <p:cNvPr id="14" name="TextBox 13"/>
          <p:cNvSpPr txBox="1"/>
          <p:nvPr/>
        </p:nvSpPr>
        <p:spPr>
          <a:xfrm>
            <a:off x="203947" y="27813"/>
            <a:ext cx="1439917" cy="769441"/>
          </a:xfrm>
          <a:prstGeom prst="rect">
            <a:avLst/>
          </a:prstGeom>
          <a:noFill/>
        </p:spPr>
        <p:txBody>
          <a:bodyPr wrap="none" rtlCol="0">
            <a:spAutoFit/>
          </a:bodyPr>
          <a:lstStyle/>
          <a:p>
            <a:r>
              <a:rPr lang="en-US" sz="4400" b="1" dirty="0" smtClean="0"/>
              <a:t>2012</a:t>
            </a:r>
            <a:endParaRPr lang="en-US" sz="4400" b="1" dirty="0"/>
          </a:p>
        </p:txBody>
      </p:sp>
      <p:pic>
        <p:nvPicPr>
          <p:cNvPr id="15" name="Picture 14" descr="world_mls_so2max_daily_20120101-20121231.jpg"/>
          <p:cNvPicPr>
            <a:picLocks noChangeAspect="1"/>
          </p:cNvPicPr>
          <p:nvPr/>
        </p:nvPicPr>
        <p:blipFill>
          <a:blip r:embed="rId2"/>
          <a:srcRect t="3706" b="7728"/>
          <a:stretch>
            <a:fillRect/>
          </a:stretch>
        </p:blipFill>
        <p:spPr>
          <a:xfrm>
            <a:off x="2169251" y="20068"/>
            <a:ext cx="5450942" cy="3400821"/>
          </a:xfrm>
          <a:prstGeom prst="rect">
            <a:avLst/>
          </a:prstGeom>
        </p:spPr>
      </p:pic>
      <p:pic>
        <p:nvPicPr>
          <p:cNvPr id="19" name="Picture 18" descr="world_mls_so2max_daily_20130101-20131231.jpg"/>
          <p:cNvPicPr>
            <a:picLocks noChangeAspect="1"/>
          </p:cNvPicPr>
          <p:nvPr/>
        </p:nvPicPr>
        <p:blipFill>
          <a:blip r:embed="rId3"/>
          <a:srcRect t="3909" b="7908"/>
          <a:stretch>
            <a:fillRect/>
          </a:stretch>
        </p:blipFill>
        <p:spPr>
          <a:xfrm>
            <a:off x="2178524" y="3448700"/>
            <a:ext cx="5462149" cy="3393080"/>
          </a:xfrm>
          <a:prstGeom prst="rect">
            <a:avLst/>
          </a:prstGeom>
        </p:spPr>
      </p:pic>
      <p:sp>
        <p:nvSpPr>
          <p:cNvPr id="22" name="TextBox 21"/>
          <p:cNvSpPr txBox="1"/>
          <p:nvPr/>
        </p:nvSpPr>
        <p:spPr>
          <a:xfrm>
            <a:off x="203947" y="4129531"/>
            <a:ext cx="1439917" cy="769441"/>
          </a:xfrm>
          <a:prstGeom prst="rect">
            <a:avLst/>
          </a:prstGeom>
          <a:noFill/>
        </p:spPr>
        <p:txBody>
          <a:bodyPr wrap="none" rtlCol="0">
            <a:spAutoFit/>
          </a:bodyPr>
          <a:lstStyle/>
          <a:p>
            <a:r>
              <a:rPr lang="en-US" sz="4400" b="1" dirty="0" smtClean="0"/>
              <a:t>2013</a:t>
            </a:r>
            <a:endParaRPr lang="en-US" sz="4400" b="1" dirty="0"/>
          </a:p>
        </p:txBody>
      </p:sp>
      <p:sp>
        <p:nvSpPr>
          <p:cNvPr id="23" name="TextBox 22"/>
          <p:cNvSpPr txBox="1"/>
          <p:nvPr/>
        </p:nvSpPr>
        <p:spPr>
          <a:xfrm>
            <a:off x="3114823" y="4051296"/>
            <a:ext cx="1168509" cy="400110"/>
          </a:xfrm>
          <a:prstGeom prst="rect">
            <a:avLst/>
          </a:prstGeom>
          <a:noFill/>
        </p:spPr>
        <p:txBody>
          <a:bodyPr wrap="none" rtlCol="0">
            <a:spAutoFit/>
          </a:bodyPr>
          <a:lstStyle/>
          <a:p>
            <a:r>
              <a:rPr lang="en-US" sz="2000" dirty="0" err="1" smtClean="0"/>
              <a:t>Paluweh</a:t>
            </a:r>
            <a:endParaRPr lang="en-US" sz="2000" dirty="0"/>
          </a:p>
        </p:txBody>
      </p:sp>
      <p:sp>
        <p:nvSpPr>
          <p:cNvPr id="24" name="TextBox 23"/>
          <p:cNvSpPr txBox="1"/>
          <p:nvPr/>
        </p:nvSpPr>
        <p:spPr>
          <a:xfrm>
            <a:off x="5056389" y="4101718"/>
            <a:ext cx="1824613" cy="400110"/>
          </a:xfrm>
          <a:prstGeom prst="rect">
            <a:avLst/>
          </a:prstGeom>
          <a:noFill/>
        </p:spPr>
        <p:txBody>
          <a:bodyPr wrap="none" rtlCol="0">
            <a:spAutoFit/>
          </a:bodyPr>
          <a:lstStyle/>
          <a:p>
            <a:r>
              <a:rPr lang="en-US" sz="2000" dirty="0" smtClean="0"/>
              <a:t>Popocatepetl?</a:t>
            </a:r>
            <a:endParaRPr lang="en-US" sz="2000" dirty="0"/>
          </a:p>
        </p:txBody>
      </p:sp>
      <p:cxnSp>
        <p:nvCxnSpPr>
          <p:cNvPr id="10" name="Straight Arrow Connector 9"/>
          <p:cNvCxnSpPr/>
          <p:nvPr/>
        </p:nvCxnSpPr>
        <p:spPr bwMode="auto">
          <a:xfrm rot="5400000">
            <a:off x="2924775" y="4482388"/>
            <a:ext cx="361557" cy="185406"/>
          </a:xfrm>
          <a:prstGeom prst="straightConnector1">
            <a:avLst/>
          </a:prstGeom>
          <a:solidFill>
            <a:schemeClr val="accent1"/>
          </a:solidFill>
          <a:ln w="19050" cap="flat" cmpd="sng" algn="ctr">
            <a:solidFill>
              <a:schemeClr val="tx1"/>
            </a:solidFill>
            <a:prstDash val="solid"/>
            <a:round/>
            <a:headEnd type="none" w="med" len="med"/>
            <a:tailEnd type="stealth" w="lg" len="lg"/>
          </a:ln>
          <a:effectLst/>
        </p:spPr>
      </p:cxnSp>
      <p:cxnSp>
        <p:nvCxnSpPr>
          <p:cNvPr id="13" name="Straight Arrow Connector 12"/>
          <p:cNvCxnSpPr/>
          <p:nvPr/>
        </p:nvCxnSpPr>
        <p:spPr bwMode="auto">
          <a:xfrm rot="5400000">
            <a:off x="4880813" y="4473119"/>
            <a:ext cx="305931" cy="222486"/>
          </a:xfrm>
          <a:prstGeom prst="straightConnector1">
            <a:avLst/>
          </a:prstGeom>
          <a:solidFill>
            <a:schemeClr val="accent1"/>
          </a:solidFill>
          <a:ln w="22225" cap="flat" cmpd="sng" algn="ctr">
            <a:solidFill>
              <a:schemeClr val="tx1"/>
            </a:solidFill>
            <a:prstDash val="solid"/>
            <a:round/>
            <a:headEnd type="none" w="med" len="med"/>
            <a:tailEnd type="stealth" w="lg" len="lg"/>
          </a:ln>
          <a:effectLst/>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Grimsvötn</a:t>
            </a:r>
            <a:r>
              <a:rPr lang="en-US" dirty="0" smtClean="0"/>
              <a:t> </a:t>
            </a:r>
            <a:r>
              <a:rPr lang="en-US" dirty="0" err="1" smtClean="0"/>
              <a:t>mammatus</a:t>
            </a:r>
            <a:r>
              <a:rPr lang="en-US" dirty="0" smtClean="0"/>
              <a:t> (May 2011)</a:t>
            </a:r>
            <a:endParaRPr lang="en-US" dirty="0"/>
          </a:p>
        </p:txBody>
      </p:sp>
      <p:pic>
        <p:nvPicPr>
          <p:cNvPr id="4" name="Picture 3" descr="grimsvotn_mammatus3.tiff"/>
          <p:cNvPicPr>
            <a:picLocks noChangeAspect="1"/>
          </p:cNvPicPr>
          <p:nvPr/>
        </p:nvPicPr>
        <p:blipFill>
          <a:blip r:embed="rId2"/>
          <a:stretch>
            <a:fillRect/>
          </a:stretch>
        </p:blipFill>
        <p:spPr>
          <a:xfrm>
            <a:off x="18539" y="777492"/>
            <a:ext cx="9125461" cy="5895209"/>
          </a:xfrm>
          <a:prstGeom prst="rect">
            <a:avLst/>
          </a:prstGeom>
        </p:spPr>
      </p:pic>
      <p:pic>
        <p:nvPicPr>
          <p:cNvPr id="5" name="Picture 4" descr="grimsvotn_mammatus2.tiff"/>
          <p:cNvPicPr>
            <a:picLocks noChangeAspect="1"/>
          </p:cNvPicPr>
          <p:nvPr/>
        </p:nvPicPr>
        <p:blipFill>
          <a:blip r:embed="rId3"/>
          <a:stretch>
            <a:fillRect/>
          </a:stretch>
        </p:blipFill>
        <p:spPr>
          <a:xfrm>
            <a:off x="5246991" y="4151009"/>
            <a:ext cx="3786509" cy="2443619"/>
          </a:xfrm>
          <a:prstGeom prst="rect">
            <a:avLst/>
          </a:prstGeom>
        </p:spPr>
      </p:pic>
      <p:sp>
        <p:nvSpPr>
          <p:cNvPr id="7" name="TextBox 13"/>
          <p:cNvSpPr txBox="1">
            <a:spLocks noChangeArrowheads="1"/>
          </p:cNvSpPr>
          <p:nvPr/>
        </p:nvSpPr>
        <p:spPr bwMode="auto">
          <a:xfrm>
            <a:off x="6620805" y="836506"/>
            <a:ext cx="2149720" cy="338554"/>
          </a:xfrm>
          <a:prstGeom prst="rect">
            <a:avLst/>
          </a:prstGeom>
          <a:noFill/>
          <a:ln w="9525">
            <a:noFill/>
            <a:miter lim="800000"/>
            <a:headEnd/>
            <a:tailEnd/>
          </a:ln>
        </p:spPr>
        <p:txBody>
          <a:bodyPr wrap="none">
            <a:prstTxWarp prst="textNoShape">
              <a:avLst/>
            </a:prstTxWarp>
            <a:spAutoFit/>
          </a:bodyPr>
          <a:lstStyle/>
          <a:p>
            <a:r>
              <a:rPr lang="en-US" sz="1600" i="1" dirty="0" smtClean="0">
                <a:solidFill>
                  <a:srgbClr val="FFFFFF"/>
                </a:solidFill>
              </a:rPr>
              <a:t>Photos by </a:t>
            </a:r>
            <a:r>
              <a:rPr lang="en-US" sz="1600" i="1" dirty="0" err="1" smtClean="0">
                <a:solidFill>
                  <a:srgbClr val="FFFFFF"/>
                </a:solidFill>
              </a:rPr>
              <a:t>Jón</a:t>
            </a:r>
            <a:r>
              <a:rPr lang="en-US" sz="1600" i="1" dirty="0" smtClean="0">
                <a:solidFill>
                  <a:srgbClr val="FFFFFF"/>
                </a:solidFill>
              </a:rPr>
              <a:t> </a:t>
            </a:r>
            <a:r>
              <a:rPr lang="en-US" sz="1600" i="1" dirty="0" err="1" smtClean="0">
                <a:solidFill>
                  <a:srgbClr val="FFFFFF"/>
                </a:solidFill>
              </a:rPr>
              <a:t>Ólafur</a:t>
            </a:r>
            <a:endParaRPr lang="en-US" sz="1600" i="1" dirty="0">
              <a:solidFill>
                <a:srgbClr val="FFFFFF"/>
              </a:solidFill>
            </a:endParaRPr>
          </a:p>
        </p:txBody>
      </p:sp>
      <p:sp>
        <p:nvSpPr>
          <p:cNvPr id="6" name="TextBox 5"/>
          <p:cNvSpPr txBox="1"/>
          <p:nvPr/>
        </p:nvSpPr>
        <p:spPr>
          <a:xfrm>
            <a:off x="185405" y="1112485"/>
            <a:ext cx="5186035" cy="707886"/>
          </a:xfrm>
          <a:prstGeom prst="rect">
            <a:avLst/>
          </a:prstGeom>
          <a:noFill/>
        </p:spPr>
        <p:txBody>
          <a:bodyPr wrap="none" rtlCol="0">
            <a:spAutoFit/>
          </a:bodyPr>
          <a:lstStyle/>
          <a:p>
            <a:pPr>
              <a:buFont typeface="Arial"/>
              <a:buChar char="•"/>
            </a:pPr>
            <a:r>
              <a:rPr lang="en-US" sz="2000" dirty="0" smtClean="0">
                <a:solidFill>
                  <a:schemeClr val="bg1"/>
                </a:solidFill>
              </a:rPr>
              <a:t> Fate of volcanic gases in eruption columns</a:t>
            </a:r>
          </a:p>
          <a:p>
            <a:pPr>
              <a:buFont typeface="Arial"/>
              <a:buChar char="•"/>
            </a:pPr>
            <a:r>
              <a:rPr lang="en-US" sz="2000" dirty="0" smtClean="0">
                <a:solidFill>
                  <a:schemeClr val="bg1"/>
                </a:solidFill>
              </a:rPr>
              <a:t> Gas scavenging on ash and hydrometeors</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Sulfur budget of the </a:t>
            </a:r>
            <a:r>
              <a:rPr lang="en-US" dirty="0" err="1" smtClean="0"/>
              <a:t>Grimsvötn</a:t>
            </a:r>
            <a:r>
              <a:rPr lang="en-US" dirty="0" smtClean="0"/>
              <a:t> 2011 eruption</a:t>
            </a:r>
            <a:endParaRPr lang="en-US" dirty="0"/>
          </a:p>
        </p:txBody>
      </p:sp>
      <p:pic>
        <p:nvPicPr>
          <p:cNvPr id="3" name="Picture 2" descr="grim_so2ai_20110522.jpg"/>
          <p:cNvPicPr>
            <a:picLocks noChangeAspect="1"/>
          </p:cNvPicPr>
          <p:nvPr/>
        </p:nvPicPr>
        <p:blipFill>
          <a:blip r:embed="rId3"/>
          <a:srcRect t="88848"/>
          <a:stretch>
            <a:fillRect/>
          </a:stretch>
        </p:blipFill>
        <p:spPr>
          <a:xfrm>
            <a:off x="248610" y="6209534"/>
            <a:ext cx="4803708" cy="583570"/>
          </a:xfrm>
          <a:prstGeom prst="rect">
            <a:avLst/>
          </a:prstGeom>
        </p:spPr>
      </p:pic>
      <p:pic>
        <p:nvPicPr>
          <p:cNvPr id="4" name="Picture 3" descr="grim_so2ai_20110522.jpg"/>
          <p:cNvPicPr>
            <a:picLocks noChangeAspect="1"/>
          </p:cNvPicPr>
          <p:nvPr/>
        </p:nvPicPr>
        <p:blipFill>
          <a:blip r:embed="rId3"/>
          <a:srcRect l="28151" t="38457" r="27724" b="12357"/>
          <a:stretch>
            <a:fillRect/>
          </a:stretch>
        </p:blipFill>
        <p:spPr>
          <a:xfrm>
            <a:off x="259567" y="769467"/>
            <a:ext cx="1993118" cy="2420317"/>
          </a:xfrm>
          <a:prstGeom prst="rect">
            <a:avLst/>
          </a:prstGeom>
        </p:spPr>
      </p:pic>
      <p:pic>
        <p:nvPicPr>
          <p:cNvPr id="5" name="Picture 4" descr="grim_so2ai_20110523.jpg"/>
          <p:cNvPicPr>
            <a:picLocks noChangeAspect="1"/>
          </p:cNvPicPr>
          <p:nvPr/>
        </p:nvPicPr>
        <p:blipFill>
          <a:blip r:embed="rId4"/>
          <a:srcRect l="20840" t="38216" r="23074" b="12357"/>
          <a:stretch>
            <a:fillRect/>
          </a:stretch>
        </p:blipFill>
        <p:spPr>
          <a:xfrm>
            <a:off x="2632768" y="815820"/>
            <a:ext cx="2549335" cy="2447464"/>
          </a:xfrm>
          <a:prstGeom prst="rect">
            <a:avLst/>
          </a:prstGeom>
        </p:spPr>
      </p:pic>
      <p:pic>
        <p:nvPicPr>
          <p:cNvPr id="6" name="Picture 5" descr="grim_so2ai_20110524.jpg"/>
          <p:cNvPicPr>
            <a:picLocks noChangeAspect="1"/>
          </p:cNvPicPr>
          <p:nvPr/>
        </p:nvPicPr>
        <p:blipFill>
          <a:blip r:embed="rId5"/>
          <a:srcRect t="37975" b="12598"/>
          <a:stretch>
            <a:fillRect/>
          </a:stretch>
        </p:blipFill>
        <p:spPr>
          <a:xfrm>
            <a:off x="9270" y="3279892"/>
            <a:ext cx="5358238" cy="2885126"/>
          </a:xfrm>
          <a:prstGeom prst="rect">
            <a:avLst/>
          </a:prstGeom>
        </p:spPr>
      </p:pic>
      <p:sp>
        <p:nvSpPr>
          <p:cNvPr id="7" name="TextBox 6"/>
          <p:cNvSpPr txBox="1"/>
          <p:nvPr/>
        </p:nvSpPr>
        <p:spPr>
          <a:xfrm>
            <a:off x="287382" y="880715"/>
            <a:ext cx="1738076" cy="400110"/>
          </a:xfrm>
          <a:prstGeom prst="rect">
            <a:avLst/>
          </a:prstGeom>
          <a:solidFill>
            <a:schemeClr val="bg1"/>
          </a:solidFill>
        </p:spPr>
        <p:txBody>
          <a:bodyPr wrap="none" rtlCol="0">
            <a:spAutoFit/>
          </a:bodyPr>
          <a:lstStyle/>
          <a:p>
            <a:r>
              <a:rPr lang="en-US" sz="2000" dirty="0" smtClean="0">
                <a:solidFill>
                  <a:srgbClr val="FF6600"/>
                </a:solidFill>
              </a:rPr>
              <a:t>OMI - May 22</a:t>
            </a:r>
            <a:endParaRPr lang="en-US" sz="2000" dirty="0">
              <a:solidFill>
                <a:srgbClr val="FF6600"/>
              </a:solidFill>
            </a:endParaRPr>
          </a:p>
        </p:txBody>
      </p:sp>
      <p:sp>
        <p:nvSpPr>
          <p:cNvPr id="8" name="TextBox 7"/>
          <p:cNvSpPr txBox="1"/>
          <p:nvPr/>
        </p:nvSpPr>
        <p:spPr>
          <a:xfrm>
            <a:off x="2673925" y="875514"/>
            <a:ext cx="1025742" cy="400110"/>
          </a:xfrm>
          <a:prstGeom prst="rect">
            <a:avLst/>
          </a:prstGeom>
          <a:solidFill>
            <a:schemeClr val="bg1"/>
          </a:solidFill>
        </p:spPr>
        <p:txBody>
          <a:bodyPr wrap="none" rtlCol="0">
            <a:spAutoFit/>
          </a:bodyPr>
          <a:lstStyle/>
          <a:p>
            <a:r>
              <a:rPr lang="en-US" sz="2000" dirty="0" smtClean="0">
                <a:solidFill>
                  <a:srgbClr val="FF6600"/>
                </a:solidFill>
              </a:rPr>
              <a:t>May 23</a:t>
            </a:r>
            <a:endParaRPr lang="en-US" sz="2000" dirty="0">
              <a:solidFill>
                <a:srgbClr val="FF6600"/>
              </a:solidFill>
            </a:endParaRPr>
          </a:p>
        </p:txBody>
      </p:sp>
      <p:sp>
        <p:nvSpPr>
          <p:cNvPr id="9" name="TextBox 8"/>
          <p:cNvSpPr txBox="1"/>
          <p:nvPr/>
        </p:nvSpPr>
        <p:spPr>
          <a:xfrm>
            <a:off x="1960113" y="3369331"/>
            <a:ext cx="1025742" cy="400110"/>
          </a:xfrm>
          <a:prstGeom prst="rect">
            <a:avLst/>
          </a:prstGeom>
          <a:solidFill>
            <a:schemeClr val="bg1"/>
          </a:solidFill>
        </p:spPr>
        <p:txBody>
          <a:bodyPr wrap="none" rtlCol="0">
            <a:spAutoFit/>
          </a:bodyPr>
          <a:lstStyle/>
          <a:p>
            <a:r>
              <a:rPr lang="en-US" sz="2000" dirty="0" smtClean="0">
                <a:solidFill>
                  <a:srgbClr val="FF6600"/>
                </a:solidFill>
              </a:rPr>
              <a:t>May 24</a:t>
            </a:r>
            <a:endParaRPr lang="en-US" sz="2000" dirty="0">
              <a:solidFill>
                <a:srgbClr val="FF6600"/>
              </a:solidFill>
            </a:endParaRPr>
          </a:p>
        </p:txBody>
      </p:sp>
      <p:pic>
        <p:nvPicPr>
          <p:cNvPr id="10" name="Picture 9" descr="grim_h2s_22pm.jpg"/>
          <p:cNvPicPr>
            <a:picLocks noChangeAspect="1"/>
          </p:cNvPicPr>
          <p:nvPr/>
        </p:nvPicPr>
        <p:blipFill>
          <a:blip r:embed="rId6"/>
          <a:srcRect l="8414" t="5139"/>
          <a:stretch>
            <a:fillRect/>
          </a:stretch>
        </p:blipFill>
        <p:spPr>
          <a:xfrm>
            <a:off x="5330426" y="815819"/>
            <a:ext cx="3693856" cy="2909414"/>
          </a:xfrm>
          <a:prstGeom prst="rect">
            <a:avLst/>
          </a:prstGeom>
        </p:spPr>
      </p:pic>
      <p:sp>
        <p:nvSpPr>
          <p:cNvPr id="11" name="TextBox 10"/>
          <p:cNvSpPr txBox="1"/>
          <p:nvPr/>
        </p:nvSpPr>
        <p:spPr>
          <a:xfrm>
            <a:off x="6006036" y="870308"/>
            <a:ext cx="2246821" cy="707886"/>
          </a:xfrm>
          <a:prstGeom prst="rect">
            <a:avLst/>
          </a:prstGeom>
          <a:solidFill>
            <a:schemeClr val="bg1"/>
          </a:solidFill>
        </p:spPr>
        <p:txBody>
          <a:bodyPr wrap="none" rtlCol="0">
            <a:spAutoFit/>
          </a:bodyPr>
          <a:lstStyle/>
          <a:p>
            <a:r>
              <a:rPr lang="en-US" sz="2000" dirty="0" err="1" smtClean="0">
                <a:solidFill>
                  <a:srgbClr val="FF6600"/>
                </a:solidFill>
              </a:rPr>
              <a:t>MetOp</a:t>
            </a:r>
            <a:r>
              <a:rPr lang="en-US" sz="2000" dirty="0" smtClean="0">
                <a:solidFill>
                  <a:srgbClr val="FF6600"/>
                </a:solidFill>
              </a:rPr>
              <a:t>/IASI – H</a:t>
            </a:r>
            <a:r>
              <a:rPr lang="en-US" sz="2000" baseline="-25000" dirty="0" smtClean="0">
                <a:solidFill>
                  <a:srgbClr val="FF6600"/>
                </a:solidFill>
              </a:rPr>
              <a:t>2</a:t>
            </a:r>
            <a:r>
              <a:rPr lang="en-US" sz="2000" dirty="0" smtClean="0">
                <a:solidFill>
                  <a:srgbClr val="FF6600"/>
                </a:solidFill>
              </a:rPr>
              <a:t>S</a:t>
            </a:r>
          </a:p>
          <a:p>
            <a:r>
              <a:rPr lang="en-US" sz="2000" dirty="0" smtClean="0">
                <a:solidFill>
                  <a:srgbClr val="FF6600"/>
                </a:solidFill>
              </a:rPr>
              <a:t>May 22</a:t>
            </a:r>
            <a:endParaRPr lang="en-US" sz="2000" dirty="0">
              <a:solidFill>
                <a:srgbClr val="FF6600"/>
              </a:solidFill>
            </a:endParaRPr>
          </a:p>
        </p:txBody>
      </p:sp>
      <p:sp>
        <p:nvSpPr>
          <p:cNvPr id="12" name="TextBox 11"/>
          <p:cNvSpPr txBox="1"/>
          <p:nvPr/>
        </p:nvSpPr>
        <p:spPr>
          <a:xfrm>
            <a:off x="5787619" y="3433088"/>
            <a:ext cx="2715580" cy="338554"/>
          </a:xfrm>
          <a:prstGeom prst="rect">
            <a:avLst/>
          </a:prstGeom>
          <a:solidFill>
            <a:schemeClr val="bg1"/>
          </a:solidFill>
        </p:spPr>
        <p:txBody>
          <a:bodyPr wrap="none" rtlCol="0">
            <a:spAutoFit/>
          </a:bodyPr>
          <a:lstStyle/>
          <a:p>
            <a:r>
              <a:rPr lang="en-US" sz="1600" i="1" dirty="0" smtClean="0"/>
              <a:t>L. Clarisse – LATMOS/ULB</a:t>
            </a:r>
            <a:endParaRPr lang="en-US" sz="1600" i="1" dirty="0"/>
          </a:p>
        </p:txBody>
      </p:sp>
      <p:sp>
        <p:nvSpPr>
          <p:cNvPr id="13" name="TextBox 12"/>
          <p:cNvSpPr txBox="1"/>
          <p:nvPr/>
        </p:nvSpPr>
        <p:spPr>
          <a:xfrm>
            <a:off x="5689718" y="6445278"/>
            <a:ext cx="3278334" cy="338554"/>
          </a:xfrm>
          <a:prstGeom prst="rect">
            <a:avLst/>
          </a:prstGeom>
          <a:solidFill>
            <a:schemeClr val="bg1"/>
          </a:solidFill>
        </p:spPr>
        <p:txBody>
          <a:bodyPr wrap="none" rtlCol="0">
            <a:spAutoFit/>
          </a:bodyPr>
          <a:lstStyle/>
          <a:p>
            <a:r>
              <a:rPr lang="en-US" sz="1600" i="1" dirty="0" err="1" smtClean="0">
                <a:solidFill>
                  <a:srgbClr val="0000FF"/>
                </a:solidFill>
              </a:rPr>
              <a:t>Sigmarsson</a:t>
            </a:r>
            <a:r>
              <a:rPr lang="en-US" sz="1600" i="1" dirty="0" smtClean="0">
                <a:solidFill>
                  <a:srgbClr val="0000FF"/>
                </a:solidFill>
              </a:rPr>
              <a:t> et al., GRL, in review</a:t>
            </a:r>
            <a:endParaRPr lang="en-US" sz="1600" i="1" dirty="0">
              <a:solidFill>
                <a:srgbClr val="0000FF"/>
              </a:solidFill>
            </a:endParaRPr>
          </a:p>
        </p:txBody>
      </p:sp>
      <p:sp>
        <p:nvSpPr>
          <p:cNvPr id="14" name="TextBox 13"/>
          <p:cNvSpPr txBox="1"/>
          <p:nvPr/>
        </p:nvSpPr>
        <p:spPr>
          <a:xfrm>
            <a:off x="1268915" y="5329517"/>
            <a:ext cx="1612507" cy="400110"/>
          </a:xfrm>
          <a:prstGeom prst="rect">
            <a:avLst/>
          </a:prstGeom>
          <a:solidFill>
            <a:schemeClr val="bg1"/>
          </a:solidFill>
          <a:ln>
            <a:solidFill>
              <a:srgbClr val="FF0000"/>
            </a:solidFill>
          </a:ln>
        </p:spPr>
        <p:txBody>
          <a:bodyPr wrap="none" rtlCol="0">
            <a:spAutoFit/>
          </a:bodyPr>
          <a:lstStyle/>
          <a:p>
            <a:r>
              <a:rPr lang="en-US" sz="2000" dirty="0" smtClean="0">
                <a:solidFill>
                  <a:srgbClr val="FF0000"/>
                </a:solidFill>
              </a:rPr>
              <a:t>~0.3 </a:t>
            </a:r>
            <a:r>
              <a:rPr lang="en-US" sz="2000" dirty="0" err="1" smtClean="0">
                <a:solidFill>
                  <a:srgbClr val="FF0000"/>
                </a:solidFill>
              </a:rPr>
              <a:t>Tg</a:t>
            </a:r>
            <a:r>
              <a:rPr lang="en-US" sz="2000" dirty="0" smtClean="0">
                <a:solidFill>
                  <a:srgbClr val="FF0000"/>
                </a:solidFill>
              </a:rPr>
              <a:t> SO</a:t>
            </a:r>
            <a:r>
              <a:rPr lang="en-US" sz="2000" baseline="-25000" dirty="0" smtClean="0">
                <a:solidFill>
                  <a:srgbClr val="FF0000"/>
                </a:solidFill>
              </a:rPr>
              <a:t>2</a:t>
            </a:r>
            <a:endParaRPr lang="en-US" sz="2000" dirty="0">
              <a:solidFill>
                <a:srgbClr val="FF0000"/>
              </a:solidFill>
            </a:endParaRPr>
          </a:p>
        </p:txBody>
      </p:sp>
      <p:sp>
        <p:nvSpPr>
          <p:cNvPr id="15" name="TextBox 14"/>
          <p:cNvSpPr txBox="1"/>
          <p:nvPr/>
        </p:nvSpPr>
        <p:spPr>
          <a:xfrm>
            <a:off x="7150367" y="2051757"/>
            <a:ext cx="1413134" cy="400110"/>
          </a:xfrm>
          <a:prstGeom prst="rect">
            <a:avLst/>
          </a:prstGeom>
          <a:solidFill>
            <a:schemeClr val="bg1"/>
          </a:solidFill>
          <a:ln>
            <a:solidFill>
              <a:srgbClr val="FF0000"/>
            </a:solidFill>
          </a:ln>
        </p:spPr>
        <p:txBody>
          <a:bodyPr wrap="none" rtlCol="0">
            <a:spAutoFit/>
          </a:bodyPr>
          <a:lstStyle/>
          <a:p>
            <a:r>
              <a:rPr lang="en-US" sz="2000" dirty="0" smtClean="0">
                <a:solidFill>
                  <a:srgbClr val="FF0000"/>
                </a:solidFill>
              </a:rPr>
              <a:t>~29 </a:t>
            </a:r>
            <a:r>
              <a:rPr lang="en-US" sz="2000" dirty="0" err="1" smtClean="0">
                <a:solidFill>
                  <a:srgbClr val="FF0000"/>
                </a:solidFill>
              </a:rPr>
              <a:t>kt</a:t>
            </a:r>
            <a:r>
              <a:rPr lang="en-US" sz="2000" dirty="0" smtClean="0">
                <a:solidFill>
                  <a:srgbClr val="FF0000"/>
                </a:solidFill>
              </a:rPr>
              <a:t> H</a:t>
            </a:r>
            <a:r>
              <a:rPr lang="en-US" sz="2000" baseline="-25000" dirty="0" smtClean="0">
                <a:solidFill>
                  <a:srgbClr val="FF0000"/>
                </a:solidFill>
              </a:rPr>
              <a:t>2</a:t>
            </a:r>
            <a:r>
              <a:rPr lang="en-US" sz="2000" dirty="0" smtClean="0">
                <a:solidFill>
                  <a:srgbClr val="FF0000"/>
                </a:solidFill>
              </a:rPr>
              <a:t>S</a:t>
            </a:r>
            <a:endParaRPr lang="en-US" sz="2000" dirty="0">
              <a:solidFill>
                <a:srgbClr val="FF0000"/>
              </a:solidFill>
            </a:endParaRPr>
          </a:p>
        </p:txBody>
      </p:sp>
      <p:sp>
        <p:nvSpPr>
          <p:cNvPr id="16" name="TextBox 15"/>
          <p:cNvSpPr txBox="1"/>
          <p:nvPr/>
        </p:nvSpPr>
        <p:spPr>
          <a:xfrm>
            <a:off x="5274806" y="3835586"/>
            <a:ext cx="3859924" cy="2523768"/>
          </a:xfrm>
          <a:prstGeom prst="rect">
            <a:avLst/>
          </a:prstGeom>
          <a:noFill/>
        </p:spPr>
        <p:txBody>
          <a:bodyPr wrap="square" rtlCol="0">
            <a:spAutoFit/>
          </a:bodyPr>
          <a:lstStyle/>
          <a:p>
            <a:pPr>
              <a:buFont typeface="Arial"/>
              <a:buChar char="•"/>
            </a:pPr>
            <a:r>
              <a:rPr lang="en-US" sz="2000" dirty="0" smtClean="0"/>
              <a:t> H</a:t>
            </a:r>
            <a:r>
              <a:rPr lang="en-US" sz="2000" baseline="-25000" dirty="0" smtClean="0"/>
              <a:t>2</a:t>
            </a:r>
            <a:r>
              <a:rPr lang="en-US" sz="2000" dirty="0" smtClean="0"/>
              <a:t>S/SO</a:t>
            </a:r>
            <a:r>
              <a:rPr lang="en-US" sz="2000" baseline="-25000" dirty="0" smtClean="0"/>
              <a:t>2</a:t>
            </a:r>
            <a:r>
              <a:rPr lang="en-US" sz="2000" dirty="0" smtClean="0"/>
              <a:t> = ~0.1, similar to in-situ Icelandic gas samples</a:t>
            </a:r>
          </a:p>
          <a:p>
            <a:pPr>
              <a:buFont typeface="Arial"/>
              <a:buChar char="•"/>
            </a:pPr>
            <a:r>
              <a:rPr lang="en-US" sz="2000" dirty="0" smtClean="0"/>
              <a:t> ~15 </a:t>
            </a:r>
            <a:r>
              <a:rPr lang="en-US" sz="2000" dirty="0" err="1" smtClean="0"/>
              <a:t>kt</a:t>
            </a:r>
            <a:r>
              <a:rPr lang="en-US" sz="2000" dirty="0" smtClean="0"/>
              <a:t> S</a:t>
            </a:r>
            <a:r>
              <a:rPr lang="en-US" sz="2000" baseline="-25000" dirty="0" smtClean="0"/>
              <a:t>2</a:t>
            </a:r>
            <a:r>
              <a:rPr lang="en-US" sz="2000" dirty="0" smtClean="0"/>
              <a:t>?</a:t>
            </a:r>
          </a:p>
          <a:p>
            <a:pPr>
              <a:buFont typeface="Arial"/>
              <a:buChar char="•"/>
            </a:pPr>
            <a:r>
              <a:rPr lang="en-US" sz="2000" dirty="0" smtClean="0"/>
              <a:t> ~120 </a:t>
            </a:r>
            <a:r>
              <a:rPr lang="en-US" sz="2000" dirty="0" err="1" smtClean="0"/>
              <a:t>kt</a:t>
            </a:r>
            <a:r>
              <a:rPr lang="en-US" sz="2000" dirty="0" smtClean="0"/>
              <a:t> S sequestered on ash</a:t>
            </a:r>
          </a:p>
          <a:p>
            <a:pPr>
              <a:buFont typeface="Arial"/>
              <a:buChar char="•"/>
            </a:pPr>
            <a:r>
              <a:rPr lang="en-US" sz="2000" dirty="0" smtClean="0"/>
              <a:t> 0.6 </a:t>
            </a:r>
            <a:r>
              <a:rPr lang="en-US" sz="2000" dirty="0" err="1" smtClean="0"/>
              <a:t>Tg</a:t>
            </a:r>
            <a:r>
              <a:rPr lang="en-US" sz="2000" dirty="0" smtClean="0"/>
              <a:t> SO</a:t>
            </a:r>
            <a:r>
              <a:rPr lang="en-US" sz="2000" baseline="-25000" dirty="0" smtClean="0"/>
              <a:t>2</a:t>
            </a:r>
            <a:r>
              <a:rPr lang="en-US" sz="2000" dirty="0" smtClean="0"/>
              <a:t> emitted; only 0.3 </a:t>
            </a:r>
            <a:r>
              <a:rPr lang="en-US" sz="2000" dirty="0" err="1" smtClean="0"/>
              <a:t>Tg</a:t>
            </a:r>
            <a:r>
              <a:rPr lang="en-US" sz="2000" dirty="0" smtClean="0"/>
              <a:t> reached UTLS</a:t>
            </a:r>
          </a:p>
          <a:p>
            <a:pPr>
              <a:buFont typeface="Arial"/>
              <a:buChar char="•"/>
            </a:pPr>
            <a:r>
              <a:rPr lang="en-US" sz="2000" dirty="0" smtClean="0"/>
              <a:t> 38% S scavenged cf. 20% </a:t>
            </a:r>
            <a:r>
              <a:rPr lang="en-US" sz="1800" dirty="0" smtClean="0"/>
              <a:t>[</a:t>
            </a:r>
            <a:r>
              <a:rPr lang="en-US" sz="1800" i="1" dirty="0" err="1" smtClean="0"/>
              <a:t>Textor</a:t>
            </a:r>
            <a:r>
              <a:rPr lang="en-US" sz="1800" i="1" dirty="0" smtClean="0"/>
              <a:t> et al.</a:t>
            </a:r>
            <a:r>
              <a:rPr lang="en-US" sz="1800" dirty="0" smtClean="0"/>
              <a:t>, 2003]</a:t>
            </a:r>
            <a:endParaRPr lang="en-US" sz="1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vert="horz"/>
          <a:lstStyle/>
          <a:p>
            <a:pPr>
              <a:lnSpc>
                <a:spcPct val="85000"/>
              </a:lnSpc>
            </a:pPr>
            <a:r>
              <a:rPr lang="en-US" sz="2800" dirty="0" err="1" smtClean="0"/>
              <a:t>Suomi</a:t>
            </a:r>
            <a:r>
              <a:rPr lang="en-US" sz="2800" dirty="0" smtClean="0"/>
              <a:t>-NPP/OMPS UV Sensors </a:t>
            </a:r>
            <a:endParaRPr lang="en-US" sz="2800" dirty="0"/>
          </a:p>
        </p:txBody>
      </p:sp>
      <p:graphicFrame>
        <p:nvGraphicFramePr>
          <p:cNvPr id="34829" name="Object 13"/>
          <p:cNvGraphicFramePr>
            <a:graphicFrameLocks noChangeAspect="1"/>
          </p:cNvGraphicFramePr>
          <p:nvPr>
            <p:ph idx="4294967295"/>
          </p:nvPr>
        </p:nvGraphicFramePr>
        <p:xfrm>
          <a:off x="1806720" y="1066800"/>
          <a:ext cx="6629400" cy="5443538"/>
        </p:xfrm>
        <a:graphic>
          <a:graphicData uri="http://schemas.openxmlformats.org/presentationml/2006/ole">
            <p:oleObj spid="_x0000_s232450" name="Image" r:id="rId4" imgW="6247619" imgH="5130159" progId="">
              <p:embed/>
            </p:oleObj>
          </a:graphicData>
        </a:graphic>
      </p:graphicFrame>
      <p:sp>
        <p:nvSpPr>
          <p:cNvPr id="34820" name="Rectangle 4"/>
          <p:cNvSpPr>
            <a:spLocks noChangeArrowheads="1"/>
          </p:cNvSpPr>
          <p:nvPr/>
        </p:nvSpPr>
        <p:spPr bwMode="auto">
          <a:xfrm>
            <a:off x="3221640" y="4495800"/>
            <a:ext cx="609600" cy="457200"/>
          </a:xfrm>
          <a:prstGeom prst="rect">
            <a:avLst/>
          </a:prstGeom>
          <a:solidFill>
            <a:srgbClr val="FF6600"/>
          </a:solidFill>
          <a:ln w="9525">
            <a:solidFill>
              <a:schemeClr val="tx1"/>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nchor="ctr"/>
          <a:lstStyle/>
          <a:p>
            <a:pPr algn="ctr" eaLnBrk="1" hangingPunct="1"/>
            <a:r>
              <a:rPr lang="en-US" b="1" dirty="0">
                <a:latin typeface="+mn-lt"/>
              </a:rPr>
              <a:t>NP</a:t>
            </a:r>
          </a:p>
        </p:txBody>
      </p:sp>
      <p:sp>
        <p:nvSpPr>
          <p:cNvPr id="34821" name="Rectangle 5"/>
          <p:cNvSpPr>
            <a:spLocks noChangeArrowheads="1"/>
          </p:cNvSpPr>
          <p:nvPr/>
        </p:nvSpPr>
        <p:spPr bwMode="auto">
          <a:xfrm>
            <a:off x="304800" y="5943600"/>
            <a:ext cx="2743200" cy="685800"/>
          </a:xfrm>
          <a:prstGeom prst="rect">
            <a:avLst/>
          </a:prstGeom>
          <a:solidFill>
            <a:srgbClr val="FF6600"/>
          </a:solidFill>
          <a:ln w="9525">
            <a:solidFill>
              <a:schemeClr val="tx1"/>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nchor="ctr"/>
          <a:lstStyle/>
          <a:p>
            <a:pPr algn="ctr" eaLnBrk="1" hangingPunct="1"/>
            <a:r>
              <a:rPr lang="en-US" sz="2000" b="1" dirty="0" smtClean="0">
                <a:latin typeface="+mn-lt"/>
              </a:rPr>
              <a:t>Nadir </a:t>
            </a:r>
            <a:r>
              <a:rPr lang="en-US" sz="2000" b="1" dirty="0" err="1" smtClean="0">
                <a:latin typeface="+mn-lt"/>
              </a:rPr>
              <a:t>Mapper</a:t>
            </a:r>
            <a:r>
              <a:rPr lang="en-US" sz="2000" b="1" dirty="0" smtClean="0">
                <a:latin typeface="+mn-lt"/>
              </a:rPr>
              <a:t> (NM)</a:t>
            </a:r>
            <a:r>
              <a:rPr lang="en-US" sz="2000" dirty="0" smtClean="0">
                <a:latin typeface="+mn-lt"/>
              </a:rPr>
              <a:t>:</a:t>
            </a:r>
          </a:p>
          <a:p>
            <a:pPr algn="ctr" eaLnBrk="1" hangingPunct="1"/>
            <a:r>
              <a:rPr lang="en-US" sz="2000" dirty="0" smtClean="0">
                <a:latin typeface="+mn-lt"/>
              </a:rPr>
              <a:t> swath similar to OMI </a:t>
            </a:r>
            <a:endParaRPr lang="en-US" sz="2000" dirty="0">
              <a:latin typeface="+mn-lt"/>
            </a:endParaRPr>
          </a:p>
        </p:txBody>
      </p:sp>
      <p:sp>
        <p:nvSpPr>
          <p:cNvPr id="34822" name="Rectangle 6"/>
          <p:cNvSpPr>
            <a:spLocks noChangeArrowheads="1"/>
          </p:cNvSpPr>
          <p:nvPr/>
        </p:nvSpPr>
        <p:spPr bwMode="auto">
          <a:xfrm>
            <a:off x="128257" y="1353380"/>
            <a:ext cx="2359764" cy="1365238"/>
          </a:xfrm>
          <a:prstGeom prst="rect">
            <a:avLst/>
          </a:prstGeom>
          <a:solidFill>
            <a:srgbClr val="FF6600"/>
          </a:solidFill>
          <a:ln w="9525">
            <a:solidFill>
              <a:schemeClr val="tx1"/>
            </a:solidFill>
            <a:miter lim="800000"/>
            <a:headEnd/>
            <a:tailEnd/>
          </a:ln>
          <a:effectLst/>
          <a:extLs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nchor="ctr"/>
          <a:lstStyle/>
          <a:p>
            <a:pPr eaLnBrk="1" hangingPunct="1"/>
            <a:r>
              <a:rPr lang="en-US" sz="2000" b="1" dirty="0" smtClean="0">
                <a:latin typeface="+mn-lt"/>
              </a:rPr>
              <a:t>Limb instrument:</a:t>
            </a:r>
          </a:p>
          <a:p>
            <a:pPr eaLnBrk="1" hangingPunct="1"/>
            <a:r>
              <a:rPr lang="en-US" sz="2000" dirty="0" smtClean="0">
                <a:latin typeface="+mn-lt"/>
              </a:rPr>
              <a:t>Aerosol and Ozone </a:t>
            </a:r>
          </a:p>
          <a:p>
            <a:pPr eaLnBrk="1" hangingPunct="1"/>
            <a:r>
              <a:rPr lang="en-US" sz="2000" dirty="0" smtClean="0">
                <a:latin typeface="+mn-lt"/>
              </a:rPr>
              <a:t>profiles above </a:t>
            </a:r>
            <a:r>
              <a:rPr lang="en-US" sz="2000" dirty="0" err="1" smtClean="0">
                <a:latin typeface="+mn-lt"/>
              </a:rPr>
              <a:t>tropopause</a:t>
            </a:r>
            <a:r>
              <a:rPr lang="en-US" sz="2000" dirty="0" smtClean="0">
                <a:latin typeface="+mn-lt"/>
              </a:rPr>
              <a:t>  </a:t>
            </a:r>
            <a:endParaRPr lang="en-US" sz="2000" dirty="0">
              <a:latin typeface="+mn-lt"/>
            </a:endParaRPr>
          </a:p>
        </p:txBody>
      </p:sp>
      <p:sp>
        <p:nvSpPr>
          <p:cNvPr id="34823" name="Line 7"/>
          <p:cNvSpPr>
            <a:spLocks noChangeShapeType="1"/>
          </p:cNvSpPr>
          <p:nvPr/>
        </p:nvSpPr>
        <p:spPr bwMode="auto">
          <a:xfrm flipV="1">
            <a:off x="2529193" y="1925821"/>
            <a:ext cx="1295400" cy="152400"/>
          </a:xfrm>
          <a:prstGeom prst="line">
            <a:avLst/>
          </a:prstGeom>
          <a:noFill/>
          <a:ln w="38100">
            <a:solidFill>
              <a:srgbClr val="FFFF00"/>
            </a:solidFill>
            <a:round/>
            <a:headEnd/>
            <a:tailEnd type="stealth" w="lg" len="lg"/>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34824" name="Line 8"/>
          <p:cNvSpPr>
            <a:spLocks noChangeShapeType="1"/>
          </p:cNvSpPr>
          <p:nvPr/>
        </p:nvSpPr>
        <p:spPr bwMode="auto">
          <a:xfrm>
            <a:off x="2529193" y="2078221"/>
            <a:ext cx="609600" cy="152400"/>
          </a:xfrm>
          <a:prstGeom prst="line">
            <a:avLst/>
          </a:prstGeom>
          <a:noFill/>
          <a:ln w="38100">
            <a:solidFill>
              <a:srgbClr val="FFFF00"/>
            </a:solidFill>
            <a:round/>
            <a:headEnd/>
            <a:tailEnd type="stealth" w="lg" len="lg"/>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34825" name="Line 9"/>
          <p:cNvSpPr>
            <a:spLocks noChangeShapeType="1"/>
          </p:cNvSpPr>
          <p:nvPr/>
        </p:nvSpPr>
        <p:spPr bwMode="auto">
          <a:xfrm>
            <a:off x="2529193" y="2078221"/>
            <a:ext cx="152400" cy="762000"/>
          </a:xfrm>
          <a:prstGeom prst="line">
            <a:avLst/>
          </a:prstGeom>
          <a:noFill/>
          <a:ln w="38100">
            <a:solidFill>
              <a:srgbClr val="FFFF00"/>
            </a:solidFill>
            <a:round/>
            <a:headEnd/>
            <a:tailEnd type="stealth" w="lg" len="lg"/>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34826" name="Line 10"/>
          <p:cNvSpPr>
            <a:spLocks noChangeShapeType="1"/>
          </p:cNvSpPr>
          <p:nvPr/>
        </p:nvSpPr>
        <p:spPr bwMode="auto">
          <a:xfrm flipV="1">
            <a:off x="3831240" y="4572000"/>
            <a:ext cx="990600" cy="76200"/>
          </a:xfrm>
          <a:prstGeom prst="line">
            <a:avLst/>
          </a:prstGeom>
          <a:noFill/>
          <a:ln w="38100">
            <a:solidFill>
              <a:srgbClr val="FFFF00"/>
            </a:solidFill>
            <a:round/>
            <a:headEnd/>
            <a:tailEnd type="stealth" w="lg" len="lg"/>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sp>
        <p:nvSpPr>
          <p:cNvPr id="34827" name="Line 11"/>
          <p:cNvSpPr>
            <a:spLocks noChangeShapeType="1"/>
          </p:cNvSpPr>
          <p:nvPr/>
        </p:nvSpPr>
        <p:spPr bwMode="auto">
          <a:xfrm flipV="1">
            <a:off x="3054657" y="5746666"/>
            <a:ext cx="963653" cy="213996"/>
          </a:xfrm>
          <a:prstGeom prst="line">
            <a:avLst/>
          </a:prstGeom>
          <a:noFill/>
          <a:ln w="38100">
            <a:solidFill>
              <a:srgbClr val="FFFF00"/>
            </a:solidFill>
            <a:round/>
            <a:headEnd/>
            <a:tailEnd type="stealth" w="lg" len="lg"/>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endParaRPr lang="en-US"/>
          </a:p>
        </p:txBody>
      </p:sp>
      <p:pic>
        <p:nvPicPr>
          <p:cNvPr id="12" name="Picture 11" descr="npp_logo.jpg"/>
          <p:cNvPicPr>
            <a:picLocks noChangeAspect="1"/>
          </p:cNvPicPr>
          <p:nvPr/>
        </p:nvPicPr>
        <p:blipFill>
          <a:blip r:embed="rId5"/>
          <a:stretch>
            <a:fillRect/>
          </a:stretch>
        </p:blipFill>
        <p:spPr>
          <a:xfrm>
            <a:off x="8153400" y="0"/>
            <a:ext cx="990600" cy="96878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10754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Suomi</a:t>
            </a:r>
            <a:r>
              <a:rPr lang="en-US" dirty="0" smtClean="0"/>
              <a:t> NPP/OMPS NM SO</a:t>
            </a:r>
            <a:r>
              <a:rPr lang="en-US" baseline="-25000" dirty="0" smtClean="0"/>
              <a:t>2</a:t>
            </a:r>
            <a:r>
              <a:rPr lang="en-US" dirty="0" smtClean="0"/>
              <a:t> data for </a:t>
            </a:r>
            <a:r>
              <a:rPr lang="en-US" dirty="0" err="1" smtClean="0"/>
              <a:t>Paluweh</a:t>
            </a:r>
            <a:r>
              <a:rPr lang="en-US" dirty="0" smtClean="0"/>
              <a:t> (Indonesia)</a:t>
            </a:r>
            <a:endParaRPr lang="en-US" dirty="0"/>
          </a:p>
        </p:txBody>
      </p:sp>
      <p:pic>
        <p:nvPicPr>
          <p:cNvPr id="13" name="Picture 12" descr="paluweh_omps_so2stl_20130205_hys_large.jpg"/>
          <p:cNvPicPr>
            <a:picLocks noChangeAspect="1"/>
          </p:cNvPicPr>
          <p:nvPr/>
        </p:nvPicPr>
        <p:blipFill>
          <a:blip r:embed="rId2"/>
          <a:stretch>
            <a:fillRect/>
          </a:stretch>
        </p:blipFill>
        <p:spPr>
          <a:xfrm>
            <a:off x="169669" y="735113"/>
            <a:ext cx="8618582" cy="6085803"/>
          </a:xfrm>
          <a:prstGeom prst="rect">
            <a:avLst/>
          </a:prstGeom>
        </p:spPr>
      </p:pic>
      <p:pic>
        <p:nvPicPr>
          <p:cNvPr id="14" name="Picture 13" descr="paluweh_omps_so2stl_20130204_hys.jpg"/>
          <p:cNvPicPr>
            <a:picLocks noChangeAspect="1"/>
          </p:cNvPicPr>
          <p:nvPr/>
        </p:nvPicPr>
        <p:blipFill>
          <a:blip r:embed="rId3"/>
          <a:srcRect t="6528" b="10985"/>
          <a:stretch>
            <a:fillRect/>
          </a:stretch>
        </p:blipFill>
        <p:spPr>
          <a:xfrm>
            <a:off x="5441669" y="1014920"/>
            <a:ext cx="3628523" cy="2507945"/>
          </a:xfrm>
          <a:prstGeom prst="rect">
            <a:avLst/>
          </a:prstGeom>
        </p:spPr>
      </p:pic>
      <p:sp>
        <p:nvSpPr>
          <p:cNvPr id="15" name="TextBox 14"/>
          <p:cNvSpPr txBox="1"/>
          <p:nvPr/>
        </p:nvSpPr>
        <p:spPr>
          <a:xfrm>
            <a:off x="7360624" y="1195921"/>
            <a:ext cx="1553605" cy="400110"/>
          </a:xfrm>
          <a:prstGeom prst="rect">
            <a:avLst/>
          </a:prstGeom>
          <a:solidFill>
            <a:schemeClr val="bg1">
              <a:alpha val="70000"/>
            </a:schemeClr>
          </a:solidFill>
          <a:ln>
            <a:solidFill>
              <a:srgbClr val="FF6600"/>
            </a:solidFill>
          </a:ln>
        </p:spPr>
        <p:txBody>
          <a:bodyPr wrap="none" rtlCol="0">
            <a:spAutoFit/>
          </a:bodyPr>
          <a:lstStyle/>
          <a:p>
            <a:r>
              <a:rPr lang="en-US" sz="2000" dirty="0" smtClean="0">
                <a:solidFill>
                  <a:srgbClr val="FF6600"/>
                </a:solidFill>
              </a:rPr>
              <a:t>Feb 4, 2013</a:t>
            </a:r>
            <a:endParaRPr lang="en-US" sz="2000" dirty="0">
              <a:solidFill>
                <a:srgbClr val="FF6600"/>
              </a:solidFill>
            </a:endParaRPr>
          </a:p>
        </p:txBody>
      </p:sp>
      <p:sp>
        <p:nvSpPr>
          <p:cNvPr id="16" name="TextBox 15"/>
          <p:cNvSpPr txBox="1"/>
          <p:nvPr/>
        </p:nvSpPr>
        <p:spPr>
          <a:xfrm>
            <a:off x="439779" y="1413216"/>
            <a:ext cx="1553605" cy="400110"/>
          </a:xfrm>
          <a:prstGeom prst="rect">
            <a:avLst/>
          </a:prstGeom>
          <a:solidFill>
            <a:schemeClr val="bg1">
              <a:alpha val="70000"/>
            </a:schemeClr>
          </a:solidFill>
          <a:ln>
            <a:solidFill>
              <a:srgbClr val="FF6600"/>
            </a:solidFill>
          </a:ln>
        </p:spPr>
        <p:txBody>
          <a:bodyPr wrap="none" rtlCol="0">
            <a:spAutoFit/>
          </a:bodyPr>
          <a:lstStyle/>
          <a:p>
            <a:r>
              <a:rPr lang="en-US" sz="2000" dirty="0" smtClean="0">
                <a:solidFill>
                  <a:srgbClr val="FF6600"/>
                </a:solidFill>
              </a:rPr>
              <a:t>Feb 5, 2013</a:t>
            </a:r>
            <a:endParaRPr lang="en-US" sz="2000" dirty="0">
              <a:solidFill>
                <a:srgbClr val="FF6600"/>
              </a:solidFill>
            </a:endParaRPr>
          </a:p>
        </p:txBody>
      </p:sp>
      <p:sp>
        <p:nvSpPr>
          <p:cNvPr id="17" name="TextBox 16"/>
          <p:cNvSpPr txBox="1"/>
          <p:nvPr/>
        </p:nvSpPr>
        <p:spPr>
          <a:xfrm>
            <a:off x="898101" y="3874024"/>
            <a:ext cx="2337237" cy="707886"/>
          </a:xfrm>
          <a:prstGeom prst="rect">
            <a:avLst/>
          </a:prstGeom>
          <a:solidFill>
            <a:schemeClr val="bg1">
              <a:alpha val="70000"/>
            </a:schemeClr>
          </a:solidFill>
          <a:ln>
            <a:solidFill>
              <a:srgbClr val="FF6600"/>
            </a:solidFill>
          </a:ln>
        </p:spPr>
        <p:txBody>
          <a:bodyPr wrap="square" rtlCol="0">
            <a:spAutoFit/>
          </a:bodyPr>
          <a:lstStyle/>
          <a:p>
            <a:r>
              <a:rPr lang="en-US" sz="2000" dirty="0" smtClean="0">
                <a:solidFill>
                  <a:srgbClr val="FF6600"/>
                </a:solidFill>
              </a:rPr>
              <a:t>HYSPLIT forward trajectory @ 17 km</a:t>
            </a:r>
            <a:endParaRPr lang="en-US" sz="2000" dirty="0">
              <a:solidFill>
                <a:srgbClr val="FF6600"/>
              </a:solidFill>
            </a:endParaRPr>
          </a:p>
        </p:txBody>
      </p:sp>
      <p:cxnSp>
        <p:nvCxnSpPr>
          <p:cNvPr id="19" name="Straight Arrow Connector 18"/>
          <p:cNvCxnSpPr/>
          <p:nvPr/>
        </p:nvCxnSpPr>
        <p:spPr bwMode="auto">
          <a:xfrm rot="16200000" flipV="1">
            <a:off x="1631566" y="3606304"/>
            <a:ext cx="435722" cy="101973"/>
          </a:xfrm>
          <a:prstGeom prst="straightConnector1">
            <a:avLst/>
          </a:prstGeom>
          <a:solidFill>
            <a:schemeClr val="accent1"/>
          </a:solidFill>
          <a:ln w="22225" cap="flat" cmpd="sng" algn="ctr">
            <a:solidFill>
              <a:srgbClr val="FF6600"/>
            </a:solidFill>
            <a:prstDash val="solid"/>
            <a:round/>
            <a:headEnd type="none" w="med" len="med"/>
            <a:tailEnd type="stealth" w="lg" len="lg"/>
          </a:ln>
          <a:effectLst/>
        </p:spPr>
      </p:cxnSp>
      <p:sp>
        <p:nvSpPr>
          <p:cNvPr id="20" name="TextBox 19"/>
          <p:cNvSpPr txBox="1"/>
          <p:nvPr/>
        </p:nvSpPr>
        <p:spPr>
          <a:xfrm>
            <a:off x="5481708" y="4777351"/>
            <a:ext cx="2337237" cy="707886"/>
          </a:xfrm>
          <a:prstGeom prst="rect">
            <a:avLst/>
          </a:prstGeom>
          <a:solidFill>
            <a:schemeClr val="bg1">
              <a:alpha val="70000"/>
            </a:schemeClr>
          </a:solidFill>
          <a:ln>
            <a:solidFill>
              <a:srgbClr val="FF6600"/>
            </a:solidFill>
          </a:ln>
        </p:spPr>
        <p:txBody>
          <a:bodyPr wrap="square" rtlCol="0">
            <a:spAutoFit/>
          </a:bodyPr>
          <a:lstStyle/>
          <a:p>
            <a:r>
              <a:rPr lang="en-US" sz="2000" dirty="0" smtClean="0">
                <a:solidFill>
                  <a:srgbClr val="FF6600"/>
                </a:solidFill>
              </a:rPr>
              <a:t>HYSPLIT forward trajectory @ 15 km</a:t>
            </a:r>
            <a:endParaRPr lang="en-US" sz="2000" dirty="0">
              <a:solidFill>
                <a:srgbClr val="FF6600"/>
              </a:solidFill>
            </a:endParaRPr>
          </a:p>
        </p:txBody>
      </p:sp>
      <p:cxnSp>
        <p:nvCxnSpPr>
          <p:cNvPr id="21" name="Straight Arrow Connector 20"/>
          <p:cNvCxnSpPr/>
          <p:nvPr/>
        </p:nvCxnSpPr>
        <p:spPr bwMode="auto">
          <a:xfrm rot="16200000" flipV="1">
            <a:off x="6215173" y="4509631"/>
            <a:ext cx="435722" cy="101973"/>
          </a:xfrm>
          <a:prstGeom prst="straightConnector1">
            <a:avLst/>
          </a:prstGeom>
          <a:solidFill>
            <a:schemeClr val="accent1"/>
          </a:solidFill>
          <a:ln w="22225" cap="flat" cmpd="sng" algn="ctr">
            <a:solidFill>
              <a:srgbClr val="FF6600"/>
            </a:solidFill>
            <a:prstDash val="solid"/>
            <a:round/>
            <a:headEnd type="none" w="med" len="med"/>
            <a:tailEnd type="stealth" w="lg" len="lg"/>
          </a:ln>
          <a:effectLst/>
        </p:spPr>
      </p:cxnSp>
      <p:sp>
        <p:nvSpPr>
          <p:cNvPr id="22" name="TextBox 21"/>
          <p:cNvSpPr txBox="1"/>
          <p:nvPr/>
        </p:nvSpPr>
        <p:spPr>
          <a:xfrm>
            <a:off x="406753" y="5452311"/>
            <a:ext cx="4839786" cy="400110"/>
          </a:xfrm>
          <a:prstGeom prst="rect">
            <a:avLst/>
          </a:prstGeom>
          <a:solidFill>
            <a:schemeClr val="bg1"/>
          </a:solidFill>
        </p:spPr>
        <p:txBody>
          <a:bodyPr wrap="none" rtlCol="0">
            <a:spAutoFit/>
          </a:bodyPr>
          <a:lstStyle/>
          <a:p>
            <a:pPr>
              <a:buFont typeface="Arial"/>
              <a:buChar char="•"/>
            </a:pPr>
            <a:r>
              <a:rPr lang="en-US" sz="2000" dirty="0" smtClean="0">
                <a:solidFill>
                  <a:srgbClr val="0000FF"/>
                </a:solidFill>
              </a:rPr>
              <a:t> Reported (ash) plume altitude = ~14 km</a:t>
            </a:r>
            <a:endParaRPr lang="en-US" sz="2000" dirty="0">
              <a:solidFill>
                <a:srgbClr val="0000FF"/>
              </a:solidFill>
            </a:endParaRPr>
          </a:p>
        </p:txBody>
      </p:sp>
      <p:sp>
        <p:nvSpPr>
          <p:cNvPr id="23" name="TextBox 22"/>
          <p:cNvSpPr txBox="1"/>
          <p:nvPr/>
        </p:nvSpPr>
        <p:spPr>
          <a:xfrm>
            <a:off x="3531984" y="1436959"/>
            <a:ext cx="1020705" cy="338554"/>
          </a:xfrm>
          <a:prstGeom prst="rect">
            <a:avLst/>
          </a:prstGeom>
          <a:solidFill>
            <a:schemeClr val="bg1">
              <a:alpha val="67000"/>
            </a:schemeClr>
          </a:solidFill>
        </p:spPr>
        <p:txBody>
          <a:bodyPr wrap="none" rtlCol="0">
            <a:spAutoFit/>
          </a:bodyPr>
          <a:lstStyle/>
          <a:p>
            <a:r>
              <a:rPr lang="en-US" sz="1600" i="1" dirty="0" err="1" smtClean="0">
                <a:solidFill>
                  <a:srgbClr val="FF0000"/>
                </a:solidFill>
              </a:rPr>
              <a:t>Paluweh</a:t>
            </a:r>
            <a:endParaRPr lang="en-US" sz="1600" i="1"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Suomi</a:t>
            </a:r>
            <a:r>
              <a:rPr lang="en-US" dirty="0" smtClean="0"/>
              <a:t> NPP/OMPS NM data for </a:t>
            </a:r>
            <a:r>
              <a:rPr lang="en-US" dirty="0" err="1" smtClean="0"/>
              <a:t>Paluweh</a:t>
            </a:r>
            <a:endParaRPr lang="en-US" dirty="0"/>
          </a:p>
        </p:txBody>
      </p:sp>
      <p:pic>
        <p:nvPicPr>
          <p:cNvPr id="3" name="Picture 2" descr="paluweh_omps_so2stl_20130209_hys_cal.jpg"/>
          <p:cNvPicPr>
            <a:picLocks noChangeAspect="1"/>
          </p:cNvPicPr>
          <p:nvPr/>
        </p:nvPicPr>
        <p:blipFill>
          <a:blip r:embed="rId2"/>
          <a:stretch>
            <a:fillRect/>
          </a:stretch>
        </p:blipFill>
        <p:spPr>
          <a:xfrm>
            <a:off x="908488" y="760499"/>
            <a:ext cx="7247282" cy="6058385"/>
          </a:xfrm>
          <a:prstGeom prst="rect">
            <a:avLst/>
          </a:prstGeom>
        </p:spPr>
      </p:pic>
      <p:sp>
        <p:nvSpPr>
          <p:cNvPr id="5" name="TextBox 4"/>
          <p:cNvSpPr txBox="1"/>
          <p:nvPr/>
        </p:nvSpPr>
        <p:spPr>
          <a:xfrm>
            <a:off x="4344083" y="2280264"/>
            <a:ext cx="3481692" cy="646331"/>
          </a:xfrm>
          <a:prstGeom prst="rect">
            <a:avLst/>
          </a:prstGeom>
          <a:solidFill>
            <a:schemeClr val="bg1">
              <a:alpha val="79000"/>
            </a:schemeClr>
          </a:solidFill>
          <a:ln>
            <a:solidFill>
              <a:srgbClr val="FF6600"/>
            </a:solidFill>
          </a:ln>
        </p:spPr>
        <p:txBody>
          <a:bodyPr wrap="none" rtlCol="0">
            <a:spAutoFit/>
          </a:bodyPr>
          <a:lstStyle/>
          <a:p>
            <a:r>
              <a:rPr lang="en-US" sz="1800" dirty="0" smtClean="0">
                <a:solidFill>
                  <a:srgbClr val="FF6600"/>
                </a:solidFill>
              </a:rPr>
              <a:t>CALIPSO Vertical Feature Mask</a:t>
            </a:r>
          </a:p>
          <a:p>
            <a:r>
              <a:rPr lang="en-US" sz="1800" dirty="0" smtClean="0">
                <a:solidFill>
                  <a:srgbClr val="FF6600"/>
                </a:solidFill>
              </a:rPr>
              <a:t>Stratospheric aerosol detection</a:t>
            </a:r>
            <a:endParaRPr lang="en-US" sz="1800" dirty="0">
              <a:solidFill>
                <a:srgbClr val="FF6600"/>
              </a:solidFill>
            </a:endParaRPr>
          </a:p>
        </p:txBody>
      </p:sp>
      <p:cxnSp>
        <p:nvCxnSpPr>
          <p:cNvPr id="7" name="Straight Arrow Connector 6"/>
          <p:cNvCxnSpPr/>
          <p:nvPr/>
        </p:nvCxnSpPr>
        <p:spPr bwMode="auto">
          <a:xfrm rot="5400000">
            <a:off x="5326713" y="3004292"/>
            <a:ext cx="388567" cy="236951"/>
          </a:xfrm>
          <a:prstGeom prst="straightConnector1">
            <a:avLst/>
          </a:prstGeom>
          <a:solidFill>
            <a:schemeClr val="accent1"/>
          </a:solidFill>
          <a:ln w="19050" cap="flat" cmpd="sng" algn="ctr">
            <a:solidFill>
              <a:srgbClr val="FF6600"/>
            </a:solidFill>
            <a:prstDash val="solid"/>
            <a:round/>
            <a:headEnd type="none" w="med" len="med"/>
            <a:tailEnd type="stealth" w="lg" len="lg"/>
          </a:ln>
          <a:effectLst/>
        </p:spPr>
      </p:cxnSp>
      <p:cxnSp>
        <p:nvCxnSpPr>
          <p:cNvPr id="10" name="Straight Arrow Connector 9"/>
          <p:cNvCxnSpPr/>
          <p:nvPr/>
        </p:nvCxnSpPr>
        <p:spPr bwMode="auto">
          <a:xfrm rot="16200000" flipH="1">
            <a:off x="5729525" y="3027987"/>
            <a:ext cx="274841" cy="94781"/>
          </a:xfrm>
          <a:prstGeom prst="straightConnector1">
            <a:avLst/>
          </a:prstGeom>
          <a:solidFill>
            <a:schemeClr val="accent1"/>
          </a:solidFill>
          <a:ln w="19050" cap="flat" cmpd="sng" algn="ctr">
            <a:solidFill>
              <a:srgbClr val="FF6600"/>
            </a:solidFill>
            <a:prstDash val="solid"/>
            <a:round/>
            <a:headEnd type="none" w="med" len="med"/>
            <a:tailEnd type="stealth" w="lg" len="lg"/>
          </a:ln>
          <a:effectLst/>
        </p:spPr>
      </p:cxnSp>
      <p:cxnSp>
        <p:nvCxnSpPr>
          <p:cNvPr id="12" name="Straight Arrow Connector 11"/>
          <p:cNvCxnSpPr/>
          <p:nvPr/>
        </p:nvCxnSpPr>
        <p:spPr bwMode="auto">
          <a:xfrm rot="10800000" flipV="1">
            <a:off x="2985603" y="2937958"/>
            <a:ext cx="1355369" cy="691842"/>
          </a:xfrm>
          <a:prstGeom prst="straightConnector1">
            <a:avLst/>
          </a:prstGeom>
          <a:solidFill>
            <a:schemeClr val="accent1"/>
          </a:solidFill>
          <a:ln w="19050" cap="flat" cmpd="sng" algn="ctr">
            <a:solidFill>
              <a:srgbClr val="FF6600"/>
            </a:solidFill>
            <a:prstDash val="solid"/>
            <a:round/>
            <a:headEnd type="none" w="med" len="med"/>
            <a:tailEnd type="stealth" w="lg" len="lg"/>
          </a:ln>
          <a:effec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 name="Picture 7" descr="paluweh_so2lf_15k_20130210_hys_cal.jpg"/>
          <p:cNvPicPr>
            <a:picLocks noChangeAspect="1"/>
          </p:cNvPicPr>
          <p:nvPr/>
        </p:nvPicPr>
        <p:blipFill>
          <a:blip r:embed="rId3">
            <a:alphaModFix/>
          </a:blip>
          <a:stretch>
            <a:fillRect/>
          </a:stretch>
        </p:blipFill>
        <p:spPr>
          <a:xfrm>
            <a:off x="919198" y="769763"/>
            <a:ext cx="7224932" cy="6039702"/>
          </a:xfrm>
          <a:prstGeom prst="rect">
            <a:avLst/>
          </a:prstGeom>
        </p:spPr>
      </p:pic>
      <p:sp>
        <p:nvSpPr>
          <p:cNvPr id="2" name="Title 1"/>
          <p:cNvSpPr>
            <a:spLocks noGrp="1"/>
          </p:cNvSpPr>
          <p:nvPr>
            <p:ph type="title"/>
          </p:nvPr>
        </p:nvSpPr>
        <p:spPr/>
        <p:txBody>
          <a:bodyPr/>
          <a:lstStyle/>
          <a:p>
            <a:r>
              <a:rPr lang="en-US" dirty="0" smtClean="0"/>
              <a:t>Aura/OMI data for </a:t>
            </a:r>
            <a:r>
              <a:rPr lang="en-US" dirty="0" err="1" smtClean="0"/>
              <a:t>Paluweh</a:t>
            </a:r>
            <a:endParaRPr lang="en-US" dirty="0"/>
          </a:p>
        </p:txBody>
      </p:sp>
      <p:sp>
        <p:nvSpPr>
          <p:cNvPr id="5" name="TextBox 4"/>
          <p:cNvSpPr txBox="1"/>
          <p:nvPr/>
        </p:nvSpPr>
        <p:spPr>
          <a:xfrm>
            <a:off x="4344083" y="2280264"/>
            <a:ext cx="3481692" cy="646331"/>
          </a:xfrm>
          <a:prstGeom prst="rect">
            <a:avLst/>
          </a:prstGeom>
          <a:solidFill>
            <a:schemeClr val="bg1">
              <a:alpha val="79000"/>
            </a:schemeClr>
          </a:solidFill>
          <a:ln>
            <a:solidFill>
              <a:srgbClr val="FF6600"/>
            </a:solidFill>
          </a:ln>
        </p:spPr>
        <p:txBody>
          <a:bodyPr wrap="none" rtlCol="0">
            <a:spAutoFit/>
          </a:bodyPr>
          <a:lstStyle/>
          <a:p>
            <a:r>
              <a:rPr lang="en-US" sz="1800" dirty="0" smtClean="0">
                <a:solidFill>
                  <a:srgbClr val="FF6600"/>
                </a:solidFill>
              </a:rPr>
              <a:t>CALIPSO Vertical Feature Mask</a:t>
            </a:r>
          </a:p>
          <a:p>
            <a:r>
              <a:rPr lang="en-US" sz="1800" dirty="0" smtClean="0">
                <a:solidFill>
                  <a:srgbClr val="FF6600"/>
                </a:solidFill>
              </a:rPr>
              <a:t>Stratospheric aerosol detection</a:t>
            </a:r>
            <a:endParaRPr lang="en-US" sz="1800" dirty="0">
              <a:solidFill>
                <a:srgbClr val="FF6600"/>
              </a:solidFill>
            </a:endParaRPr>
          </a:p>
        </p:txBody>
      </p:sp>
      <p:cxnSp>
        <p:nvCxnSpPr>
          <p:cNvPr id="7" name="Straight Arrow Connector 6"/>
          <p:cNvCxnSpPr/>
          <p:nvPr/>
        </p:nvCxnSpPr>
        <p:spPr bwMode="auto">
          <a:xfrm rot="5400000">
            <a:off x="5326713" y="3004292"/>
            <a:ext cx="388567" cy="236951"/>
          </a:xfrm>
          <a:prstGeom prst="straightConnector1">
            <a:avLst/>
          </a:prstGeom>
          <a:solidFill>
            <a:schemeClr val="accent1"/>
          </a:solidFill>
          <a:ln w="19050" cap="flat" cmpd="sng" algn="ctr">
            <a:solidFill>
              <a:srgbClr val="FF6600"/>
            </a:solidFill>
            <a:prstDash val="solid"/>
            <a:round/>
            <a:headEnd type="none" w="med" len="med"/>
            <a:tailEnd type="stealth" w="lg" len="lg"/>
          </a:ln>
          <a:effectLst/>
        </p:spPr>
      </p:cxnSp>
      <p:cxnSp>
        <p:nvCxnSpPr>
          <p:cNvPr id="10" name="Straight Arrow Connector 9"/>
          <p:cNvCxnSpPr/>
          <p:nvPr/>
        </p:nvCxnSpPr>
        <p:spPr bwMode="auto">
          <a:xfrm rot="16200000" flipH="1">
            <a:off x="5729525" y="3027987"/>
            <a:ext cx="274841" cy="94781"/>
          </a:xfrm>
          <a:prstGeom prst="straightConnector1">
            <a:avLst/>
          </a:prstGeom>
          <a:solidFill>
            <a:schemeClr val="accent1"/>
          </a:solidFill>
          <a:ln w="19050" cap="flat" cmpd="sng" algn="ctr">
            <a:solidFill>
              <a:srgbClr val="FF6600"/>
            </a:solidFill>
            <a:prstDash val="solid"/>
            <a:round/>
            <a:headEnd type="none" w="med" len="med"/>
            <a:tailEnd type="stealth" w="lg" len="lg"/>
          </a:ln>
          <a:effectLst/>
        </p:spPr>
      </p:cxnSp>
      <p:cxnSp>
        <p:nvCxnSpPr>
          <p:cNvPr id="12" name="Straight Arrow Connector 11"/>
          <p:cNvCxnSpPr/>
          <p:nvPr/>
        </p:nvCxnSpPr>
        <p:spPr bwMode="auto">
          <a:xfrm rot="10800000" flipV="1">
            <a:off x="2985603" y="2937958"/>
            <a:ext cx="1355369" cy="691842"/>
          </a:xfrm>
          <a:prstGeom prst="straightConnector1">
            <a:avLst/>
          </a:prstGeom>
          <a:solidFill>
            <a:schemeClr val="accent1"/>
          </a:solidFill>
          <a:ln w="19050" cap="flat" cmpd="sng" algn="ctr">
            <a:solidFill>
              <a:srgbClr val="FF6600"/>
            </a:solidFill>
            <a:prstDash val="solid"/>
            <a:round/>
            <a:headEnd type="none" w="med" len="med"/>
            <a:tailEnd type="stealth" w="lg" len="lg"/>
          </a:ln>
          <a:effectLst/>
        </p:spPr>
      </p:cxnSp>
      <p:pic>
        <p:nvPicPr>
          <p:cNvPr id="9" name="Picture 8" descr="2013-02-10_17-44-37_V3.02_3_6.png"/>
          <p:cNvPicPr>
            <a:picLocks noChangeAspect="1"/>
          </p:cNvPicPr>
          <p:nvPr/>
        </p:nvPicPr>
        <p:blipFill>
          <a:blip r:embed="rId4"/>
          <a:srcRect t="32104" r="57850" b="5254"/>
          <a:stretch>
            <a:fillRect/>
          </a:stretch>
        </p:blipFill>
        <p:spPr>
          <a:xfrm>
            <a:off x="5739869" y="3773173"/>
            <a:ext cx="3404131" cy="2595697"/>
          </a:xfrm>
          <a:prstGeom prst="rect">
            <a:avLst/>
          </a:prstGeom>
        </p:spPr>
      </p:pic>
      <p:sp>
        <p:nvSpPr>
          <p:cNvPr id="11" name="TextBox 10"/>
          <p:cNvSpPr txBox="1"/>
          <p:nvPr/>
        </p:nvSpPr>
        <p:spPr>
          <a:xfrm>
            <a:off x="46350" y="4913475"/>
            <a:ext cx="5849563" cy="1015663"/>
          </a:xfrm>
          <a:prstGeom prst="rect">
            <a:avLst/>
          </a:prstGeom>
          <a:solidFill>
            <a:schemeClr val="bg1">
              <a:alpha val="79000"/>
            </a:schemeClr>
          </a:solidFill>
        </p:spPr>
        <p:txBody>
          <a:bodyPr wrap="square" rtlCol="0">
            <a:spAutoFit/>
          </a:bodyPr>
          <a:lstStyle/>
          <a:p>
            <a:pPr>
              <a:buFont typeface="Arial"/>
              <a:buChar char="•"/>
            </a:pPr>
            <a:r>
              <a:rPr lang="en-US" sz="2000" dirty="0" smtClean="0">
                <a:solidFill>
                  <a:srgbClr val="0000FF"/>
                </a:solidFill>
              </a:rPr>
              <a:t> ~0.03 </a:t>
            </a:r>
            <a:r>
              <a:rPr lang="en-US" sz="2000" dirty="0" err="1" smtClean="0">
                <a:solidFill>
                  <a:srgbClr val="0000FF"/>
                </a:solidFill>
              </a:rPr>
              <a:t>Tg</a:t>
            </a:r>
            <a:r>
              <a:rPr lang="en-US" sz="2000" dirty="0" smtClean="0">
                <a:solidFill>
                  <a:srgbClr val="0000FF"/>
                </a:solidFill>
              </a:rPr>
              <a:t> SO</a:t>
            </a:r>
            <a:r>
              <a:rPr lang="en-US" sz="2000" baseline="-25000" dirty="0" smtClean="0">
                <a:solidFill>
                  <a:srgbClr val="0000FF"/>
                </a:solidFill>
              </a:rPr>
              <a:t>2</a:t>
            </a:r>
            <a:r>
              <a:rPr lang="en-US" sz="2000" dirty="0" smtClean="0">
                <a:solidFill>
                  <a:srgbClr val="0000FF"/>
                </a:solidFill>
              </a:rPr>
              <a:t> -&gt; 0.04 </a:t>
            </a:r>
            <a:r>
              <a:rPr lang="en-US" sz="2000" dirty="0" err="1" smtClean="0">
                <a:solidFill>
                  <a:srgbClr val="0000FF"/>
                </a:solidFill>
              </a:rPr>
              <a:t>Tg</a:t>
            </a:r>
            <a:r>
              <a:rPr lang="en-US" sz="2000" dirty="0" smtClean="0">
                <a:solidFill>
                  <a:srgbClr val="0000FF"/>
                </a:solidFill>
              </a:rPr>
              <a:t> H</a:t>
            </a:r>
            <a:r>
              <a:rPr lang="en-US" sz="2000" baseline="-25000" dirty="0" smtClean="0">
                <a:solidFill>
                  <a:srgbClr val="0000FF"/>
                </a:solidFill>
              </a:rPr>
              <a:t>2</a:t>
            </a:r>
            <a:r>
              <a:rPr lang="en-US" sz="2000" dirty="0" smtClean="0">
                <a:solidFill>
                  <a:srgbClr val="0000FF"/>
                </a:solidFill>
              </a:rPr>
              <a:t>SO</a:t>
            </a:r>
            <a:r>
              <a:rPr lang="en-US" sz="2000" baseline="-25000" dirty="0" smtClean="0">
                <a:solidFill>
                  <a:srgbClr val="0000FF"/>
                </a:solidFill>
              </a:rPr>
              <a:t>4</a:t>
            </a:r>
            <a:endParaRPr lang="en-US" sz="2000" dirty="0" smtClean="0">
              <a:solidFill>
                <a:srgbClr val="0000FF"/>
              </a:solidFill>
            </a:endParaRPr>
          </a:p>
          <a:p>
            <a:pPr>
              <a:buFont typeface="Arial"/>
              <a:buChar char="•"/>
            </a:pPr>
            <a:r>
              <a:rPr lang="en-US" sz="2000" dirty="0" smtClean="0">
                <a:solidFill>
                  <a:srgbClr val="0000FF"/>
                </a:solidFill>
              </a:rPr>
              <a:t> Only 0.01-0.02 </a:t>
            </a:r>
            <a:r>
              <a:rPr lang="en-US" sz="2000" dirty="0" err="1" smtClean="0">
                <a:solidFill>
                  <a:srgbClr val="0000FF"/>
                </a:solidFill>
              </a:rPr>
              <a:t>Tg</a:t>
            </a:r>
            <a:r>
              <a:rPr lang="en-US" sz="2000" dirty="0" smtClean="0">
                <a:solidFill>
                  <a:srgbClr val="0000FF"/>
                </a:solidFill>
              </a:rPr>
              <a:t>/S year required to explain post-2002 </a:t>
            </a:r>
            <a:r>
              <a:rPr lang="en-US" sz="2000" dirty="0" err="1" smtClean="0">
                <a:solidFill>
                  <a:srgbClr val="0000FF"/>
                </a:solidFill>
              </a:rPr>
              <a:t>strat</a:t>
            </a:r>
            <a:r>
              <a:rPr lang="en-US" sz="2000" dirty="0" smtClean="0">
                <a:solidFill>
                  <a:srgbClr val="0000FF"/>
                </a:solidFill>
              </a:rPr>
              <a:t>. AOD increase </a:t>
            </a:r>
            <a:r>
              <a:rPr lang="en-US" sz="1800" dirty="0" smtClean="0">
                <a:solidFill>
                  <a:srgbClr val="0000FF"/>
                </a:solidFill>
              </a:rPr>
              <a:t>[</a:t>
            </a:r>
            <a:r>
              <a:rPr lang="en-US" sz="1800" i="1" dirty="0" smtClean="0">
                <a:solidFill>
                  <a:srgbClr val="0000FF"/>
                </a:solidFill>
              </a:rPr>
              <a:t>Hoffman et al.</a:t>
            </a:r>
            <a:r>
              <a:rPr lang="en-US" sz="1800" dirty="0" smtClean="0">
                <a:solidFill>
                  <a:srgbClr val="0000FF"/>
                </a:solidFill>
              </a:rPr>
              <a:t>, 2009] </a:t>
            </a:r>
            <a:endParaRPr lang="en-US" sz="1800" dirty="0">
              <a:solidFill>
                <a:srgbClr val="0000FF"/>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r>
              <a:rPr lang="en-US" smtClean="0"/>
              <a:t>Direct retrieval of SO</a:t>
            </a:r>
            <a:r>
              <a:rPr lang="en-US" baseline="-25000" smtClean="0"/>
              <a:t>2</a:t>
            </a:r>
            <a:r>
              <a:rPr lang="en-US" smtClean="0"/>
              <a:t> altitude from UV radiances</a:t>
            </a:r>
          </a:p>
        </p:txBody>
      </p:sp>
      <p:sp>
        <p:nvSpPr>
          <p:cNvPr id="108547" name="Text Box 6"/>
          <p:cNvSpPr txBox="1">
            <a:spLocks noChangeArrowheads="1"/>
          </p:cNvSpPr>
          <p:nvPr/>
        </p:nvSpPr>
        <p:spPr bwMode="auto">
          <a:xfrm>
            <a:off x="98113" y="6352289"/>
            <a:ext cx="6020292" cy="400110"/>
          </a:xfrm>
          <a:prstGeom prst="rect">
            <a:avLst/>
          </a:prstGeom>
          <a:noFill/>
          <a:ln w="9525">
            <a:noFill/>
            <a:miter lim="800000"/>
            <a:headEnd/>
            <a:tailEnd/>
          </a:ln>
        </p:spPr>
        <p:txBody>
          <a:bodyPr wrap="square">
            <a:prstTxWarp prst="textNoShape">
              <a:avLst/>
            </a:prstTxWarp>
            <a:spAutoFit/>
          </a:bodyPr>
          <a:lstStyle/>
          <a:p>
            <a:pPr>
              <a:buFontTx/>
              <a:buChar char="•"/>
            </a:pPr>
            <a:r>
              <a:rPr lang="en-US" sz="2000" dirty="0" smtClean="0">
                <a:solidFill>
                  <a:srgbClr val="0000FF"/>
                </a:solidFill>
              </a:rPr>
              <a:t> SO</a:t>
            </a:r>
            <a:r>
              <a:rPr lang="en-US" sz="2000" baseline="-25000" dirty="0" smtClean="0">
                <a:solidFill>
                  <a:srgbClr val="0000FF"/>
                </a:solidFill>
              </a:rPr>
              <a:t>2</a:t>
            </a:r>
            <a:r>
              <a:rPr lang="en-US" sz="2000" dirty="0" smtClean="0">
                <a:solidFill>
                  <a:srgbClr val="0000FF"/>
                </a:solidFill>
              </a:rPr>
              <a:t> altitude retrievals for 2008 </a:t>
            </a:r>
            <a:r>
              <a:rPr lang="en-US" sz="2000" dirty="0" err="1" smtClean="0">
                <a:solidFill>
                  <a:srgbClr val="0000FF"/>
                </a:solidFill>
              </a:rPr>
              <a:t>Kasatochi</a:t>
            </a:r>
            <a:r>
              <a:rPr lang="en-US" sz="2000" dirty="0" smtClean="0">
                <a:solidFill>
                  <a:srgbClr val="0000FF"/>
                </a:solidFill>
              </a:rPr>
              <a:t> eruption</a:t>
            </a:r>
            <a:endParaRPr lang="en-US" sz="2000" dirty="0">
              <a:solidFill>
                <a:srgbClr val="0000FF"/>
              </a:solidFill>
            </a:endParaRPr>
          </a:p>
        </p:txBody>
      </p:sp>
      <p:sp>
        <p:nvSpPr>
          <p:cNvPr id="108548" name="Text Box 11"/>
          <p:cNvSpPr txBox="1">
            <a:spLocks noChangeArrowheads="1"/>
          </p:cNvSpPr>
          <p:nvPr/>
        </p:nvSpPr>
        <p:spPr bwMode="auto">
          <a:xfrm>
            <a:off x="6655174" y="6379277"/>
            <a:ext cx="2359340" cy="338554"/>
          </a:xfrm>
          <a:prstGeom prst="rect">
            <a:avLst/>
          </a:prstGeom>
          <a:noFill/>
          <a:ln w="9525">
            <a:noFill/>
            <a:miter lim="800000"/>
            <a:headEnd/>
            <a:tailEnd/>
          </a:ln>
        </p:spPr>
        <p:txBody>
          <a:bodyPr wrap="none">
            <a:prstTxWarp prst="textNoShape">
              <a:avLst/>
            </a:prstTxWarp>
            <a:spAutoFit/>
          </a:bodyPr>
          <a:lstStyle/>
          <a:p>
            <a:r>
              <a:rPr lang="en-US" sz="1600" dirty="0"/>
              <a:t>[Yang </a:t>
            </a:r>
            <a:r>
              <a:rPr lang="en-US" sz="1600" i="1" dirty="0"/>
              <a:t>et al.</a:t>
            </a:r>
            <a:r>
              <a:rPr lang="en-US" sz="1600" dirty="0"/>
              <a:t>,</a:t>
            </a:r>
            <a:r>
              <a:rPr lang="en-US" sz="1600" dirty="0" smtClean="0"/>
              <a:t> JGR, 2010] </a:t>
            </a:r>
            <a:endParaRPr lang="en-US" sz="1600" dirty="0"/>
          </a:p>
        </p:txBody>
      </p:sp>
      <p:pic>
        <p:nvPicPr>
          <p:cNvPr id="11" name="Picture 10" descr="yang_JGR10_KasatochiEISF_fig6.tiff"/>
          <p:cNvPicPr>
            <a:picLocks noChangeAspect="1"/>
          </p:cNvPicPr>
          <p:nvPr/>
        </p:nvPicPr>
        <p:blipFill>
          <a:blip r:embed="rId3"/>
          <a:srcRect r="33190"/>
          <a:stretch>
            <a:fillRect/>
          </a:stretch>
        </p:blipFill>
        <p:spPr>
          <a:xfrm>
            <a:off x="46355" y="843514"/>
            <a:ext cx="4848371" cy="5409556"/>
          </a:xfrm>
          <a:prstGeom prst="rect">
            <a:avLst/>
          </a:prstGeom>
        </p:spPr>
      </p:pic>
      <p:pic>
        <p:nvPicPr>
          <p:cNvPr id="12" name="Picture 11" descr="yang_JGR10_KasatochiEISF_fig8.tiff"/>
          <p:cNvPicPr>
            <a:picLocks noChangeAspect="1"/>
          </p:cNvPicPr>
          <p:nvPr/>
        </p:nvPicPr>
        <p:blipFill>
          <a:blip r:embed="rId4"/>
          <a:stretch>
            <a:fillRect/>
          </a:stretch>
        </p:blipFill>
        <p:spPr>
          <a:xfrm>
            <a:off x="4904518" y="1065405"/>
            <a:ext cx="4239482" cy="2842270"/>
          </a:xfrm>
          <a:prstGeom prst="rect">
            <a:avLst/>
          </a:prstGeom>
        </p:spPr>
      </p:pic>
      <p:sp>
        <p:nvSpPr>
          <p:cNvPr id="13" name="TextBox 12"/>
          <p:cNvSpPr txBox="1"/>
          <p:nvPr/>
        </p:nvSpPr>
        <p:spPr>
          <a:xfrm>
            <a:off x="5030869" y="4048816"/>
            <a:ext cx="4113131" cy="1938992"/>
          </a:xfrm>
          <a:prstGeom prst="rect">
            <a:avLst/>
          </a:prstGeom>
          <a:noFill/>
        </p:spPr>
        <p:txBody>
          <a:bodyPr wrap="square" rtlCol="0">
            <a:spAutoFit/>
          </a:bodyPr>
          <a:lstStyle/>
          <a:p>
            <a:pPr>
              <a:buFont typeface="Arial"/>
              <a:buChar char="•"/>
            </a:pPr>
            <a:r>
              <a:rPr lang="en-US" sz="2000" dirty="0" smtClean="0"/>
              <a:t> SO</a:t>
            </a:r>
            <a:r>
              <a:rPr lang="en-US" sz="2000" baseline="-25000" dirty="0" smtClean="0"/>
              <a:t>2</a:t>
            </a:r>
            <a:r>
              <a:rPr lang="en-US" sz="2000" dirty="0" smtClean="0"/>
              <a:t> altitude directly retrieved from UV radiances</a:t>
            </a:r>
          </a:p>
          <a:p>
            <a:pPr>
              <a:buFont typeface="Arial"/>
              <a:buChar char="•"/>
            </a:pPr>
            <a:r>
              <a:rPr lang="en-US" sz="2000" dirty="0" smtClean="0"/>
              <a:t> Validate with CALIPSO, MLS</a:t>
            </a:r>
          </a:p>
          <a:p>
            <a:pPr>
              <a:buFont typeface="Arial"/>
              <a:buChar char="•"/>
            </a:pPr>
            <a:r>
              <a:rPr lang="en-US" sz="2000" dirty="0" smtClean="0"/>
              <a:t> Reprocessing of entire UV OMI-OMPS data archive planned (NASA </a:t>
            </a:r>
            <a:r>
              <a:rPr lang="en-US" sz="2000" dirty="0" err="1" smtClean="0"/>
              <a:t>MEaSUREs</a:t>
            </a:r>
            <a:r>
              <a:rPr lang="en-US" sz="2000" dirty="0" smtClean="0"/>
              <a:t> project)</a:t>
            </a:r>
            <a:endParaRPr lang="en-US"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rgbClr val="3366FF">
            <a:alpha val="85000"/>
          </a:srgbClr>
        </a:solidFill>
        <a:effectLst/>
      </p:bgPr>
    </p:bg>
    <p:spTree>
      <p:nvGrpSpPr>
        <p:cNvPr id="1" name=""/>
        <p:cNvGrpSpPr/>
        <p:nvPr/>
      </p:nvGrpSpPr>
      <p:grpSpPr>
        <a:xfrm>
          <a:off x="0" y="0"/>
          <a:ext cx="0" cy="0"/>
          <a:chOff x="0" y="0"/>
          <a:chExt cx="0" cy="0"/>
        </a:xfrm>
      </p:grpSpPr>
      <p:sp>
        <p:nvSpPr>
          <p:cNvPr id="41986" name="Oval 164"/>
          <p:cNvSpPr>
            <a:spLocks noChangeArrowheads="1"/>
          </p:cNvSpPr>
          <p:nvPr/>
        </p:nvSpPr>
        <p:spPr bwMode="auto">
          <a:xfrm>
            <a:off x="1350963" y="5945188"/>
            <a:ext cx="1085850" cy="728662"/>
          </a:xfrm>
          <a:prstGeom prst="ellipse">
            <a:avLst/>
          </a:prstGeom>
          <a:solidFill>
            <a:srgbClr val="FF0000"/>
          </a:solidFill>
          <a:ln w="9525">
            <a:noFill/>
            <a:round/>
            <a:headEnd/>
            <a:tailEnd/>
          </a:ln>
        </p:spPr>
        <p:txBody>
          <a:bodyPr>
            <a:prstTxWarp prst="textNoShape">
              <a:avLst/>
            </a:prstTxWarp>
          </a:bodyPr>
          <a:lstStyle/>
          <a:p>
            <a:endParaRPr lang="en-US"/>
          </a:p>
        </p:txBody>
      </p:sp>
      <p:cxnSp>
        <p:nvCxnSpPr>
          <p:cNvPr id="41987" name="Straight Connector 161"/>
          <p:cNvCxnSpPr>
            <a:cxnSpLocks noChangeShapeType="1"/>
          </p:cNvCxnSpPr>
          <p:nvPr/>
        </p:nvCxnSpPr>
        <p:spPr bwMode="auto">
          <a:xfrm flipV="1">
            <a:off x="206375" y="2566988"/>
            <a:ext cx="8737600" cy="9525"/>
          </a:xfrm>
          <a:prstGeom prst="line">
            <a:avLst/>
          </a:prstGeom>
          <a:noFill/>
          <a:ln w="38100">
            <a:solidFill>
              <a:srgbClr val="FFFF00"/>
            </a:solidFill>
            <a:prstDash val="dash"/>
            <a:round/>
            <a:headEnd/>
            <a:tailEnd/>
          </a:ln>
        </p:spPr>
      </p:cxnSp>
      <p:grpSp>
        <p:nvGrpSpPr>
          <p:cNvPr id="2" name="Group 2"/>
          <p:cNvGrpSpPr>
            <a:grpSpLocks/>
          </p:cNvGrpSpPr>
          <p:nvPr/>
        </p:nvGrpSpPr>
        <p:grpSpPr bwMode="auto">
          <a:xfrm>
            <a:off x="1947863" y="11113"/>
            <a:ext cx="1450975" cy="841375"/>
            <a:chOff x="1227" y="7"/>
            <a:chExt cx="914" cy="530"/>
          </a:xfrm>
        </p:grpSpPr>
        <p:grpSp>
          <p:nvGrpSpPr>
            <p:cNvPr id="3" name="Group 3"/>
            <p:cNvGrpSpPr>
              <a:grpSpLocks/>
            </p:cNvGrpSpPr>
            <p:nvPr/>
          </p:nvGrpSpPr>
          <p:grpSpPr bwMode="auto">
            <a:xfrm>
              <a:off x="1679" y="9"/>
              <a:ext cx="462" cy="508"/>
              <a:chOff x="1679" y="9"/>
              <a:chExt cx="462" cy="508"/>
            </a:xfrm>
          </p:grpSpPr>
          <p:grpSp>
            <p:nvGrpSpPr>
              <p:cNvPr id="4" name="Group 4"/>
              <p:cNvGrpSpPr>
                <a:grpSpLocks/>
              </p:cNvGrpSpPr>
              <p:nvPr/>
            </p:nvGrpSpPr>
            <p:grpSpPr bwMode="auto">
              <a:xfrm>
                <a:off x="1679" y="9"/>
                <a:ext cx="384" cy="433"/>
                <a:chOff x="1679" y="9"/>
                <a:chExt cx="384" cy="433"/>
              </a:xfrm>
            </p:grpSpPr>
            <p:sp>
              <p:nvSpPr>
                <p:cNvPr id="42149" name="AutoShape 5"/>
                <p:cNvSpPr>
                  <a:spLocks noChangeArrowheads="1"/>
                </p:cNvSpPr>
                <p:nvPr/>
              </p:nvSpPr>
              <p:spPr bwMode="auto">
                <a:xfrm rot="5400000">
                  <a:off x="1654" y="34"/>
                  <a:ext cx="433" cy="384"/>
                </a:xfrm>
                <a:custGeom>
                  <a:avLst/>
                  <a:gdLst>
                    <a:gd name="T0" fmla="*/ 0 w 21600"/>
                    <a:gd name="T1" fmla="*/ 0 h 21572"/>
                    <a:gd name="T2" fmla="*/ 21600 w 21600"/>
                    <a:gd name="T3" fmla="*/ 21572 h 21572"/>
                  </a:gdLst>
                  <a:ahLst/>
                  <a:cxnLst/>
                  <a:rect l="T0" t="T1" r="T2" b="T3"/>
                  <a:pathLst>
                    <a:path w="21600" h="21572">
                      <a:moveTo>
                        <a:pt x="0" y="0"/>
                      </a:moveTo>
                      <a:cubicBezTo>
                        <a:pt x="11902" y="-28"/>
                        <a:pt x="21572" y="9608"/>
                        <a:pt x="21600" y="21522"/>
                      </a:cubicBezTo>
                      <a:cubicBezTo>
                        <a:pt x="21600" y="21539"/>
                        <a:pt x="21600" y="21555"/>
                        <a:pt x="21600" y="21572"/>
                      </a:cubicBezTo>
                      <a:lnTo>
                        <a:pt x="50" y="21572"/>
                      </a:lnTo>
                      <a:close/>
                      <a:moveTo>
                        <a:pt x="0" y="0"/>
                      </a:moveTo>
                    </a:path>
                  </a:pathLst>
                </a:custGeom>
                <a:solidFill>
                  <a:srgbClr val="FCFE1B"/>
                </a:solidFill>
                <a:ln w="25400">
                  <a:noFill/>
                  <a:miter lim="800000"/>
                  <a:headEnd/>
                  <a:tailEnd/>
                </a:ln>
              </p:spPr>
              <p:txBody>
                <a:bodyPr>
                  <a:prstTxWarp prst="textNoShape">
                    <a:avLst/>
                  </a:prstTxWarp>
                </a:bodyPr>
                <a:lstStyle/>
                <a:p>
                  <a:endParaRPr lang="en-US"/>
                </a:p>
              </p:txBody>
            </p:sp>
            <p:sp>
              <p:nvSpPr>
                <p:cNvPr id="42150" name="AutoShape 6"/>
                <p:cNvSpPr>
                  <a:spLocks noChangeArrowheads="1"/>
                </p:cNvSpPr>
                <p:nvPr/>
              </p:nvSpPr>
              <p:spPr bwMode="auto">
                <a:xfrm rot="5400000">
                  <a:off x="1654" y="34"/>
                  <a:ext cx="433" cy="384"/>
                </a:xfrm>
                <a:custGeom>
                  <a:avLst/>
                  <a:gdLst>
                    <a:gd name="T0" fmla="*/ 0 w 21600"/>
                    <a:gd name="T1" fmla="*/ 0 h 21572"/>
                    <a:gd name="T2" fmla="*/ 21600 w 21600"/>
                    <a:gd name="T3" fmla="*/ 21572 h 21572"/>
                  </a:gdLst>
                  <a:ahLst/>
                  <a:cxnLst/>
                  <a:rect l="T0" t="T1" r="T2" b="T3"/>
                  <a:pathLst>
                    <a:path w="21600" h="21572">
                      <a:moveTo>
                        <a:pt x="0" y="0"/>
                      </a:moveTo>
                      <a:cubicBezTo>
                        <a:pt x="11902" y="-28"/>
                        <a:pt x="21572" y="9608"/>
                        <a:pt x="21600" y="21522"/>
                      </a:cubicBezTo>
                      <a:cubicBezTo>
                        <a:pt x="21600" y="21539"/>
                        <a:pt x="21600" y="21555"/>
                        <a:pt x="21600" y="21572"/>
                      </a:cubicBezTo>
                    </a:path>
                  </a:pathLst>
                </a:custGeom>
                <a:noFill/>
                <a:ln w="25400">
                  <a:solidFill>
                    <a:srgbClr val="FCFE1B"/>
                  </a:solidFill>
                  <a:miter lim="800000"/>
                  <a:headEnd/>
                  <a:tailEnd/>
                </a:ln>
              </p:spPr>
              <p:txBody>
                <a:bodyPr>
                  <a:prstTxWarp prst="textNoShape">
                    <a:avLst/>
                  </a:prstTxWarp>
                </a:bodyPr>
                <a:lstStyle/>
                <a:p>
                  <a:endParaRPr lang="en-US"/>
                </a:p>
              </p:txBody>
            </p:sp>
          </p:grpSp>
          <p:sp>
            <p:nvSpPr>
              <p:cNvPr id="42143" name="Line 7"/>
              <p:cNvSpPr>
                <a:spLocks noChangeShapeType="1"/>
              </p:cNvSpPr>
              <p:nvPr/>
            </p:nvSpPr>
            <p:spPr bwMode="auto">
              <a:xfrm>
                <a:off x="1750" y="424"/>
                <a:ext cx="26" cy="93"/>
              </a:xfrm>
              <a:prstGeom prst="line">
                <a:avLst/>
              </a:prstGeom>
              <a:noFill/>
              <a:ln w="25400">
                <a:solidFill>
                  <a:srgbClr val="FCFE1B"/>
                </a:solidFill>
                <a:round/>
                <a:headEnd/>
                <a:tailEnd/>
              </a:ln>
            </p:spPr>
            <p:txBody>
              <a:bodyPr>
                <a:prstTxWarp prst="textNoShape">
                  <a:avLst/>
                </a:prstTxWarp>
              </a:bodyPr>
              <a:lstStyle/>
              <a:p>
                <a:endParaRPr lang="en-US"/>
              </a:p>
            </p:txBody>
          </p:sp>
          <p:sp>
            <p:nvSpPr>
              <p:cNvPr id="42144" name="Line 8"/>
              <p:cNvSpPr>
                <a:spLocks noChangeShapeType="1"/>
              </p:cNvSpPr>
              <p:nvPr/>
            </p:nvSpPr>
            <p:spPr bwMode="auto">
              <a:xfrm>
                <a:off x="1831" y="395"/>
                <a:ext cx="45" cy="85"/>
              </a:xfrm>
              <a:prstGeom prst="line">
                <a:avLst/>
              </a:prstGeom>
              <a:noFill/>
              <a:ln w="25400">
                <a:solidFill>
                  <a:srgbClr val="FCFE1B"/>
                </a:solidFill>
                <a:round/>
                <a:headEnd/>
                <a:tailEnd/>
              </a:ln>
            </p:spPr>
            <p:txBody>
              <a:bodyPr>
                <a:prstTxWarp prst="textNoShape">
                  <a:avLst/>
                </a:prstTxWarp>
              </a:bodyPr>
              <a:lstStyle/>
              <a:p>
                <a:endParaRPr lang="en-US"/>
              </a:p>
            </p:txBody>
          </p:sp>
          <p:sp>
            <p:nvSpPr>
              <p:cNvPr id="42145" name="Line 9"/>
              <p:cNvSpPr>
                <a:spLocks noChangeShapeType="1"/>
              </p:cNvSpPr>
              <p:nvPr/>
            </p:nvSpPr>
            <p:spPr bwMode="auto">
              <a:xfrm>
                <a:off x="1907" y="344"/>
                <a:ext cx="62" cy="75"/>
              </a:xfrm>
              <a:prstGeom prst="line">
                <a:avLst/>
              </a:prstGeom>
              <a:noFill/>
              <a:ln w="25400">
                <a:solidFill>
                  <a:srgbClr val="FCFE1B"/>
                </a:solidFill>
                <a:round/>
                <a:headEnd/>
                <a:tailEnd/>
              </a:ln>
            </p:spPr>
            <p:txBody>
              <a:bodyPr>
                <a:prstTxWarp prst="textNoShape">
                  <a:avLst/>
                </a:prstTxWarp>
              </a:bodyPr>
              <a:lstStyle/>
              <a:p>
                <a:endParaRPr lang="en-US"/>
              </a:p>
            </p:txBody>
          </p:sp>
          <p:sp>
            <p:nvSpPr>
              <p:cNvPr id="42146" name="Line 10"/>
              <p:cNvSpPr>
                <a:spLocks noChangeShapeType="1"/>
              </p:cNvSpPr>
              <p:nvPr/>
            </p:nvSpPr>
            <p:spPr bwMode="auto">
              <a:xfrm>
                <a:off x="1977" y="274"/>
                <a:ext cx="78" cy="57"/>
              </a:xfrm>
              <a:prstGeom prst="line">
                <a:avLst/>
              </a:prstGeom>
              <a:noFill/>
              <a:ln w="25400">
                <a:solidFill>
                  <a:srgbClr val="FCFE1B"/>
                </a:solidFill>
                <a:round/>
                <a:headEnd/>
                <a:tailEnd/>
              </a:ln>
            </p:spPr>
            <p:txBody>
              <a:bodyPr>
                <a:prstTxWarp prst="textNoShape">
                  <a:avLst/>
                </a:prstTxWarp>
              </a:bodyPr>
              <a:lstStyle/>
              <a:p>
                <a:endParaRPr lang="en-US"/>
              </a:p>
            </p:txBody>
          </p:sp>
          <p:sp>
            <p:nvSpPr>
              <p:cNvPr id="42147" name="Line 11"/>
              <p:cNvSpPr>
                <a:spLocks noChangeShapeType="1"/>
              </p:cNvSpPr>
              <p:nvPr/>
            </p:nvSpPr>
            <p:spPr bwMode="auto">
              <a:xfrm>
                <a:off x="2021" y="192"/>
                <a:ext cx="89" cy="37"/>
              </a:xfrm>
              <a:prstGeom prst="line">
                <a:avLst/>
              </a:prstGeom>
              <a:noFill/>
              <a:ln w="25400">
                <a:solidFill>
                  <a:srgbClr val="FCFE1B"/>
                </a:solidFill>
                <a:round/>
                <a:headEnd/>
                <a:tailEnd/>
              </a:ln>
            </p:spPr>
            <p:txBody>
              <a:bodyPr>
                <a:prstTxWarp prst="textNoShape">
                  <a:avLst/>
                </a:prstTxWarp>
              </a:bodyPr>
              <a:lstStyle/>
              <a:p>
                <a:endParaRPr lang="en-US"/>
              </a:p>
            </p:txBody>
          </p:sp>
          <p:sp>
            <p:nvSpPr>
              <p:cNvPr id="42148" name="Line 12"/>
              <p:cNvSpPr>
                <a:spLocks noChangeShapeType="1"/>
              </p:cNvSpPr>
              <p:nvPr/>
            </p:nvSpPr>
            <p:spPr bwMode="auto">
              <a:xfrm>
                <a:off x="2046" y="112"/>
                <a:ext cx="95" cy="7"/>
              </a:xfrm>
              <a:prstGeom prst="line">
                <a:avLst/>
              </a:prstGeom>
              <a:noFill/>
              <a:ln w="25400">
                <a:solidFill>
                  <a:srgbClr val="FCFE1B"/>
                </a:solidFill>
                <a:round/>
                <a:headEnd/>
                <a:tailEnd/>
              </a:ln>
            </p:spPr>
            <p:txBody>
              <a:bodyPr>
                <a:prstTxWarp prst="textNoShape">
                  <a:avLst/>
                </a:prstTxWarp>
              </a:bodyPr>
              <a:lstStyle/>
              <a:p>
                <a:endParaRPr lang="en-US"/>
              </a:p>
            </p:txBody>
          </p:sp>
        </p:grpSp>
        <p:grpSp>
          <p:nvGrpSpPr>
            <p:cNvPr id="5" name="Group 13"/>
            <p:cNvGrpSpPr>
              <a:grpSpLocks/>
            </p:cNvGrpSpPr>
            <p:nvPr/>
          </p:nvGrpSpPr>
          <p:grpSpPr bwMode="auto">
            <a:xfrm>
              <a:off x="1303" y="7"/>
              <a:ext cx="384" cy="433"/>
              <a:chOff x="1303" y="7"/>
              <a:chExt cx="384" cy="433"/>
            </a:xfrm>
          </p:grpSpPr>
          <p:sp>
            <p:nvSpPr>
              <p:cNvPr id="42140" name="AutoShape 14"/>
              <p:cNvSpPr>
                <a:spLocks noChangeArrowheads="1"/>
              </p:cNvSpPr>
              <p:nvPr/>
            </p:nvSpPr>
            <p:spPr bwMode="auto">
              <a:xfrm rot="16200000" flipH="1">
                <a:off x="1278" y="32"/>
                <a:ext cx="433" cy="384"/>
              </a:xfrm>
              <a:custGeom>
                <a:avLst/>
                <a:gdLst>
                  <a:gd name="T0" fmla="*/ 0 w 21600"/>
                  <a:gd name="T1" fmla="*/ 0 h 21572"/>
                  <a:gd name="T2" fmla="*/ 21600 w 21600"/>
                  <a:gd name="T3" fmla="*/ 21572 h 21572"/>
                </a:gdLst>
                <a:ahLst/>
                <a:cxnLst/>
                <a:rect l="T0" t="T1" r="T2" b="T3"/>
                <a:pathLst>
                  <a:path w="21600" h="21572">
                    <a:moveTo>
                      <a:pt x="0" y="0"/>
                    </a:moveTo>
                    <a:cubicBezTo>
                      <a:pt x="11902" y="-28"/>
                      <a:pt x="21572" y="9608"/>
                      <a:pt x="21600" y="21522"/>
                    </a:cubicBezTo>
                    <a:cubicBezTo>
                      <a:pt x="21600" y="21539"/>
                      <a:pt x="21600" y="21555"/>
                      <a:pt x="21600" y="21572"/>
                    </a:cubicBezTo>
                    <a:lnTo>
                      <a:pt x="50" y="21572"/>
                    </a:lnTo>
                    <a:close/>
                    <a:moveTo>
                      <a:pt x="0" y="0"/>
                    </a:moveTo>
                  </a:path>
                </a:pathLst>
              </a:custGeom>
              <a:solidFill>
                <a:srgbClr val="FCFE1B"/>
              </a:solidFill>
              <a:ln w="25400">
                <a:noFill/>
                <a:miter lim="800000"/>
                <a:headEnd/>
                <a:tailEnd/>
              </a:ln>
            </p:spPr>
            <p:txBody>
              <a:bodyPr>
                <a:prstTxWarp prst="textNoShape">
                  <a:avLst/>
                </a:prstTxWarp>
              </a:bodyPr>
              <a:lstStyle/>
              <a:p>
                <a:endParaRPr lang="en-US"/>
              </a:p>
            </p:txBody>
          </p:sp>
          <p:sp>
            <p:nvSpPr>
              <p:cNvPr id="42141" name="AutoShape 15"/>
              <p:cNvSpPr>
                <a:spLocks noChangeArrowheads="1"/>
              </p:cNvSpPr>
              <p:nvPr/>
            </p:nvSpPr>
            <p:spPr bwMode="auto">
              <a:xfrm rot="16200000" flipH="1">
                <a:off x="1278" y="32"/>
                <a:ext cx="433" cy="384"/>
              </a:xfrm>
              <a:custGeom>
                <a:avLst/>
                <a:gdLst>
                  <a:gd name="T0" fmla="*/ 0 w 21600"/>
                  <a:gd name="T1" fmla="*/ 0 h 21572"/>
                  <a:gd name="T2" fmla="*/ 21600 w 21600"/>
                  <a:gd name="T3" fmla="*/ 21572 h 21572"/>
                </a:gdLst>
                <a:ahLst/>
                <a:cxnLst/>
                <a:rect l="T0" t="T1" r="T2" b="T3"/>
                <a:pathLst>
                  <a:path w="21600" h="21572">
                    <a:moveTo>
                      <a:pt x="0" y="0"/>
                    </a:moveTo>
                    <a:cubicBezTo>
                      <a:pt x="11902" y="-28"/>
                      <a:pt x="21572" y="9608"/>
                      <a:pt x="21600" y="21522"/>
                    </a:cubicBezTo>
                    <a:cubicBezTo>
                      <a:pt x="21600" y="21539"/>
                      <a:pt x="21600" y="21555"/>
                      <a:pt x="21600" y="21572"/>
                    </a:cubicBezTo>
                  </a:path>
                </a:pathLst>
              </a:custGeom>
              <a:noFill/>
              <a:ln w="25400">
                <a:solidFill>
                  <a:srgbClr val="FCFE1B"/>
                </a:solidFill>
                <a:miter lim="800000"/>
                <a:headEnd/>
                <a:tailEnd/>
              </a:ln>
            </p:spPr>
            <p:txBody>
              <a:bodyPr>
                <a:prstTxWarp prst="textNoShape">
                  <a:avLst/>
                </a:prstTxWarp>
              </a:bodyPr>
              <a:lstStyle/>
              <a:p>
                <a:endParaRPr lang="en-US"/>
              </a:p>
            </p:txBody>
          </p:sp>
        </p:grpSp>
        <p:sp>
          <p:nvSpPr>
            <p:cNvPr id="42133" name="Line 16"/>
            <p:cNvSpPr>
              <a:spLocks noChangeShapeType="1"/>
            </p:cNvSpPr>
            <p:nvPr/>
          </p:nvSpPr>
          <p:spPr bwMode="auto">
            <a:xfrm flipH="1">
              <a:off x="1595" y="422"/>
              <a:ext cx="22" cy="94"/>
            </a:xfrm>
            <a:prstGeom prst="line">
              <a:avLst/>
            </a:prstGeom>
            <a:noFill/>
            <a:ln w="25400">
              <a:solidFill>
                <a:srgbClr val="FCFE1B"/>
              </a:solidFill>
              <a:round/>
              <a:headEnd/>
              <a:tailEnd/>
            </a:ln>
          </p:spPr>
          <p:txBody>
            <a:bodyPr>
              <a:prstTxWarp prst="textNoShape">
                <a:avLst/>
              </a:prstTxWarp>
            </a:bodyPr>
            <a:lstStyle/>
            <a:p>
              <a:endParaRPr lang="en-US"/>
            </a:p>
          </p:txBody>
        </p:sp>
        <p:sp>
          <p:nvSpPr>
            <p:cNvPr id="42134" name="Line 17"/>
            <p:cNvSpPr>
              <a:spLocks noChangeShapeType="1"/>
            </p:cNvSpPr>
            <p:nvPr/>
          </p:nvSpPr>
          <p:spPr bwMode="auto">
            <a:xfrm flipH="1">
              <a:off x="1492" y="394"/>
              <a:ext cx="46" cy="85"/>
            </a:xfrm>
            <a:prstGeom prst="line">
              <a:avLst/>
            </a:prstGeom>
            <a:noFill/>
            <a:ln w="25400">
              <a:solidFill>
                <a:srgbClr val="FCFE1B"/>
              </a:solidFill>
              <a:round/>
              <a:headEnd/>
              <a:tailEnd/>
            </a:ln>
          </p:spPr>
          <p:txBody>
            <a:bodyPr>
              <a:prstTxWarp prst="textNoShape">
                <a:avLst/>
              </a:prstTxWarp>
            </a:bodyPr>
            <a:lstStyle/>
            <a:p>
              <a:endParaRPr lang="en-US"/>
            </a:p>
          </p:txBody>
        </p:sp>
        <p:sp>
          <p:nvSpPr>
            <p:cNvPr id="42135" name="Line 18"/>
            <p:cNvSpPr>
              <a:spLocks noChangeShapeType="1"/>
            </p:cNvSpPr>
            <p:nvPr/>
          </p:nvSpPr>
          <p:spPr bwMode="auto">
            <a:xfrm flipH="1">
              <a:off x="1400" y="342"/>
              <a:ext cx="62" cy="75"/>
            </a:xfrm>
            <a:prstGeom prst="line">
              <a:avLst/>
            </a:prstGeom>
            <a:noFill/>
            <a:ln w="25400">
              <a:solidFill>
                <a:srgbClr val="FCFE1B"/>
              </a:solidFill>
              <a:round/>
              <a:headEnd/>
              <a:tailEnd/>
            </a:ln>
          </p:spPr>
          <p:txBody>
            <a:bodyPr>
              <a:prstTxWarp prst="textNoShape">
                <a:avLst/>
              </a:prstTxWarp>
            </a:bodyPr>
            <a:lstStyle/>
            <a:p>
              <a:endParaRPr lang="en-US"/>
            </a:p>
          </p:txBody>
        </p:sp>
        <p:sp>
          <p:nvSpPr>
            <p:cNvPr id="42136" name="Line 19"/>
            <p:cNvSpPr>
              <a:spLocks noChangeShapeType="1"/>
            </p:cNvSpPr>
            <p:nvPr/>
          </p:nvSpPr>
          <p:spPr bwMode="auto">
            <a:xfrm flipH="1">
              <a:off x="1314" y="272"/>
              <a:ext cx="77" cy="58"/>
            </a:xfrm>
            <a:prstGeom prst="line">
              <a:avLst/>
            </a:prstGeom>
            <a:noFill/>
            <a:ln w="25400">
              <a:solidFill>
                <a:srgbClr val="FCFE1B"/>
              </a:solidFill>
              <a:round/>
              <a:headEnd/>
              <a:tailEnd/>
            </a:ln>
          </p:spPr>
          <p:txBody>
            <a:bodyPr>
              <a:prstTxWarp prst="textNoShape">
                <a:avLst/>
              </a:prstTxWarp>
            </a:bodyPr>
            <a:lstStyle/>
            <a:p>
              <a:endParaRPr lang="en-US"/>
            </a:p>
          </p:txBody>
        </p:sp>
        <p:sp>
          <p:nvSpPr>
            <p:cNvPr id="42137" name="Line 20"/>
            <p:cNvSpPr>
              <a:spLocks noChangeShapeType="1"/>
            </p:cNvSpPr>
            <p:nvPr/>
          </p:nvSpPr>
          <p:spPr bwMode="auto">
            <a:xfrm flipH="1">
              <a:off x="1259" y="191"/>
              <a:ext cx="88" cy="36"/>
            </a:xfrm>
            <a:prstGeom prst="line">
              <a:avLst/>
            </a:prstGeom>
            <a:noFill/>
            <a:ln w="25400">
              <a:solidFill>
                <a:srgbClr val="FCFE1B"/>
              </a:solidFill>
              <a:round/>
              <a:headEnd/>
              <a:tailEnd/>
            </a:ln>
          </p:spPr>
          <p:txBody>
            <a:bodyPr>
              <a:prstTxWarp prst="textNoShape">
                <a:avLst/>
              </a:prstTxWarp>
            </a:bodyPr>
            <a:lstStyle/>
            <a:p>
              <a:endParaRPr lang="en-US"/>
            </a:p>
          </p:txBody>
        </p:sp>
        <p:sp>
          <p:nvSpPr>
            <p:cNvPr id="42138" name="Line 21"/>
            <p:cNvSpPr>
              <a:spLocks noChangeShapeType="1"/>
            </p:cNvSpPr>
            <p:nvPr/>
          </p:nvSpPr>
          <p:spPr bwMode="auto">
            <a:xfrm flipH="1">
              <a:off x="1227" y="110"/>
              <a:ext cx="95" cy="7"/>
            </a:xfrm>
            <a:prstGeom prst="line">
              <a:avLst/>
            </a:prstGeom>
            <a:noFill/>
            <a:ln w="25400">
              <a:solidFill>
                <a:srgbClr val="FCFE1B"/>
              </a:solidFill>
              <a:round/>
              <a:headEnd/>
              <a:tailEnd/>
            </a:ln>
          </p:spPr>
          <p:txBody>
            <a:bodyPr>
              <a:prstTxWarp prst="textNoShape">
                <a:avLst/>
              </a:prstTxWarp>
            </a:bodyPr>
            <a:lstStyle/>
            <a:p>
              <a:endParaRPr lang="en-US"/>
            </a:p>
          </p:txBody>
        </p:sp>
        <p:sp>
          <p:nvSpPr>
            <p:cNvPr id="42139" name="Line 22"/>
            <p:cNvSpPr>
              <a:spLocks noChangeShapeType="1"/>
            </p:cNvSpPr>
            <p:nvPr/>
          </p:nvSpPr>
          <p:spPr bwMode="auto">
            <a:xfrm flipH="1">
              <a:off x="1682" y="448"/>
              <a:ext cx="2" cy="89"/>
            </a:xfrm>
            <a:prstGeom prst="line">
              <a:avLst/>
            </a:prstGeom>
            <a:noFill/>
            <a:ln w="25400">
              <a:solidFill>
                <a:srgbClr val="FCFE1B"/>
              </a:solidFill>
              <a:round/>
              <a:headEnd/>
              <a:tailEnd/>
            </a:ln>
          </p:spPr>
          <p:txBody>
            <a:bodyPr>
              <a:prstTxWarp prst="textNoShape">
                <a:avLst/>
              </a:prstTxWarp>
            </a:bodyPr>
            <a:lstStyle/>
            <a:p>
              <a:endParaRPr lang="en-US"/>
            </a:p>
          </p:txBody>
        </p:sp>
      </p:grpSp>
      <p:grpSp>
        <p:nvGrpSpPr>
          <p:cNvPr id="6" name="Group 23"/>
          <p:cNvGrpSpPr>
            <a:grpSpLocks/>
          </p:cNvGrpSpPr>
          <p:nvPr/>
        </p:nvGrpSpPr>
        <p:grpSpPr bwMode="auto">
          <a:xfrm>
            <a:off x="588963" y="4159250"/>
            <a:ext cx="7869237" cy="1479550"/>
            <a:chOff x="371" y="2620"/>
            <a:chExt cx="4957" cy="932"/>
          </a:xfrm>
        </p:grpSpPr>
        <p:sp>
          <p:nvSpPr>
            <p:cNvPr id="42126" name="Line 24"/>
            <p:cNvSpPr>
              <a:spLocks noChangeShapeType="1"/>
            </p:cNvSpPr>
            <p:nvPr/>
          </p:nvSpPr>
          <p:spPr bwMode="auto">
            <a:xfrm>
              <a:off x="1968" y="3549"/>
              <a:ext cx="3360" cy="1"/>
            </a:xfrm>
            <a:prstGeom prst="line">
              <a:avLst/>
            </a:prstGeom>
            <a:noFill/>
            <a:ln w="50800">
              <a:solidFill>
                <a:schemeClr val="tx1"/>
              </a:solidFill>
              <a:round/>
              <a:headEnd/>
              <a:tailEnd/>
            </a:ln>
          </p:spPr>
          <p:txBody>
            <a:bodyPr>
              <a:prstTxWarp prst="textNoShape">
                <a:avLst/>
              </a:prstTxWarp>
            </a:bodyPr>
            <a:lstStyle/>
            <a:p>
              <a:endParaRPr lang="en-US"/>
            </a:p>
          </p:txBody>
        </p:sp>
        <p:grpSp>
          <p:nvGrpSpPr>
            <p:cNvPr id="7" name="Group 25"/>
            <p:cNvGrpSpPr>
              <a:grpSpLocks/>
            </p:cNvGrpSpPr>
            <p:nvPr/>
          </p:nvGrpSpPr>
          <p:grpSpPr bwMode="auto">
            <a:xfrm>
              <a:off x="371" y="2620"/>
              <a:ext cx="1640" cy="932"/>
              <a:chOff x="371" y="2620"/>
              <a:chExt cx="1640" cy="932"/>
            </a:xfrm>
          </p:grpSpPr>
          <p:sp>
            <p:nvSpPr>
              <p:cNvPr id="42128" name="AutoShape 26"/>
              <p:cNvSpPr>
                <a:spLocks noChangeArrowheads="1"/>
              </p:cNvSpPr>
              <p:nvPr/>
            </p:nvSpPr>
            <p:spPr bwMode="auto">
              <a:xfrm>
                <a:off x="371" y="2621"/>
                <a:ext cx="754" cy="931"/>
              </a:xfrm>
              <a:custGeom>
                <a:avLst/>
                <a:gdLst>
                  <a:gd name="T0" fmla="*/ 0 w 21600"/>
                  <a:gd name="T1" fmla="*/ 0 h 21600"/>
                  <a:gd name="T2" fmla="*/ 21600 w 21600"/>
                  <a:gd name="T3" fmla="*/ 21600 h 21600"/>
                </a:gdLst>
                <a:ahLst/>
                <a:cxnLst/>
                <a:rect l="T0" t="T1" r="T2" b="T3"/>
                <a:pathLst>
                  <a:path w="21600" h="21600">
                    <a:moveTo>
                      <a:pt x="21600" y="0"/>
                    </a:moveTo>
                    <a:cubicBezTo>
                      <a:pt x="19579" y="12547"/>
                      <a:pt x="10526" y="21600"/>
                      <a:pt x="0" y="21600"/>
                    </a:cubicBezTo>
                  </a:path>
                </a:pathLst>
              </a:custGeom>
              <a:noFill/>
              <a:ln w="50800">
                <a:solidFill>
                  <a:schemeClr val="tx1"/>
                </a:solidFill>
                <a:miter lim="800000"/>
                <a:headEnd/>
                <a:tailEnd/>
              </a:ln>
            </p:spPr>
            <p:txBody>
              <a:bodyPr>
                <a:prstTxWarp prst="textNoShape">
                  <a:avLst/>
                </a:prstTxWarp>
              </a:bodyPr>
              <a:lstStyle/>
              <a:p>
                <a:endParaRPr lang="en-US"/>
              </a:p>
            </p:txBody>
          </p:sp>
          <p:sp>
            <p:nvSpPr>
              <p:cNvPr id="42129" name="AutoShape 27"/>
              <p:cNvSpPr>
                <a:spLocks noChangeArrowheads="1"/>
              </p:cNvSpPr>
              <p:nvPr/>
            </p:nvSpPr>
            <p:spPr bwMode="auto">
              <a:xfrm>
                <a:off x="1256" y="2620"/>
                <a:ext cx="755" cy="931"/>
              </a:xfrm>
              <a:custGeom>
                <a:avLst/>
                <a:gdLst>
                  <a:gd name="T0" fmla="*/ 0 w 21600"/>
                  <a:gd name="T1" fmla="*/ 0 h 21600"/>
                  <a:gd name="T2" fmla="*/ 21600 w 21600"/>
                  <a:gd name="T3" fmla="*/ 21600 h 21600"/>
                </a:gdLst>
                <a:ahLst/>
                <a:cxnLst/>
                <a:rect l="T0" t="T1" r="T2" b="T3"/>
                <a:pathLst>
                  <a:path w="21600" h="21600">
                    <a:moveTo>
                      <a:pt x="21600" y="21600"/>
                    </a:moveTo>
                    <a:cubicBezTo>
                      <a:pt x="11076" y="21600"/>
                      <a:pt x="2025" y="12548"/>
                      <a:pt x="0" y="0"/>
                    </a:cubicBezTo>
                  </a:path>
                </a:pathLst>
              </a:custGeom>
              <a:noFill/>
              <a:ln w="50800">
                <a:solidFill>
                  <a:schemeClr val="tx1"/>
                </a:solidFill>
                <a:miter lim="800000"/>
                <a:headEnd/>
                <a:tailEnd/>
              </a:ln>
            </p:spPr>
            <p:txBody>
              <a:bodyPr>
                <a:prstTxWarp prst="textNoShape">
                  <a:avLst/>
                </a:prstTxWarp>
              </a:bodyPr>
              <a:lstStyle/>
              <a:p>
                <a:endParaRPr lang="en-US"/>
              </a:p>
            </p:txBody>
          </p:sp>
          <p:sp>
            <p:nvSpPr>
              <p:cNvPr id="42130" name="AutoShape 28"/>
              <p:cNvSpPr>
                <a:spLocks noChangeArrowheads="1"/>
              </p:cNvSpPr>
              <p:nvPr/>
            </p:nvSpPr>
            <p:spPr bwMode="auto">
              <a:xfrm>
                <a:off x="1125" y="2622"/>
                <a:ext cx="128" cy="16"/>
              </a:xfrm>
              <a:custGeom>
                <a:avLst/>
                <a:gdLst>
                  <a:gd name="T0" fmla="*/ 0 w 21600"/>
                  <a:gd name="T1" fmla="*/ 0 h 21600"/>
                  <a:gd name="T2" fmla="*/ 21600 w 21600"/>
                  <a:gd name="T3" fmla="*/ 21600 h 21600"/>
                </a:gdLst>
                <a:ahLst/>
                <a:cxnLst/>
                <a:rect l="T0" t="T1" r="T2" b="T3"/>
                <a:pathLst>
                  <a:path w="21600" h="21600">
                    <a:moveTo>
                      <a:pt x="0" y="0"/>
                    </a:moveTo>
                    <a:cubicBezTo>
                      <a:pt x="3206" y="17550"/>
                      <a:pt x="4556" y="18900"/>
                      <a:pt x="8775" y="21600"/>
                    </a:cubicBezTo>
                    <a:cubicBezTo>
                      <a:pt x="11981" y="20250"/>
                      <a:pt x="15356" y="20250"/>
                      <a:pt x="18563" y="18900"/>
                    </a:cubicBezTo>
                    <a:cubicBezTo>
                      <a:pt x="19744" y="18900"/>
                      <a:pt x="21600" y="2700"/>
                      <a:pt x="21600" y="2700"/>
                    </a:cubicBezTo>
                  </a:path>
                </a:pathLst>
              </a:custGeom>
              <a:noFill/>
              <a:ln w="63500">
                <a:solidFill>
                  <a:schemeClr val="tx1"/>
                </a:solidFill>
                <a:miter lim="800000"/>
                <a:headEnd/>
                <a:tailEnd/>
              </a:ln>
            </p:spPr>
            <p:txBody>
              <a:bodyPr>
                <a:prstTxWarp prst="textNoShape">
                  <a:avLst/>
                </a:prstTxWarp>
              </a:bodyPr>
              <a:lstStyle/>
              <a:p>
                <a:endParaRPr lang="en-US"/>
              </a:p>
            </p:txBody>
          </p:sp>
        </p:grpSp>
      </p:grpSp>
      <p:sp>
        <p:nvSpPr>
          <p:cNvPr id="41990" name="Rectangle 31"/>
          <p:cNvSpPr>
            <a:spLocks noChangeArrowheads="1"/>
          </p:cNvSpPr>
          <p:nvPr/>
        </p:nvSpPr>
        <p:spPr bwMode="auto">
          <a:xfrm>
            <a:off x="3371850" y="4606925"/>
            <a:ext cx="1608138" cy="365125"/>
          </a:xfrm>
          <a:prstGeom prst="rect">
            <a:avLst/>
          </a:prstGeom>
          <a:noFill/>
          <a:ln w="9525">
            <a:noFill/>
            <a:miter lim="800000"/>
            <a:headEnd/>
            <a:tailEnd/>
          </a:ln>
        </p:spPr>
        <p:txBody>
          <a:bodyPr wrap="none" lIns="0" tIns="0" rIns="0" bIns="0">
            <a:prstTxWarp prst="textNoShape">
              <a:avLst/>
            </a:prstTxWarp>
            <a:spAutoFit/>
          </a:bodyPr>
          <a:lstStyle/>
          <a:p>
            <a:pPr algn="ctr"/>
            <a:r>
              <a:rPr lang="en-US" sz="1200" b="1" u="sng">
                <a:latin typeface="Comic Sans MS" pitchFamily="1" charset="0"/>
                <a:ea typeface="Comic Sans MS" pitchFamily="1" charset="0"/>
                <a:cs typeface="Comic Sans MS" pitchFamily="1" charset="0"/>
                <a:sym typeface="Comic Sans MS" pitchFamily="1" charset="0"/>
              </a:rPr>
              <a:t>Tropospheric aerosols</a:t>
            </a:r>
          </a:p>
          <a:p>
            <a:pPr algn="ctr"/>
            <a:r>
              <a:rPr lang="en-US" sz="1200">
                <a:latin typeface="Arial Rounded MT Bold" pitchFamily="1" charset="0"/>
                <a:ea typeface="Arial Rounded MT Bold" pitchFamily="1" charset="0"/>
                <a:cs typeface="Arial Rounded MT Bold" pitchFamily="1" charset="0"/>
                <a:sym typeface="Arial Rounded MT Bold" pitchFamily="1" charset="0"/>
              </a:rPr>
              <a:t>(Lifetime </a:t>
            </a:r>
            <a:r>
              <a:rPr lang="en-US" sz="1200">
                <a:latin typeface="Symbol" pitchFamily="1" charset="2"/>
                <a:ea typeface="Symbol" pitchFamily="1" charset="2"/>
                <a:cs typeface="Symbol" pitchFamily="1" charset="2"/>
                <a:sym typeface="Symbol" pitchFamily="1" charset="2"/>
              </a:rPr>
              <a:t>≈</a:t>
            </a:r>
            <a:r>
              <a:rPr lang="en-US" sz="1200">
                <a:latin typeface="Arial Rounded MT Bold" pitchFamily="1" charset="0"/>
                <a:ea typeface="Arial Rounded MT Bold" pitchFamily="1" charset="0"/>
                <a:cs typeface="Arial Rounded MT Bold" pitchFamily="1" charset="0"/>
                <a:sym typeface="Arial Rounded MT Bold" pitchFamily="1" charset="0"/>
              </a:rPr>
              <a:t> 1-3 weeks)</a:t>
            </a:r>
          </a:p>
        </p:txBody>
      </p:sp>
      <p:sp>
        <p:nvSpPr>
          <p:cNvPr id="41991" name="AutoShape 32"/>
          <p:cNvSpPr>
            <a:spLocks noChangeArrowheads="1"/>
          </p:cNvSpPr>
          <p:nvPr/>
        </p:nvSpPr>
        <p:spPr bwMode="auto">
          <a:xfrm>
            <a:off x="1922463" y="4003675"/>
            <a:ext cx="2762250" cy="490538"/>
          </a:xfrm>
          <a:custGeom>
            <a:avLst/>
            <a:gdLst>
              <a:gd name="T0" fmla="*/ 0 w 21587"/>
              <a:gd name="T1" fmla="*/ 0 h 21600"/>
              <a:gd name="T2" fmla="*/ 21587 w 21587"/>
              <a:gd name="T3" fmla="*/ 21600 h 21600"/>
            </a:gdLst>
            <a:ahLst/>
            <a:cxnLst/>
            <a:rect l="T0" t="T1" r="T2" b="T3"/>
            <a:pathLst>
              <a:path w="21587" h="21600">
                <a:moveTo>
                  <a:pt x="21392" y="839"/>
                </a:moveTo>
                <a:cubicBezTo>
                  <a:pt x="20886" y="419"/>
                  <a:pt x="20418" y="419"/>
                  <a:pt x="19911" y="629"/>
                </a:cubicBezTo>
                <a:cubicBezTo>
                  <a:pt x="19405" y="489"/>
                  <a:pt x="18963" y="350"/>
                  <a:pt x="18470" y="0"/>
                </a:cubicBezTo>
                <a:cubicBezTo>
                  <a:pt x="15314" y="210"/>
                  <a:pt x="12157" y="489"/>
                  <a:pt x="9001" y="629"/>
                </a:cubicBezTo>
                <a:cubicBezTo>
                  <a:pt x="7442" y="1468"/>
                  <a:pt x="5949" y="3076"/>
                  <a:pt x="4364" y="3355"/>
                </a:cubicBezTo>
                <a:cubicBezTo>
                  <a:pt x="2987" y="3845"/>
                  <a:pt x="1299" y="4753"/>
                  <a:pt x="117" y="9017"/>
                </a:cubicBezTo>
                <a:cubicBezTo>
                  <a:pt x="104" y="9157"/>
                  <a:pt x="-13" y="9996"/>
                  <a:pt x="0" y="10276"/>
                </a:cubicBezTo>
                <a:cubicBezTo>
                  <a:pt x="52" y="11115"/>
                  <a:pt x="403" y="11394"/>
                  <a:pt x="546" y="11534"/>
                </a:cubicBezTo>
                <a:cubicBezTo>
                  <a:pt x="1000" y="12093"/>
                  <a:pt x="1481" y="13282"/>
                  <a:pt x="1948" y="13421"/>
                </a:cubicBezTo>
                <a:cubicBezTo>
                  <a:pt x="2260" y="13561"/>
                  <a:pt x="2572" y="13561"/>
                  <a:pt x="2883" y="13631"/>
                </a:cubicBezTo>
                <a:cubicBezTo>
                  <a:pt x="4065" y="14260"/>
                  <a:pt x="5221" y="15239"/>
                  <a:pt x="6390" y="16357"/>
                </a:cubicBezTo>
                <a:cubicBezTo>
                  <a:pt x="6897" y="16847"/>
                  <a:pt x="7429" y="18175"/>
                  <a:pt x="7949" y="18245"/>
                </a:cubicBezTo>
                <a:cubicBezTo>
                  <a:pt x="9170" y="18384"/>
                  <a:pt x="10391" y="18384"/>
                  <a:pt x="11612" y="18454"/>
                </a:cubicBezTo>
                <a:cubicBezTo>
                  <a:pt x="12131" y="18944"/>
                  <a:pt x="12638" y="19293"/>
                  <a:pt x="13170" y="19503"/>
                </a:cubicBezTo>
                <a:cubicBezTo>
                  <a:pt x="13391" y="19783"/>
                  <a:pt x="13547" y="19992"/>
                  <a:pt x="13794" y="20132"/>
                </a:cubicBezTo>
                <a:cubicBezTo>
                  <a:pt x="14222" y="20691"/>
                  <a:pt x="14638" y="21111"/>
                  <a:pt x="15080" y="21390"/>
                </a:cubicBezTo>
                <a:cubicBezTo>
                  <a:pt x="17171" y="21181"/>
                  <a:pt x="19184" y="21041"/>
                  <a:pt x="21275" y="21181"/>
                </a:cubicBezTo>
                <a:cubicBezTo>
                  <a:pt x="21457" y="21460"/>
                  <a:pt x="21379" y="21250"/>
                  <a:pt x="21587" y="21600"/>
                </a:cubicBezTo>
              </a:path>
            </a:pathLst>
          </a:custGeom>
          <a:blipFill dpi="0" rotWithShape="0">
            <a:blip r:embed="rId3"/>
            <a:srcRect/>
            <a:tile tx="0" ty="0" sx="100000" sy="100000" flip="none" algn="tl"/>
          </a:blipFill>
          <a:ln w="9525">
            <a:solidFill>
              <a:schemeClr val="tx1"/>
            </a:solidFill>
            <a:miter lim="800000"/>
            <a:headEnd/>
            <a:tailEnd/>
          </a:ln>
        </p:spPr>
        <p:txBody>
          <a:bodyPr>
            <a:prstTxWarp prst="textNoShape">
              <a:avLst/>
            </a:prstTxWarp>
          </a:bodyPr>
          <a:lstStyle/>
          <a:p>
            <a:endParaRPr lang="en-US"/>
          </a:p>
        </p:txBody>
      </p:sp>
      <p:sp>
        <p:nvSpPr>
          <p:cNvPr id="41992" name="Rectangle 33"/>
          <p:cNvSpPr>
            <a:spLocks noChangeArrowheads="1"/>
          </p:cNvSpPr>
          <p:nvPr/>
        </p:nvSpPr>
        <p:spPr bwMode="auto">
          <a:xfrm rot="-1500000">
            <a:off x="2025650" y="4452938"/>
            <a:ext cx="812800" cy="215900"/>
          </a:xfrm>
          <a:prstGeom prst="rect">
            <a:avLst/>
          </a:prstGeom>
          <a:solidFill>
            <a:srgbClr val="FFFFFF"/>
          </a:solidFill>
          <a:ln w="9525">
            <a:solidFill>
              <a:schemeClr val="tx1"/>
            </a:solidFill>
            <a:miter lim="800000"/>
            <a:headEnd/>
            <a:tailEnd/>
          </a:ln>
        </p:spPr>
        <p:txBody>
          <a:bodyPr lIns="0" tIns="0" rIns="0" bIns="0">
            <a:prstTxWarp prst="textNoShape">
              <a:avLst/>
            </a:prstTxWarp>
          </a:bodyPr>
          <a:lstStyle/>
          <a:p>
            <a:pPr algn="ctr"/>
            <a:r>
              <a:rPr lang="en-US" sz="1200" b="1">
                <a:latin typeface="Lucida Grande" pitchFamily="1" charset="0"/>
                <a:ea typeface="Lucida Grande" pitchFamily="1" charset="0"/>
                <a:cs typeface="Lucida Grande" pitchFamily="1" charset="0"/>
                <a:sym typeface="Lucida Grande" pitchFamily="1" charset="0"/>
              </a:rPr>
              <a:t>Passive</a:t>
            </a:r>
          </a:p>
        </p:txBody>
      </p:sp>
      <p:sp>
        <p:nvSpPr>
          <p:cNvPr id="41993" name="Rectangle 34"/>
          <p:cNvSpPr>
            <a:spLocks noChangeArrowheads="1"/>
          </p:cNvSpPr>
          <p:nvPr/>
        </p:nvSpPr>
        <p:spPr bwMode="auto">
          <a:xfrm>
            <a:off x="2641600" y="4070350"/>
            <a:ext cx="1004888" cy="192088"/>
          </a:xfrm>
          <a:prstGeom prst="rect">
            <a:avLst/>
          </a:prstGeom>
          <a:solidFill>
            <a:srgbClr val="FFFFFF"/>
          </a:solidFill>
          <a:ln w="9525">
            <a:solidFill>
              <a:srgbClr val="FFFFFF"/>
            </a:solidFill>
            <a:miter lim="800000"/>
            <a:headEnd/>
            <a:tailEnd/>
          </a:ln>
        </p:spPr>
        <p:txBody>
          <a:bodyPr wrap="none" lIns="0" tIns="0" rIns="0" bIns="0">
            <a:prstTxWarp prst="textNoShape">
              <a:avLst/>
            </a:prstTxWarp>
            <a:spAutoFit/>
          </a:bodyPr>
          <a:lstStyle/>
          <a:p>
            <a:r>
              <a:rPr lang="en-US" sz="1200" b="1">
                <a:latin typeface="Lucida Grande" pitchFamily="1" charset="0"/>
                <a:ea typeface="Lucida Grande" pitchFamily="1" charset="0"/>
                <a:cs typeface="Lucida Grande" pitchFamily="1" charset="0"/>
                <a:sym typeface="Lucida Grande" pitchFamily="1" charset="0"/>
              </a:rPr>
              <a:t>SO</a:t>
            </a:r>
            <a:r>
              <a:rPr lang="en-US" sz="1200" b="1" baseline="-25000">
                <a:latin typeface="Lucida Grande" pitchFamily="1" charset="0"/>
                <a:ea typeface="Lucida Grande" pitchFamily="1" charset="0"/>
                <a:cs typeface="Lucida Grande" pitchFamily="1" charset="0"/>
                <a:sym typeface="Lucida Grande" pitchFamily="1" charset="0"/>
              </a:rPr>
              <a:t>2</a:t>
            </a:r>
            <a:r>
              <a:rPr lang="en-US" sz="1200" b="1">
                <a:latin typeface="Lucida Grande" pitchFamily="1" charset="0"/>
                <a:ea typeface="Lucida Grande" pitchFamily="1" charset="0"/>
                <a:cs typeface="Lucida Grande" pitchFamily="1" charset="0"/>
                <a:sym typeface="Lucida Grande" pitchFamily="1" charset="0"/>
              </a:rPr>
              <a:t> </a:t>
            </a:r>
            <a:r>
              <a:rPr lang="en-US" sz="1200">
                <a:latin typeface="Symbol" pitchFamily="1" charset="2"/>
                <a:ea typeface="Symbol" pitchFamily="1" charset="2"/>
                <a:cs typeface="Symbol" pitchFamily="1" charset="2"/>
                <a:sym typeface="Symbol" pitchFamily="1" charset="2"/>
              </a:rPr>
              <a:t>®</a:t>
            </a:r>
            <a:r>
              <a:rPr lang="en-US" sz="1200" b="1">
                <a:latin typeface="Lucida Grande" pitchFamily="1" charset="0"/>
                <a:ea typeface="Lucida Grande" pitchFamily="1" charset="0"/>
                <a:cs typeface="Lucida Grande" pitchFamily="1" charset="0"/>
                <a:sym typeface="Lucida Grande" pitchFamily="1" charset="0"/>
              </a:rPr>
              <a:t> H</a:t>
            </a:r>
            <a:r>
              <a:rPr lang="en-US" sz="1200" b="1" baseline="-25000">
                <a:latin typeface="Lucida Grande" pitchFamily="1" charset="0"/>
                <a:ea typeface="Lucida Grande" pitchFamily="1" charset="0"/>
                <a:cs typeface="Lucida Grande" pitchFamily="1" charset="0"/>
                <a:sym typeface="Lucida Grande" pitchFamily="1" charset="0"/>
              </a:rPr>
              <a:t>2</a:t>
            </a:r>
            <a:r>
              <a:rPr lang="en-US" sz="1200" b="1">
                <a:latin typeface="Lucida Grande" pitchFamily="1" charset="0"/>
                <a:ea typeface="Lucida Grande" pitchFamily="1" charset="0"/>
                <a:cs typeface="Lucida Grande" pitchFamily="1" charset="0"/>
                <a:sym typeface="Lucida Grande" pitchFamily="1" charset="0"/>
              </a:rPr>
              <a:t>SO</a:t>
            </a:r>
            <a:r>
              <a:rPr lang="en-US" sz="1200" b="1" baseline="-25000">
                <a:latin typeface="Lucida Grande" pitchFamily="1" charset="0"/>
                <a:ea typeface="Lucida Grande" pitchFamily="1" charset="0"/>
                <a:cs typeface="Lucida Grande" pitchFamily="1" charset="0"/>
                <a:sym typeface="Lucida Grande" pitchFamily="1" charset="0"/>
              </a:rPr>
              <a:t>4</a:t>
            </a:r>
          </a:p>
        </p:txBody>
      </p:sp>
      <p:sp>
        <p:nvSpPr>
          <p:cNvPr id="41994" name="AutoShape 35"/>
          <p:cNvSpPr>
            <a:spLocks noChangeArrowheads="1"/>
          </p:cNvSpPr>
          <p:nvPr/>
        </p:nvSpPr>
        <p:spPr bwMode="auto">
          <a:xfrm>
            <a:off x="3813175" y="3956050"/>
            <a:ext cx="1116013" cy="576263"/>
          </a:xfrm>
          <a:custGeom>
            <a:avLst/>
            <a:gdLst>
              <a:gd name="T0" fmla="*/ 0 w 21271"/>
              <a:gd name="T1" fmla="*/ 0 h 21600"/>
              <a:gd name="T2" fmla="*/ 21271 w 21271"/>
              <a:gd name="T3" fmla="*/ 21600 h 21600"/>
            </a:gdLst>
            <a:ahLst/>
            <a:cxnLst/>
            <a:rect l="T0" t="T1" r="T2" b="T3"/>
            <a:pathLst>
              <a:path w="21271" h="21600">
                <a:moveTo>
                  <a:pt x="4447" y="20767"/>
                </a:moveTo>
                <a:cubicBezTo>
                  <a:pt x="5657" y="21183"/>
                  <a:pt x="6262" y="21124"/>
                  <a:pt x="7472" y="21600"/>
                </a:cubicBezTo>
                <a:cubicBezTo>
                  <a:pt x="10588" y="20886"/>
                  <a:pt x="13522" y="20231"/>
                  <a:pt x="16699" y="20053"/>
                </a:cubicBezTo>
                <a:cubicBezTo>
                  <a:pt x="18000" y="20231"/>
                  <a:pt x="19179" y="20707"/>
                  <a:pt x="20480" y="21124"/>
                </a:cubicBezTo>
                <a:cubicBezTo>
                  <a:pt x="20692" y="21005"/>
                  <a:pt x="20934" y="21124"/>
                  <a:pt x="21146" y="20886"/>
                </a:cubicBezTo>
                <a:cubicBezTo>
                  <a:pt x="21206" y="20767"/>
                  <a:pt x="21206" y="20350"/>
                  <a:pt x="21206" y="20053"/>
                </a:cubicBezTo>
                <a:cubicBezTo>
                  <a:pt x="21206" y="17792"/>
                  <a:pt x="21539" y="12853"/>
                  <a:pt x="20722" y="11068"/>
                </a:cubicBezTo>
                <a:cubicBezTo>
                  <a:pt x="20601" y="9997"/>
                  <a:pt x="20359" y="9878"/>
                  <a:pt x="20057" y="9223"/>
                </a:cubicBezTo>
                <a:cubicBezTo>
                  <a:pt x="19512" y="6664"/>
                  <a:pt x="18272" y="6307"/>
                  <a:pt x="17364" y="6069"/>
                </a:cubicBezTo>
                <a:cubicBezTo>
                  <a:pt x="17092" y="6248"/>
                  <a:pt x="16789" y="6248"/>
                  <a:pt x="16517" y="6545"/>
                </a:cubicBezTo>
                <a:cubicBezTo>
                  <a:pt x="16396" y="6724"/>
                  <a:pt x="16215" y="7140"/>
                  <a:pt x="16003" y="7855"/>
                </a:cubicBezTo>
                <a:cubicBezTo>
                  <a:pt x="15973" y="8093"/>
                  <a:pt x="15942" y="10592"/>
                  <a:pt x="15852" y="10592"/>
                </a:cubicBezTo>
                <a:cubicBezTo>
                  <a:pt x="15700" y="10592"/>
                  <a:pt x="15640" y="9223"/>
                  <a:pt x="15610" y="8985"/>
                </a:cubicBezTo>
                <a:cubicBezTo>
                  <a:pt x="15519" y="8450"/>
                  <a:pt x="15247" y="6962"/>
                  <a:pt x="15035" y="6545"/>
                </a:cubicBezTo>
                <a:cubicBezTo>
                  <a:pt x="14763" y="6069"/>
                  <a:pt x="14642" y="3689"/>
                  <a:pt x="14339" y="3392"/>
                </a:cubicBezTo>
                <a:cubicBezTo>
                  <a:pt x="14188" y="3213"/>
                  <a:pt x="12917" y="1071"/>
                  <a:pt x="12917" y="1071"/>
                </a:cubicBezTo>
                <a:cubicBezTo>
                  <a:pt x="10648" y="1250"/>
                  <a:pt x="11979" y="4284"/>
                  <a:pt x="10890" y="6545"/>
                </a:cubicBezTo>
                <a:cubicBezTo>
                  <a:pt x="10739" y="7736"/>
                  <a:pt x="10830" y="5593"/>
                  <a:pt x="10648" y="6783"/>
                </a:cubicBezTo>
                <a:cubicBezTo>
                  <a:pt x="10315" y="8866"/>
                  <a:pt x="10497" y="6010"/>
                  <a:pt x="10285" y="8033"/>
                </a:cubicBezTo>
                <a:cubicBezTo>
                  <a:pt x="10194" y="6248"/>
                  <a:pt x="10134" y="4998"/>
                  <a:pt x="9650" y="3213"/>
                </a:cubicBezTo>
                <a:cubicBezTo>
                  <a:pt x="9257" y="1726"/>
                  <a:pt x="8561" y="952"/>
                  <a:pt x="7986" y="536"/>
                </a:cubicBezTo>
                <a:cubicBezTo>
                  <a:pt x="7684" y="298"/>
                  <a:pt x="7139" y="0"/>
                  <a:pt x="7139" y="0"/>
                </a:cubicBezTo>
                <a:cubicBezTo>
                  <a:pt x="5929" y="298"/>
                  <a:pt x="5959" y="298"/>
                  <a:pt x="5475" y="3451"/>
                </a:cubicBezTo>
                <a:cubicBezTo>
                  <a:pt x="5415" y="3689"/>
                  <a:pt x="5415" y="3987"/>
                  <a:pt x="5384" y="4284"/>
                </a:cubicBezTo>
                <a:cubicBezTo>
                  <a:pt x="5263" y="4820"/>
                  <a:pt x="5142" y="5296"/>
                  <a:pt x="5052" y="5831"/>
                </a:cubicBezTo>
                <a:cubicBezTo>
                  <a:pt x="4991" y="6069"/>
                  <a:pt x="4870" y="6545"/>
                  <a:pt x="4870" y="6545"/>
                </a:cubicBezTo>
                <a:cubicBezTo>
                  <a:pt x="4810" y="7736"/>
                  <a:pt x="4507" y="5474"/>
                  <a:pt x="4386" y="6605"/>
                </a:cubicBezTo>
                <a:cubicBezTo>
                  <a:pt x="3660" y="6129"/>
                  <a:pt x="3630" y="7498"/>
                  <a:pt x="3115" y="7140"/>
                </a:cubicBezTo>
                <a:cubicBezTo>
                  <a:pt x="2813" y="6902"/>
                  <a:pt x="2268" y="6545"/>
                  <a:pt x="2268" y="6545"/>
                </a:cubicBezTo>
                <a:cubicBezTo>
                  <a:pt x="1784" y="6783"/>
                  <a:pt x="1210" y="6367"/>
                  <a:pt x="847" y="7379"/>
                </a:cubicBezTo>
                <a:cubicBezTo>
                  <a:pt x="605" y="8152"/>
                  <a:pt x="453" y="9223"/>
                  <a:pt x="272" y="9997"/>
                </a:cubicBezTo>
                <a:cubicBezTo>
                  <a:pt x="30" y="13150"/>
                  <a:pt x="60" y="15114"/>
                  <a:pt x="0" y="18744"/>
                </a:cubicBezTo>
                <a:cubicBezTo>
                  <a:pt x="30" y="19279"/>
                  <a:pt x="-61" y="20053"/>
                  <a:pt x="90" y="20350"/>
                </a:cubicBezTo>
                <a:cubicBezTo>
                  <a:pt x="302" y="20648"/>
                  <a:pt x="2329" y="21005"/>
                  <a:pt x="2692" y="21124"/>
                </a:cubicBezTo>
                <a:cubicBezTo>
                  <a:pt x="2934" y="21362"/>
                  <a:pt x="3932" y="21183"/>
                  <a:pt x="4447" y="20767"/>
                </a:cubicBezTo>
                <a:close/>
                <a:moveTo>
                  <a:pt x="4447" y="20767"/>
                </a:moveTo>
              </a:path>
            </a:pathLst>
          </a:custGeom>
          <a:solidFill>
            <a:srgbClr val="FFFFFF"/>
          </a:solidFill>
          <a:ln w="9525">
            <a:noFill/>
            <a:miter lim="800000"/>
            <a:headEnd/>
            <a:tailEnd/>
          </a:ln>
        </p:spPr>
        <p:txBody>
          <a:bodyPr>
            <a:prstTxWarp prst="textNoShape">
              <a:avLst/>
            </a:prstTxWarp>
          </a:bodyPr>
          <a:lstStyle/>
          <a:p>
            <a:endParaRPr lang="en-US"/>
          </a:p>
        </p:txBody>
      </p:sp>
      <p:sp>
        <p:nvSpPr>
          <p:cNvPr id="41995" name="Rectangle 36"/>
          <p:cNvSpPr>
            <a:spLocks noChangeArrowheads="1"/>
          </p:cNvSpPr>
          <p:nvPr/>
        </p:nvSpPr>
        <p:spPr bwMode="auto">
          <a:xfrm>
            <a:off x="3376613" y="3541713"/>
            <a:ext cx="1295400" cy="482600"/>
          </a:xfrm>
          <a:prstGeom prst="rect">
            <a:avLst/>
          </a:prstGeom>
          <a:noFill/>
          <a:ln w="9525">
            <a:noFill/>
            <a:miter lim="800000"/>
            <a:headEnd/>
            <a:tailEnd/>
          </a:ln>
        </p:spPr>
        <p:txBody>
          <a:bodyPr lIns="0" tIns="0" rIns="40639" bIns="0">
            <a:prstTxWarp prst="textNoShape">
              <a:avLst/>
            </a:prstTxWarp>
          </a:bodyPr>
          <a:lstStyle/>
          <a:p>
            <a:pPr marL="39688" algn="ctr">
              <a:spcBef>
                <a:spcPts val="700"/>
              </a:spcBef>
            </a:pPr>
            <a:r>
              <a:rPr lang="en-US" sz="1200" b="1">
                <a:solidFill>
                  <a:srgbClr val="FA9937"/>
                </a:solidFill>
                <a:latin typeface="Lucida Grande" pitchFamily="1" charset="0"/>
                <a:ea typeface="Lucida Grande" pitchFamily="1" charset="0"/>
                <a:cs typeface="Lucida Grande" pitchFamily="1" charset="0"/>
                <a:sym typeface="Lucida Grande" pitchFamily="1" charset="0"/>
              </a:rPr>
              <a:t>Indirect Effects on Clouds</a:t>
            </a:r>
          </a:p>
        </p:txBody>
      </p:sp>
      <p:grpSp>
        <p:nvGrpSpPr>
          <p:cNvPr id="8" name="Group 37"/>
          <p:cNvGrpSpPr>
            <a:grpSpLocks/>
          </p:cNvGrpSpPr>
          <p:nvPr/>
        </p:nvGrpSpPr>
        <p:grpSpPr bwMode="auto">
          <a:xfrm>
            <a:off x="3902075" y="4138613"/>
            <a:ext cx="720725" cy="334962"/>
            <a:chOff x="2422" y="3000"/>
            <a:chExt cx="454" cy="211"/>
          </a:xfrm>
        </p:grpSpPr>
        <p:grpSp>
          <p:nvGrpSpPr>
            <p:cNvPr id="9" name="Group 38"/>
            <p:cNvGrpSpPr>
              <a:grpSpLocks/>
            </p:cNvGrpSpPr>
            <p:nvPr/>
          </p:nvGrpSpPr>
          <p:grpSpPr bwMode="auto">
            <a:xfrm>
              <a:off x="2422" y="3000"/>
              <a:ext cx="61" cy="13"/>
              <a:chOff x="2422" y="3000"/>
              <a:chExt cx="61" cy="13"/>
            </a:xfrm>
          </p:grpSpPr>
          <p:sp>
            <p:nvSpPr>
              <p:cNvPr id="42124" name="Oval 39"/>
              <p:cNvSpPr>
                <a:spLocks noChangeArrowheads="1"/>
              </p:cNvSpPr>
              <p:nvPr/>
            </p:nvSpPr>
            <p:spPr bwMode="auto">
              <a:xfrm>
                <a:off x="2470" y="3000"/>
                <a:ext cx="13" cy="13"/>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125" name="Oval 40"/>
              <p:cNvSpPr>
                <a:spLocks noChangeArrowheads="1"/>
              </p:cNvSpPr>
              <p:nvPr/>
            </p:nvSpPr>
            <p:spPr bwMode="auto">
              <a:xfrm>
                <a:off x="2422" y="3000"/>
                <a:ext cx="13" cy="13"/>
              </a:xfrm>
              <a:prstGeom prst="ellipse">
                <a:avLst/>
              </a:prstGeom>
              <a:noFill/>
              <a:ln w="9525">
                <a:solidFill>
                  <a:schemeClr val="tx1"/>
                </a:solidFill>
                <a:round/>
                <a:headEnd/>
                <a:tailEnd/>
              </a:ln>
            </p:spPr>
            <p:txBody>
              <a:bodyPr>
                <a:prstTxWarp prst="textNoShape">
                  <a:avLst/>
                </a:prstTxWarp>
              </a:bodyPr>
              <a:lstStyle/>
              <a:p>
                <a:endParaRPr lang="en-US"/>
              </a:p>
            </p:txBody>
          </p:sp>
        </p:grpSp>
        <p:sp>
          <p:nvSpPr>
            <p:cNvPr id="42115" name="Oval 41"/>
            <p:cNvSpPr>
              <a:spLocks noChangeArrowheads="1"/>
            </p:cNvSpPr>
            <p:nvPr/>
          </p:nvSpPr>
          <p:spPr bwMode="auto">
            <a:xfrm>
              <a:off x="2422" y="3096"/>
              <a:ext cx="13" cy="13"/>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116" name="Oval 42"/>
            <p:cNvSpPr>
              <a:spLocks noChangeArrowheads="1"/>
            </p:cNvSpPr>
            <p:nvPr/>
          </p:nvSpPr>
          <p:spPr bwMode="auto">
            <a:xfrm>
              <a:off x="2854" y="3192"/>
              <a:ext cx="22" cy="19"/>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117" name="Oval 43"/>
            <p:cNvSpPr>
              <a:spLocks noChangeArrowheads="1"/>
            </p:cNvSpPr>
            <p:nvPr/>
          </p:nvSpPr>
          <p:spPr bwMode="auto">
            <a:xfrm>
              <a:off x="2566" y="3144"/>
              <a:ext cx="22" cy="19"/>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118" name="Oval 44"/>
            <p:cNvSpPr>
              <a:spLocks noChangeArrowheads="1"/>
            </p:cNvSpPr>
            <p:nvPr/>
          </p:nvSpPr>
          <p:spPr bwMode="auto">
            <a:xfrm>
              <a:off x="2710" y="3144"/>
              <a:ext cx="22" cy="19"/>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119" name="Oval 45"/>
            <p:cNvSpPr>
              <a:spLocks noChangeArrowheads="1"/>
            </p:cNvSpPr>
            <p:nvPr/>
          </p:nvSpPr>
          <p:spPr bwMode="auto">
            <a:xfrm>
              <a:off x="2470" y="3192"/>
              <a:ext cx="22" cy="19"/>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120" name="Oval 46"/>
            <p:cNvSpPr>
              <a:spLocks noChangeArrowheads="1"/>
            </p:cNvSpPr>
            <p:nvPr/>
          </p:nvSpPr>
          <p:spPr bwMode="auto">
            <a:xfrm>
              <a:off x="2758" y="3048"/>
              <a:ext cx="13" cy="13"/>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121" name="Oval 47"/>
            <p:cNvSpPr>
              <a:spLocks noChangeArrowheads="1"/>
            </p:cNvSpPr>
            <p:nvPr/>
          </p:nvSpPr>
          <p:spPr bwMode="auto">
            <a:xfrm>
              <a:off x="2566" y="3048"/>
              <a:ext cx="13" cy="13"/>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122" name="Oval 48"/>
            <p:cNvSpPr>
              <a:spLocks noChangeArrowheads="1"/>
            </p:cNvSpPr>
            <p:nvPr/>
          </p:nvSpPr>
          <p:spPr bwMode="auto">
            <a:xfrm>
              <a:off x="2854" y="3048"/>
              <a:ext cx="13" cy="13"/>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123" name="Oval 49"/>
            <p:cNvSpPr>
              <a:spLocks noChangeArrowheads="1"/>
            </p:cNvSpPr>
            <p:nvPr/>
          </p:nvSpPr>
          <p:spPr bwMode="auto">
            <a:xfrm>
              <a:off x="2662" y="3048"/>
              <a:ext cx="13" cy="13"/>
            </a:xfrm>
            <a:prstGeom prst="ellipse">
              <a:avLst/>
            </a:prstGeom>
            <a:noFill/>
            <a:ln w="9525">
              <a:solidFill>
                <a:schemeClr val="tx1"/>
              </a:solidFill>
              <a:round/>
              <a:headEnd/>
              <a:tailEnd/>
            </a:ln>
          </p:spPr>
          <p:txBody>
            <a:bodyPr>
              <a:prstTxWarp prst="textNoShape">
                <a:avLst/>
              </a:prstTxWarp>
            </a:bodyPr>
            <a:lstStyle/>
            <a:p>
              <a:endParaRPr lang="en-US"/>
            </a:p>
          </p:txBody>
        </p:sp>
      </p:grpSp>
      <p:grpSp>
        <p:nvGrpSpPr>
          <p:cNvPr id="10" name="Group 50"/>
          <p:cNvGrpSpPr>
            <a:grpSpLocks/>
          </p:cNvGrpSpPr>
          <p:nvPr/>
        </p:nvGrpSpPr>
        <p:grpSpPr bwMode="auto">
          <a:xfrm>
            <a:off x="122237" y="595313"/>
            <a:ext cx="8318501" cy="5884862"/>
            <a:chOff x="77" y="375"/>
            <a:chExt cx="5240" cy="3707"/>
          </a:xfrm>
        </p:grpSpPr>
        <p:sp>
          <p:nvSpPr>
            <p:cNvPr id="42005" name="AutoShape 51"/>
            <p:cNvSpPr>
              <a:spLocks noChangeArrowheads="1"/>
            </p:cNvSpPr>
            <p:nvPr/>
          </p:nvSpPr>
          <p:spPr bwMode="auto">
            <a:xfrm>
              <a:off x="192" y="826"/>
              <a:ext cx="5112" cy="1814"/>
            </a:xfrm>
            <a:custGeom>
              <a:avLst/>
              <a:gdLst>
                <a:gd name="T0" fmla="*/ 0 w 21600"/>
                <a:gd name="T1" fmla="*/ 0 h 21347"/>
                <a:gd name="T2" fmla="*/ 21600 w 21600"/>
                <a:gd name="T3" fmla="*/ 21347 h 21347"/>
              </a:gdLst>
              <a:ahLst/>
              <a:cxnLst/>
              <a:rect l="T0" t="T1" r="T2" b="T3"/>
              <a:pathLst>
                <a:path w="21600" h="21347">
                  <a:moveTo>
                    <a:pt x="21600" y="1789"/>
                  </a:moveTo>
                  <a:cubicBezTo>
                    <a:pt x="21227" y="1919"/>
                    <a:pt x="20890" y="2237"/>
                    <a:pt x="20513" y="2354"/>
                  </a:cubicBezTo>
                  <a:cubicBezTo>
                    <a:pt x="20232" y="2319"/>
                    <a:pt x="19952" y="2319"/>
                    <a:pt x="19671" y="2260"/>
                  </a:cubicBezTo>
                  <a:cubicBezTo>
                    <a:pt x="19483" y="2225"/>
                    <a:pt x="19294" y="1907"/>
                    <a:pt x="19110" y="1883"/>
                  </a:cubicBezTo>
                  <a:cubicBezTo>
                    <a:pt x="18676" y="1824"/>
                    <a:pt x="18247" y="1824"/>
                    <a:pt x="17813" y="1789"/>
                  </a:cubicBezTo>
                  <a:cubicBezTo>
                    <a:pt x="16989" y="1565"/>
                    <a:pt x="16191" y="1400"/>
                    <a:pt x="15358" y="1318"/>
                  </a:cubicBezTo>
                  <a:cubicBezTo>
                    <a:pt x="12952" y="1389"/>
                    <a:pt x="10572" y="1283"/>
                    <a:pt x="8170" y="1129"/>
                  </a:cubicBezTo>
                  <a:cubicBezTo>
                    <a:pt x="7662" y="859"/>
                    <a:pt x="8056" y="1047"/>
                    <a:pt x="6978" y="847"/>
                  </a:cubicBezTo>
                  <a:cubicBezTo>
                    <a:pt x="6706" y="800"/>
                    <a:pt x="6443" y="505"/>
                    <a:pt x="6171" y="470"/>
                  </a:cubicBezTo>
                  <a:cubicBezTo>
                    <a:pt x="5694" y="411"/>
                    <a:pt x="5212" y="411"/>
                    <a:pt x="4734" y="376"/>
                  </a:cubicBezTo>
                  <a:cubicBezTo>
                    <a:pt x="3813" y="128"/>
                    <a:pt x="3261" y="140"/>
                    <a:pt x="2139" y="93"/>
                  </a:cubicBezTo>
                  <a:cubicBezTo>
                    <a:pt x="1517" y="-119"/>
                    <a:pt x="1166" y="-25"/>
                    <a:pt x="701" y="941"/>
                  </a:cubicBezTo>
                  <a:cubicBezTo>
                    <a:pt x="526" y="1306"/>
                    <a:pt x="333" y="1553"/>
                    <a:pt x="175" y="1977"/>
                  </a:cubicBezTo>
                  <a:cubicBezTo>
                    <a:pt x="110" y="2519"/>
                    <a:pt x="39" y="3026"/>
                    <a:pt x="0" y="3579"/>
                  </a:cubicBezTo>
                  <a:cubicBezTo>
                    <a:pt x="31" y="4651"/>
                    <a:pt x="70" y="5558"/>
                    <a:pt x="245" y="6500"/>
                  </a:cubicBezTo>
                  <a:cubicBezTo>
                    <a:pt x="263" y="6594"/>
                    <a:pt x="254" y="6712"/>
                    <a:pt x="281" y="6783"/>
                  </a:cubicBezTo>
                  <a:cubicBezTo>
                    <a:pt x="517" y="7419"/>
                    <a:pt x="885" y="7430"/>
                    <a:pt x="1192" y="7536"/>
                  </a:cubicBezTo>
                  <a:cubicBezTo>
                    <a:pt x="1788" y="7748"/>
                    <a:pt x="2341" y="8255"/>
                    <a:pt x="2945" y="8384"/>
                  </a:cubicBezTo>
                  <a:cubicBezTo>
                    <a:pt x="3165" y="8585"/>
                    <a:pt x="3296" y="9032"/>
                    <a:pt x="3366" y="9609"/>
                  </a:cubicBezTo>
                  <a:cubicBezTo>
                    <a:pt x="3401" y="10622"/>
                    <a:pt x="3296" y="11352"/>
                    <a:pt x="3371" y="12342"/>
                  </a:cubicBezTo>
                  <a:cubicBezTo>
                    <a:pt x="3336" y="12401"/>
                    <a:pt x="3454" y="12613"/>
                    <a:pt x="3436" y="12719"/>
                  </a:cubicBezTo>
                  <a:cubicBezTo>
                    <a:pt x="3423" y="12813"/>
                    <a:pt x="3463" y="12907"/>
                    <a:pt x="3471" y="13001"/>
                  </a:cubicBezTo>
                  <a:cubicBezTo>
                    <a:pt x="3498" y="13249"/>
                    <a:pt x="3520" y="13508"/>
                    <a:pt x="3542" y="13755"/>
                  </a:cubicBezTo>
                  <a:cubicBezTo>
                    <a:pt x="3555" y="13884"/>
                    <a:pt x="3577" y="14132"/>
                    <a:pt x="3577" y="14132"/>
                  </a:cubicBezTo>
                  <a:cubicBezTo>
                    <a:pt x="3625" y="15298"/>
                    <a:pt x="3647" y="16393"/>
                    <a:pt x="3752" y="17524"/>
                  </a:cubicBezTo>
                  <a:cubicBezTo>
                    <a:pt x="3774" y="19326"/>
                    <a:pt x="3756" y="19844"/>
                    <a:pt x="3936" y="21293"/>
                  </a:cubicBezTo>
                  <a:cubicBezTo>
                    <a:pt x="3958" y="21481"/>
                    <a:pt x="4260" y="21257"/>
                    <a:pt x="4278" y="21269"/>
                  </a:cubicBezTo>
                  <a:cubicBezTo>
                    <a:pt x="4335" y="21234"/>
                    <a:pt x="4449" y="21375"/>
                    <a:pt x="4471" y="21222"/>
                  </a:cubicBezTo>
                  <a:cubicBezTo>
                    <a:pt x="4480" y="21163"/>
                    <a:pt x="4506" y="20291"/>
                    <a:pt x="4497" y="20138"/>
                  </a:cubicBezTo>
                  <a:cubicBezTo>
                    <a:pt x="4493" y="19738"/>
                    <a:pt x="4541" y="19078"/>
                    <a:pt x="4550" y="18772"/>
                  </a:cubicBezTo>
                  <a:cubicBezTo>
                    <a:pt x="4572" y="18466"/>
                    <a:pt x="4602" y="18454"/>
                    <a:pt x="4629" y="18278"/>
                  </a:cubicBezTo>
                  <a:cubicBezTo>
                    <a:pt x="4681" y="18101"/>
                    <a:pt x="4672" y="17924"/>
                    <a:pt x="4699" y="17712"/>
                  </a:cubicBezTo>
                  <a:cubicBezTo>
                    <a:pt x="4721" y="17524"/>
                    <a:pt x="4769" y="17147"/>
                    <a:pt x="4769" y="17147"/>
                  </a:cubicBezTo>
                  <a:cubicBezTo>
                    <a:pt x="4782" y="15310"/>
                    <a:pt x="4650" y="11894"/>
                    <a:pt x="5190" y="10080"/>
                  </a:cubicBezTo>
                  <a:cubicBezTo>
                    <a:pt x="5273" y="9798"/>
                    <a:pt x="5492" y="9209"/>
                    <a:pt x="5610" y="9044"/>
                  </a:cubicBezTo>
                  <a:cubicBezTo>
                    <a:pt x="5676" y="8950"/>
                    <a:pt x="5759" y="8961"/>
                    <a:pt x="5821" y="8855"/>
                  </a:cubicBezTo>
                  <a:cubicBezTo>
                    <a:pt x="5917" y="8679"/>
                    <a:pt x="6053" y="8502"/>
                    <a:pt x="6171" y="8479"/>
                  </a:cubicBezTo>
                  <a:cubicBezTo>
                    <a:pt x="6487" y="8420"/>
                    <a:pt x="6803" y="8396"/>
                    <a:pt x="7118" y="8384"/>
                  </a:cubicBezTo>
                  <a:cubicBezTo>
                    <a:pt x="8087" y="8337"/>
                    <a:pt x="9060" y="8325"/>
                    <a:pt x="10029" y="8290"/>
                  </a:cubicBezTo>
                  <a:cubicBezTo>
                    <a:pt x="10533" y="8066"/>
                    <a:pt x="10309" y="8161"/>
                    <a:pt x="10695" y="8007"/>
                  </a:cubicBezTo>
                  <a:cubicBezTo>
                    <a:pt x="11400" y="7372"/>
                    <a:pt x="12615" y="7890"/>
                    <a:pt x="13044" y="7913"/>
                  </a:cubicBezTo>
                  <a:cubicBezTo>
                    <a:pt x="13680" y="8337"/>
                    <a:pt x="14236" y="8490"/>
                    <a:pt x="14903" y="8573"/>
                  </a:cubicBezTo>
                  <a:cubicBezTo>
                    <a:pt x="15512" y="8844"/>
                    <a:pt x="16095" y="8455"/>
                    <a:pt x="16691" y="8384"/>
                  </a:cubicBezTo>
                  <a:cubicBezTo>
                    <a:pt x="17147" y="8325"/>
                    <a:pt x="17603" y="8325"/>
                    <a:pt x="18058" y="8290"/>
                  </a:cubicBezTo>
                  <a:cubicBezTo>
                    <a:pt x="18216" y="8219"/>
                    <a:pt x="18361" y="8149"/>
                    <a:pt x="18514" y="8007"/>
                  </a:cubicBezTo>
                  <a:cubicBezTo>
                    <a:pt x="19430" y="8066"/>
                    <a:pt x="20241" y="8102"/>
                    <a:pt x="21179" y="8102"/>
                  </a:cubicBezTo>
                </a:path>
              </a:pathLst>
            </a:custGeom>
            <a:blipFill dpi="0" rotWithShape="0">
              <a:blip r:embed="rId3"/>
              <a:srcRect/>
              <a:tile tx="0" ty="0" sx="100000" sy="100000" flip="none" algn="tl"/>
            </a:blipFill>
            <a:ln w="9525">
              <a:solidFill>
                <a:schemeClr val="tx1"/>
              </a:solidFill>
              <a:miter lim="800000"/>
              <a:headEnd/>
              <a:tailEnd/>
            </a:ln>
          </p:spPr>
          <p:txBody>
            <a:bodyPr>
              <a:prstTxWarp prst="textNoShape">
                <a:avLst/>
              </a:prstTxWarp>
            </a:bodyPr>
            <a:lstStyle/>
            <a:p>
              <a:endParaRPr lang="en-US"/>
            </a:p>
          </p:txBody>
        </p:sp>
        <p:sp>
          <p:nvSpPr>
            <p:cNvPr id="42006" name="Rectangle 52"/>
            <p:cNvSpPr>
              <a:spLocks noChangeArrowheads="1"/>
            </p:cNvSpPr>
            <p:nvPr/>
          </p:nvSpPr>
          <p:spPr bwMode="auto">
            <a:xfrm rot="20160000">
              <a:off x="77" y="1354"/>
              <a:ext cx="512" cy="136"/>
            </a:xfrm>
            <a:prstGeom prst="rect">
              <a:avLst/>
            </a:prstGeom>
            <a:solidFill>
              <a:srgbClr val="FFFFFF"/>
            </a:solidFill>
            <a:ln w="9525">
              <a:solidFill>
                <a:schemeClr val="tx1"/>
              </a:solidFill>
              <a:miter lim="800000"/>
              <a:headEnd/>
              <a:tailEnd/>
            </a:ln>
          </p:spPr>
          <p:txBody>
            <a:bodyPr lIns="0" tIns="0" rIns="0" bIns="0">
              <a:prstTxWarp prst="textNoShape">
                <a:avLst/>
              </a:prstTxWarp>
            </a:bodyPr>
            <a:lstStyle/>
            <a:p>
              <a:pPr algn="ctr"/>
              <a:r>
                <a:rPr lang="en-US" sz="1200" b="1" dirty="0">
                  <a:latin typeface="Lucida Grande" pitchFamily="1" charset="0"/>
                  <a:ea typeface="Lucida Grande" pitchFamily="1" charset="0"/>
                  <a:cs typeface="Lucida Grande" pitchFamily="1" charset="0"/>
                  <a:sym typeface="Lucida Grande" pitchFamily="1" charset="0"/>
                </a:rPr>
                <a:t>Explosive</a:t>
              </a:r>
            </a:p>
          </p:txBody>
        </p:sp>
        <p:sp>
          <p:nvSpPr>
            <p:cNvPr id="42007" name="Rectangle 53"/>
            <p:cNvSpPr>
              <a:spLocks noChangeArrowheads="1"/>
            </p:cNvSpPr>
            <p:nvPr/>
          </p:nvSpPr>
          <p:spPr bwMode="auto">
            <a:xfrm rot="-779999">
              <a:off x="3303" y="3111"/>
              <a:ext cx="918" cy="154"/>
            </a:xfrm>
            <a:prstGeom prst="rect">
              <a:avLst/>
            </a:prstGeom>
            <a:noFill/>
            <a:ln w="9525">
              <a:noFill/>
              <a:miter lim="800000"/>
              <a:headEnd/>
              <a:tailEnd/>
            </a:ln>
          </p:spPr>
          <p:txBody>
            <a:bodyPr wrap="none" lIns="0" tIns="0" rIns="0" bIns="0">
              <a:prstTxWarp prst="textNoShape">
                <a:avLst/>
              </a:prstTxWarp>
              <a:spAutoFit/>
            </a:bodyPr>
            <a:lstStyle/>
            <a:p>
              <a:r>
                <a:rPr lang="en-US" sz="1600" b="1" u="sng">
                  <a:solidFill>
                    <a:srgbClr val="1A09FC"/>
                  </a:solidFill>
                  <a:latin typeface="Lucida Grande" pitchFamily="1" charset="0"/>
                  <a:ea typeface="Lucida Grande" pitchFamily="1" charset="0"/>
                  <a:cs typeface="Lucida Grande" pitchFamily="1" charset="0"/>
                  <a:sym typeface="Lucida Grande" pitchFamily="1" charset="0"/>
                </a:rPr>
                <a:t>NET COOLING</a:t>
              </a:r>
            </a:p>
          </p:txBody>
        </p:sp>
        <p:sp>
          <p:nvSpPr>
            <p:cNvPr id="42008" name="Rectangle 54"/>
            <p:cNvSpPr>
              <a:spLocks noChangeArrowheads="1"/>
            </p:cNvSpPr>
            <p:nvPr/>
          </p:nvSpPr>
          <p:spPr bwMode="auto">
            <a:xfrm>
              <a:off x="314" y="509"/>
              <a:ext cx="1280" cy="256"/>
            </a:xfrm>
            <a:prstGeom prst="rect">
              <a:avLst/>
            </a:prstGeom>
            <a:noFill/>
            <a:ln w="9525">
              <a:noFill/>
              <a:miter lim="800000"/>
              <a:headEnd/>
              <a:tailEnd/>
            </a:ln>
          </p:spPr>
          <p:txBody>
            <a:bodyPr lIns="0" tIns="0" rIns="0" bIns="0">
              <a:prstTxWarp prst="textNoShape">
                <a:avLst/>
              </a:prstTxWarp>
            </a:bodyPr>
            <a:lstStyle/>
            <a:p>
              <a:pPr algn="ctr"/>
              <a:r>
                <a:rPr lang="en-US" sz="1200" b="1" u="sng">
                  <a:latin typeface="Comic Sans MS" pitchFamily="1" charset="0"/>
                  <a:ea typeface="Comic Sans MS" pitchFamily="1" charset="0"/>
                  <a:cs typeface="Comic Sans MS" pitchFamily="1" charset="0"/>
                  <a:sym typeface="Comic Sans MS" pitchFamily="1" charset="0"/>
                </a:rPr>
                <a:t>Stratospheric aerosols</a:t>
              </a:r>
            </a:p>
            <a:p>
              <a:pPr algn="ctr"/>
              <a:r>
                <a:rPr lang="en-US" sz="1200">
                  <a:latin typeface="Arial Rounded MT Bold" pitchFamily="1" charset="0"/>
                  <a:ea typeface="Arial Rounded MT Bold" pitchFamily="1" charset="0"/>
                  <a:cs typeface="Arial Rounded MT Bold" pitchFamily="1" charset="0"/>
                  <a:sym typeface="Arial Rounded MT Bold" pitchFamily="1" charset="0"/>
                </a:rPr>
                <a:t>(Lifetime </a:t>
              </a:r>
              <a:r>
                <a:rPr lang="en-US" sz="1200">
                  <a:latin typeface="Symbol" pitchFamily="1" charset="2"/>
                  <a:ea typeface="Symbol" pitchFamily="1" charset="2"/>
                  <a:cs typeface="Symbol" pitchFamily="1" charset="2"/>
                  <a:sym typeface="Symbol" pitchFamily="1" charset="2"/>
                </a:rPr>
                <a:t>≈</a:t>
              </a:r>
              <a:r>
                <a:rPr lang="en-US" sz="1200">
                  <a:latin typeface="Arial Rounded MT Bold" pitchFamily="1" charset="0"/>
                  <a:ea typeface="Arial Rounded MT Bold" pitchFamily="1" charset="0"/>
                  <a:cs typeface="Arial Rounded MT Bold" pitchFamily="1" charset="0"/>
                  <a:sym typeface="Arial Rounded MT Bold" pitchFamily="1" charset="0"/>
                </a:rPr>
                <a:t> 1-3 years)</a:t>
              </a:r>
            </a:p>
          </p:txBody>
        </p:sp>
        <p:sp>
          <p:nvSpPr>
            <p:cNvPr id="42009" name="AutoShape 55"/>
            <p:cNvSpPr>
              <a:spLocks noChangeArrowheads="1"/>
            </p:cNvSpPr>
            <p:nvPr/>
          </p:nvSpPr>
          <p:spPr bwMode="auto">
            <a:xfrm>
              <a:off x="1195" y="2181"/>
              <a:ext cx="505" cy="382"/>
            </a:xfrm>
            <a:custGeom>
              <a:avLst/>
              <a:gdLst>
                <a:gd name="T0" fmla="*/ 0 w 21600"/>
                <a:gd name="T1" fmla="*/ 0 h 18330"/>
                <a:gd name="T2" fmla="*/ 21600 w 21600"/>
                <a:gd name="T3" fmla="*/ 18330 h 18330"/>
              </a:gdLst>
              <a:ahLst/>
              <a:cxnLst/>
              <a:rect l="T0" t="T1" r="T2" b="T3"/>
              <a:pathLst>
                <a:path w="21600" h="18330">
                  <a:moveTo>
                    <a:pt x="0" y="12447"/>
                  </a:moveTo>
                  <a:cubicBezTo>
                    <a:pt x="2938" y="1148"/>
                    <a:pt x="9919" y="-3270"/>
                    <a:pt x="15594" y="2580"/>
                  </a:cubicBezTo>
                  <a:cubicBezTo>
                    <a:pt x="18683" y="5765"/>
                    <a:pt x="20889" y="11549"/>
                    <a:pt x="21600" y="18330"/>
                  </a:cubicBezTo>
                </a:path>
              </a:pathLst>
            </a:custGeom>
            <a:noFill/>
            <a:ln w="9525">
              <a:solidFill>
                <a:schemeClr val="tx1"/>
              </a:solidFill>
              <a:miter lim="800000"/>
              <a:headEnd/>
              <a:tailEnd/>
            </a:ln>
          </p:spPr>
          <p:txBody>
            <a:bodyPr>
              <a:prstTxWarp prst="textNoShape">
                <a:avLst/>
              </a:prstTxWarp>
            </a:bodyPr>
            <a:lstStyle/>
            <a:p>
              <a:endParaRPr lang="en-US"/>
            </a:p>
          </p:txBody>
        </p:sp>
        <p:grpSp>
          <p:nvGrpSpPr>
            <p:cNvPr id="11" name="Group 56"/>
            <p:cNvGrpSpPr>
              <a:grpSpLocks/>
            </p:cNvGrpSpPr>
            <p:nvPr/>
          </p:nvGrpSpPr>
          <p:grpSpPr bwMode="auto">
            <a:xfrm>
              <a:off x="898" y="1559"/>
              <a:ext cx="1203" cy="2523"/>
              <a:chOff x="898" y="1559"/>
              <a:chExt cx="1203" cy="2523"/>
            </a:xfrm>
          </p:grpSpPr>
          <p:grpSp>
            <p:nvGrpSpPr>
              <p:cNvPr id="12" name="Group 57"/>
              <p:cNvGrpSpPr>
                <a:grpSpLocks/>
              </p:cNvGrpSpPr>
              <p:nvPr/>
            </p:nvGrpSpPr>
            <p:grpSpPr bwMode="auto">
              <a:xfrm>
                <a:off x="1244" y="1559"/>
                <a:ext cx="601" cy="1032"/>
                <a:chOff x="1244" y="1559"/>
                <a:chExt cx="601" cy="1032"/>
              </a:xfrm>
            </p:grpSpPr>
            <p:sp>
              <p:nvSpPr>
                <p:cNvPr id="42109" name="AutoShape 58"/>
                <p:cNvSpPr>
                  <a:spLocks noChangeArrowheads="1"/>
                </p:cNvSpPr>
                <p:nvPr/>
              </p:nvSpPr>
              <p:spPr bwMode="auto">
                <a:xfrm>
                  <a:off x="1307" y="1559"/>
                  <a:ext cx="521" cy="509"/>
                </a:xfrm>
                <a:custGeom>
                  <a:avLst/>
                  <a:gdLst>
                    <a:gd name="T0" fmla="*/ 0 w 21600"/>
                    <a:gd name="T1" fmla="*/ 0 h 19070"/>
                    <a:gd name="T2" fmla="*/ 21600 w 21600"/>
                    <a:gd name="T3" fmla="*/ 19070 h 19070"/>
                  </a:gdLst>
                  <a:ahLst/>
                  <a:cxnLst/>
                  <a:rect l="T0" t="T1" r="T2" b="T3"/>
                  <a:pathLst>
                    <a:path w="21600" h="19070">
                      <a:moveTo>
                        <a:pt x="0" y="7221"/>
                      </a:moveTo>
                      <a:cubicBezTo>
                        <a:pt x="4455" y="-1570"/>
                        <a:pt x="12241" y="-2530"/>
                        <a:pt x="17390" y="5077"/>
                      </a:cubicBezTo>
                      <a:cubicBezTo>
                        <a:pt x="19800" y="8637"/>
                        <a:pt x="21308" y="13652"/>
                        <a:pt x="21600" y="19070"/>
                      </a:cubicBezTo>
                    </a:path>
                  </a:pathLst>
                </a:custGeom>
                <a:noFill/>
                <a:ln w="9525">
                  <a:solidFill>
                    <a:schemeClr val="tx1"/>
                  </a:solidFill>
                  <a:miter lim="800000"/>
                  <a:headEnd/>
                  <a:tailEnd/>
                </a:ln>
              </p:spPr>
              <p:txBody>
                <a:bodyPr>
                  <a:prstTxWarp prst="textNoShape">
                    <a:avLst/>
                  </a:prstTxWarp>
                </a:bodyPr>
                <a:lstStyle/>
                <a:p>
                  <a:endParaRPr lang="en-US"/>
                </a:p>
              </p:txBody>
            </p:sp>
            <p:sp>
              <p:nvSpPr>
                <p:cNvPr id="42110" name="AutoShape 59"/>
                <p:cNvSpPr>
                  <a:spLocks noChangeArrowheads="1"/>
                </p:cNvSpPr>
                <p:nvPr/>
              </p:nvSpPr>
              <p:spPr bwMode="auto">
                <a:xfrm>
                  <a:off x="1244" y="1776"/>
                  <a:ext cx="476" cy="574"/>
                </a:xfrm>
                <a:custGeom>
                  <a:avLst/>
                  <a:gdLst>
                    <a:gd name="T0" fmla="*/ 0 w 21600"/>
                    <a:gd name="T1" fmla="*/ 0 h 18367"/>
                    <a:gd name="T2" fmla="*/ 21600 w 21600"/>
                    <a:gd name="T3" fmla="*/ 18367 h 18367"/>
                  </a:gdLst>
                  <a:ahLst/>
                  <a:cxnLst/>
                  <a:rect l="T0" t="T1" r="T2" b="T3"/>
                  <a:pathLst>
                    <a:path w="21600" h="18367">
                      <a:moveTo>
                        <a:pt x="0" y="10629"/>
                      </a:moveTo>
                      <a:cubicBezTo>
                        <a:pt x="3529" y="-100"/>
                        <a:pt x="10863" y="-3233"/>
                        <a:pt x="16380" y="3631"/>
                      </a:cubicBezTo>
                      <a:cubicBezTo>
                        <a:pt x="19069" y="6976"/>
                        <a:pt x="20951" y="12289"/>
                        <a:pt x="21600" y="18367"/>
                      </a:cubicBezTo>
                    </a:path>
                  </a:pathLst>
                </a:custGeom>
                <a:noFill/>
                <a:ln w="9525">
                  <a:solidFill>
                    <a:schemeClr val="tx1"/>
                  </a:solidFill>
                  <a:miter lim="800000"/>
                  <a:headEnd/>
                  <a:tailEnd/>
                </a:ln>
              </p:spPr>
              <p:txBody>
                <a:bodyPr>
                  <a:prstTxWarp prst="textNoShape">
                    <a:avLst/>
                  </a:prstTxWarp>
                </a:bodyPr>
                <a:lstStyle/>
                <a:p>
                  <a:endParaRPr lang="en-US"/>
                </a:p>
              </p:txBody>
            </p:sp>
            <p:sp>
              <p:nvSpPr>
                <p:cNvPr id="42111" name="AutoShape 60"/>
                <p:cNvSpPr>
                  <a:spLocks noChangeArrowheads="1"/>
                </p:cNvSpPr>
                <p:nvPr/>
              </p:nvSpPr>
              <p:spPr bwMode="auto">
                <a:xfrm>
                  <a:off x="1815" y="2050"/>
                  <a:ext cx="30" cy="30"/>
                </a:xfrm>
                <a:custGeom>
                  <a:avLst/>
                  <a:gdLst>
                    <a:gd name="T0" fmla="*/ 0 w 21600"/>
                    <a:gd name="T1" fmla="*/ 0 h 21600"/>
                    <a:gd name="T2" fmla="*/ 21600 w 21600"/>
                    <a:gd name="T3" fmla="*/ 21600 h 21600"/>
                  </a:gdLst>
                  <a:ahLst/>
                  <a:cxnLst/>
                  <a:rect l="T0" t="T1" r="T2" b="T3"/>
                  <a:pathLst>
                    <a:path w="21600" h="21600">
                      <a:moveTo>
                        <a:pt x="11462" y="4342"/>
                      </a:moveTo>
                      <a:lnTo>
                        <a:pt x="9722" y="1887"/>
                      </a:lnTo>
                      <a:lnTo>
                        <a:pt x="8550" y="6382"/>
                      </a:lnTo>
                      <a:lnTo>
                        <a:pt x="4502" y="3625"/>
                      </a:lnTo>
                      <a:lnTo>
                        <a:pt x="5372" y="7817"/>
                      </a:lnTo>
                      <a:lnTo>
                        <a:pt x="1172" y="8270"/>
                      </a:lnTo>
                      <a:lnTo>
                        <a:pt x="3935" y="11592"/>
                      </a:lnTo>
                      <a:lnTo>
                        <a:pt x="0" y="12877"/>
                      </a:lnTo>
                      <a:lnTo>
                        <a:pt x="3330" y="15370"/>
                      </a:lnTo>
                      <a:lnTo>
                        <a:pt x="1285" y="17825"/>
                      </a:lnTo>
                      <a:lnTo>
                        <a:pt x="4805" y="18240"/>
                      </a:lnTo>
                      <a:lnTo>
                        <a:pt x="4917" y="21600"/>
                      </a:lnTo>
                      <a:lnTo>
                        <a:pt x="7527" y="18125"/>
                      </a:lnTo>
                      <a:lnTo>
                        <a:pt x="8700" y="19712"/>
                      </a:lnTo>
                      <a:lnTo>
                        <a:pt x="9872" y="17370"/>
                      </a:lnTo>
                      <a:lnTo>
                        <a:pt x="11612" y="18842"/>
                      </a:lnTo>
                      <a:lnTo>
                        <a:pt x="12180" y="15935"/>
                      </a:lnTo>
                      <a:lnTo>
                        <a:pt x="14942" y="17370"/>
                      </a:lnTo>
                      <a:lnTo>
                        <a:pt x="14640" y="14350"/>
                      </a:lnTo>
                      <a:lnTo>
                        <a:pt x="18877" y="15632"/>
                      </a:lnTo>
                      <a:lnTo>
                        <a:pt x="16380" y="12310"/>
                      </a:lnTo>
                      <a:lnTo>
                        <a:pt x="18270" y="11290"/>
                      </a:lnTo>
                      <a:lnTo>
                        <a:pt x="16985" y="9402"/>
                      </a:lnTo>
                      <a:lnTo>
                        <a:pt x="21600" y="6645"/>
                      </a:lnTo>
                      <a:lnTo>
                        <a:pt x="16380" y="6532"/>
                      </a:lnTo>
                      <a:lnTo>
                        <a:pt x="18007" y="3172"/>
                      </a:lnTo>
                      <a:lnTo>
                        <a:pt x="14525" y="5777"/>
                      </a:lnTo>
                      <a:lnTo>
                        <a:pt x="14790" y="0"/>
                      </a:lnTo>
                      <a:close/>
                      <a:moveTo>
                        <a:pt x="11462" y="4342"/>
                      </a:moveTo>
                    </a:path>
                  </a:pathLst>
                </a:custGeom>
                <a:solidFill>
                  <a:srgbClr val="000000"/>
                </a:solidFill>
                <a:ln w="9525">
                  <a:solidFill>
                    <a:schemeClr val="tx1"/>
                  </a:solidFill>
                  <a:miter lim="800000"/>
                  <a:headEnd/>
                  <a:tailEnd/>
                </a:ln>
              </p:spPr>
              <p:txBody>
                <a:bodyPr>
                  <a:prstTxWarp prst="textNoShape">
                    <a:avLst/>
                  </a:prstTxWarp>
                </a:bodyPr>
                <a:lstStyle/>
                <a:p>
                  <a:endParaRPr lang="en-US"/>
                </a:p>
              </p:txBody>
            </p:sp>
            <p:sp>
              <p:nvSpPr>
                <p:cNvPr id="42112" name="AutoShape 61"/>
                <p:cNvSpPr>
                  <a:spLocks noChangeArrowheads="1"/>
                </p:cNvSpPr>
                <p:nvPr/>
              </p:nvSpPr>
              <p:spPr bwMode="auto">
                <a:xfrm>
                  <a:off x="1698" y="2332"/>
                  <a:ext cx="40" cy="35"/>
                </a:xfrm>
                <a:custGeom>
                  <a:avLst/>
                  <a:gdLst>
                    <a:gd name="T0" fmla="*/ 0 w 21600"/>
                    <a:gd name="T1" fmla="*/ 0 h 21600"/>
                    <a:gd name="T2" fmla="*/ 21600 w 21600"/>
                    <a:gd name="T3" fmla="*/ 21600 h 21600"/>
                  </a:gdLst>
                  <a:ahLst/>
                  <a:cxnLst/>
                  <a:rect l="T0" t="T1" r="T2" b="T3"/>
                  <a:pathLst>
                    <a:path w="21600" h="21600">
                      <a:moveTo>
                        <a:pt x="10800" y="5800"/>
                      </a:moveTo>
                      <a:lnTo>
                        <a:pt x="8352" y="2295"/>
                      </a:lnTo>
                      <a:lnTo>
                        <a:pt x="7312" y="6320"/>
                      </a:lnTo>
                      <a:lnTo>
                        <a:pt x="370" y="2295"/>
                      </a:lnTo>
                      <a:lnTo>
                        <a:pt x="4627" y="7617"/>
                      </a:lnTo>
                      <a:lnTo>
                        <a:pt x="0" y="8615"/>
                      </a:lnTo>
                      <a:lnTo>
                        <a:pt x="3722" y="11775"/>
                      </a:lnTo>
                      <a:lnTo>
                        <a:pt x="135" y="14587"/>
                      </a:lnTo>
                      <a:lnTo>
                        <a:pt x="5667" y="13937"/>
                      </a:lnTo>
                      <a:lnTo>
                        <a:pt x="4762" y="17617"/>
                      </a:lnTo>
                      <a:lnTo>
                        <a:pt x="7715" y="15627"/>
                      </a:lnTo>
                      <a:lnTo>
                        <a:pt x="8485" y="21600"/>
                      </a:lnTo>
                      <a:lnTo>
                        <a:pt x="10532" y="14935"/>
                      </a:lnTo>
                      <a:lnTo>
                        <a:pt x="13247" y="19737"/>
                      </a:lnTo>
                      <a:lnTo>
                        <a:pt x="14020" y="14457"/>
                      </a:lnTo>
                      <a:lnTo>
                        <a:pt x="18145" y="18095"/>
                      </a:lnTo>
                      <a:lnTo>
                        <a:pt x="16837" y="12942"/>
                      </a:lnTo>
                      <a:lnTo>
                        <a:pt x="21600" y="13290"/>
                      </a:lnTo>
                      <a:lnTo>
                        <a:pt x="17607" y="10475"/>
                      </a:lnTo>
                      <a:lnTo>
                        <a:pt x="21097" y="8137"/>
                      </a:lnTo>
                      <a:lnTo>
                        <a:pt x="16702" y="7315"/>
                      </a:lnTo>
                      <a:lnTo>
                        <a:pt x="18380" y="4457"/>
                      </a:lnTo>
                      <a:lnTo>
                        <a:pt x="14155" y="5325"/>
                      </a:lnTo>
                      <a:lnTo>
                        <a:pt x="14522" y="0"/>
                      </a:lnTo>
                      <a:close/>
                      <a:moveTo>
                        <a:pt x="10800" y="5800"/>
                      </a:moveTo>
                    </a:path>
                  </a:pathLst>
                </a:custGeom>
                <a:solidFill>
                  <a:srgbClr val="000000"/>
                </a:solidFill>
                <a:ln w="9525">
                  <a:solidFill>
                    <a:schemeClr val="tx1"/>
                  </a:solidFill>
                  <a:miter lim="800000"/>
                  <a:headEnd/>
                  <a:tailEnd/>
                </a:ln>
              </p:spPr>
              <p:txBody>
                <a:bodyPr>
                  <a:prstTxWarp prst="textNoShape">
                    <a:avLst/>
                  </a:prstTxWarp>
                </a:bodyPr>
                <a:lstStyle/>
                <a:p>
                  <a:endParaRPr lang="en-US"/>
                </a:p>
              </p:txBody>
            </p:sp>
            <p:sp>
              <p:nvSpPr>
                <p:cNvPr id="42113" name="AutoShape 62"/>
                <p:cNvSpPr>
                  <a:spLocks noChangeArrowheads="1"/>
                </p:cNvSpPr>
                <p:nvPr/>
              </p:nvSpPr>
              <p:spPr bwMode="auto">
                <a:xfrm>
                  <a:off x="1683" y="2543"/>
                  <a:ext cx="44" cy="48"/>
                </a:xfrm>
                <a:custGeom>
                  <a:avLst/>
                  <a:gdLst>
                    <a:gd name="T0" fmla="*/ 0 w 21600"/>
                    <a:gd name="T1" fmla="*/ 0 h 21600"/>
                    <a:gd name="T2" fmla="*/ 21600 w 21600"/>
                    <a:gd name="T3" fmla="*/ 21600 h 21600"/>
                  </a:gdLst>
                  <a:ahLst/>
                  <a:cxnLst/>
                  <a:rect l="T0" t="T1" r="T2" b="T3"/>
                  <a:pathLst>
                    <a:path w="21600" h="21600">
                      <a:moveTo>
                        <a:pt x="11462" y="4342"/>
                      </a:moveTo>
                      <a:lnTo>
                        <a:pt x="9722" y="1887"/>
                      </a:lnTo>
                      <a:lnTo>
                        <a:pt x="8550" y="6382"/>
                      </a:lnTo>
                      <a:lnTo>
                        <a:pt x="4502" y="3625"/>
                      </a:lnTo>
                      <a:lnTo>
                        <a:pt x="5372" y="7817"/>
                      </a:lnTo>
                      <a:lnTo>
                        <a:pt x="1172" y="8270"/>
                      </a:lnTo>
                      <a:lnTo>
                        <a:pt x="3935" y="11592"/>
                      </a:lnTo>
                      <a:lnTo>
                        <a:pt x="0" y="12877"/>
                      </a:lnTo>
                      <a:lnTo>
                        <a:pt x="3330" y="15370"/>
                      </a:lnTo>
                      <a:lnTo>
                        <a:pt x="1285" y="17825"/>
                      </a:lnTo>
                      <a:lnTo>
                        <a:pt x="4805" y="18240"/>
                      </a:lnTo>
                      <a:lnTo>
                        <a:pt x="4917" y="21600"/>
                      </a:lnTo>
                      <a:lnTo>
                        <a:pt x="7527" y="18125"/>
                      </a:lnTo>
                      <a:lnTo>
                        <a:pt x="8700" y="19712"/>
                      </a:lnTo>
                      <a:lnTo>
                        <a:pt x="9872" y="17370"/>
                      </a:lnTo>
                      <a:lnTo>
                        <a:pt x="11612" y="18842"/>
                      </a:lnTo>
                      <a:lnTo>
                        <a:pt x="12180" y="15935"/>
                      </a:lnTo>
                      <a:lnTo>
                        <a:pt x="14942" y="17370"/>
                      </a:lnTo>
                      <a:lnTo>
                        <a:pt x="14640" y="14350"/>
                      </a:lnTo>
                      <a:lnTo>
                        <a:pt x="18877" y="15632"/>
                      </a:lnTo>
                      <a:lnTo>
                        <a:pt x="16380" y="12310"/>
                      </a:lnTo>
                      <a:lnTo>
                        <a:pt x="18270" y="11290"/>
                      </a:lnTo>
                      <a:lnTo>
                        <a:pt x="16985" y="9402"/>
                      </a:lnTo>
                      <a:lnTo>
                        <a:pt x="21600" y="6645"/>
                      </a:lnTo>
                      <a:lnTo>
                        <a:pt x="16380" y="6532"/>
                      </a:lnTo>
                      <a:lnTo>
                        <a:pt x="18007" y="3172"/>
                      </a:lnTo>
                      <a:lnTo>
                        <a:pt x="14525" y="5777"/>
                      </a:lnTo>
                      <a:lnTo>
                        <a:pt x="14790" y="0"/>
                      </a:lnTo>
                      <a:close/>
                      <a:moveTo>
                        <a:pt x="11462" y="4342"/>
                      </a:moveTo>
                    </a:path>
                  </a:pathLst>
                </a:custGeom>
                <a:solidFill>
                  <a:srgbClr val="000000"/>
                </a:solidFill>
                <a:ln w="9525">
                  <a:solidFill>
                    <a:schemeClr val="tx1"/>
                  </a:solidFill>
                  <a:miter lim="800000"/>
                  <a:headEnd/>
                  <a:tailEnd/>
                </a:ln>
              </p:spPr>
              <p:txBody>
                <a:bodyPr>
                  <a:prstTxWarp prst="textNoShape">
                    <a:avLst/>
                  </a:prstTxWarp>
                </a:bodyPr>
                <a:lstStyle/>
                <a:p>
                  <a:endParaRPr lang="en-US"/>
                </a:p>
              </p:txBody>
            </p:sp>
          </p:grpSp>
          <p:sp>
            <p:nvSpPr>
              <p:cNvPr id="42106" name="Rectangle 63"/>
              <p:cNvSpPr>
                <a:spLocks noChangeArrowheads="1"/>
              </p:cNvSpPr>
              <p:nvPr/>
            </p:nvSpPr>
            <p:spPr bwMode="auto">
              <a:xfrm>
                <a:off x="1751" y="2108"/>
                <a:ext cx="350" cy="116"/>
              </a:xfrm>
              <a:prstGeom prst="rect">
                <a:avLst/>
              </a:prstGeom>
              <a:noFill/>
              <a:ln w="9525">
                <a:noFill/>
                <a:miter lim="800000"/>
                <a:headEnd/>
                <a:tailEnd/>
              </a:ln>
            </p:spPr>
            <p:txBody>
              <a:bodyPr wrap="none" lIns="0" tIns="0" rIns="0" bIns="0">
                <a:prstTxWarp prst="textNoShape">
                  <a:avLst/>
                </a:prstTxWarp>
                <a:spAutoFit/>
              </a:bodyPr>
              <a:lstStyle/>
              <a:p>
                <a:r>
                  <a:rPr lang="en-US" sz="1200" b="1">
                    <a:latin typeface="Lucida Grande" pitchFamily="1" charset="0"/>
                    <a:ea typeface="Lucida Grande" pitchFamily="1" charset="0"/>
                    <a:cs typeface="Lucida Grande" pitchFamily="1" charset="0"/>
                    <a:sym typeface="Lucida Grande" pitchFamily="1" charset="0"/>
                  </a:rPr>
                  <a:t>Ashfall</a:t>
                </a:r>
              </a:p>
            </p:txBody>
          </p:sp>
          <p:sp>
            <p:nvSpPr>
              <p:cNvPr id="42107" name="Rectangle 63"/>
              <p:cNvSpPr>
                <a:spLocks noChangeArrowheads="1"/>
              </p:cNvSpPr>
              <p:nvPr/>
            </p:nvSpPr>
            <p:spPr bwMode="auto">
              <a:xfrm flipH="1">
                <a:off x="898" y="3849"/>
                <a:ext cx="567" cy="233"/>
              </a:xfrm>
              <a:prstGeom prst="rect">
                <a:avLst/>
              </a:prstGeom>
              <a:noFill/>
              <a:ln w="9525">
                <a:noFill/>
                <a:miter lim="800000"/>
                <a:headEnd/>
                <a:tailEnd/>
              </a:ln>
            </p:spPr>
            <p:txBody>
              <a:bodyPr lIns="0" tIns="0" rIns="0" bIns="0">
                <a:prstTxWarp prst="textNoShape">
                  <a:avLst/>
                </a:prstTxWarp>
                <a:spAutoFit/>
              </a:bodyPr>
              <a:lstStyle/>
              <a:p>
                <a:pPr algn="ctr"/>
                <a:r>
                  <a:rPr lang="en-US" sz="1200" b="1">
                    <a:solidFill>
                      <a:srgbClr val="FFFFFF"/>
                    </a:solidFill>
                    <a:latin typeface="Lucida Grande" pitchFamily="1" charset="0"/>
                    <a:ea typeface="Lucida Grande" pitchFamily="1" charset="0"/>
                    <a:cs typeface="Lucida Grande" pitchFamily="1" charset="0"/>
                    <a:sym typeface="Lucida Grande" pitchFamily="1" charset="0"/>
                  </a:rPr>
                  <a:t>Dissolved volatiles</a:t>
                </a:r>
              </a:p>
            </p:txBody>
          </p:sp>
          <p:sp>
            <p:nvSpPr>
              <p:cNvPr id="42108" name="Rectangle 63"/>
              <p:cNvSpPr>
                <a:spLocks noChangeArrowheads="1"/>
              </p:cNvSpPr>
              <p:nvPr/>
            </p:nvSpPr>
            <p:spPr bwMode="auto">
              <a:xfrm flipH="1">
                <a:off x="1240" y="3485"/>
                <a:ext cx="567" cy="116"/>
              </a:xfrm>
              <a:prstGeom prst="rect">
                <a:avLst/>
              </a:prstGeom>
              <a:noFill/>
              <a:ln w="9525">
                <a:noFill/>
                <a:miter lim="800000"/>
                <a:headEnd/>
                <a:tailEnd/>
              </a:ln>
            </p:spPr>
            <p:txBody>
              <a:bodyPr lIns="0" tIns="0" rIns="0" bIns="0">
                <a:prstTxWarp prst="textNoShape">
                  <a:avLst/>
                </a:prstTxWarp>
                <a:spAutoFit/>
              </a:bodyPr>
              <a:lstStyle/>
              <a:p>
                <a:r>
                  <a:rPr lang="en-US" sz="1200" b="1">
                    <a:latin typeface="Lucida Grande" pitchFamily="1" charset="0"/>
                    <a:ea typeface="Lucida Grande" pitchFamily="1" charset="0"/>
                    <a:cs typeface="Lucida Grande" pitchFamily="1" charset="0"/>
                    <a:sym typeface="Lucida Grande" pitchFamily="1" charset="0"/>
                  </a:rPr>
                  <a:t>Exsolution</a:t>
                </a:r>
              </a:p>
            </p:txBody>
          </p:sp>
        </p:grpSp>
        <p:grpSp>
          <p:nvGrpSpPr>
            <p:cNvPr id="13" name="Group 64"/>
            <p:cNvGrpSpPr>
              <a:grpSpLocks/>
            </p:cNvGrpSpPr>
            <p:nvPr/>
          </p:nvGrpSpPr>
          <p:grpSpPr bwMode="auto">
            <a:xfrm>
              <a:off x="3764" y="1584"/>
              <a:ext cx="376" cy="184"/>
              <a:chOff x="3764" y="1584"/>
              <a:chExt cx="376" cy="184"/>
            </a:xfrm>
          </p:grpSpPr>
          <p:sp>
            <p:nvSpPr>
              <p:cNvPr id="42101" name="Oval 65"/>
              <p:cNvSpPr>
                <a:spLocks noChangeArrowheads="1"/>
              </p:cNvSpPr>
              <p:nvPr/>
            </p:nvSpPr>
            <p:spPr bwMode="auto">
              <a:xfrm>
                <a:off x="3764" y="1584"/>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102" name="Oval 66"/>
              <p:cNvSpPr>
                <a:spLocks noChangeArrowheads="1"/>
              </p:cNvSpPr>
              <p:nvPr/>
            </p:nvSpPr>
            <p:spPr bwMode="auto">
              <a:xfrm>
                <a:off x="3908" y="1632"/>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103" name="Oval 67"/>
              <p:cNvSpPr>
                <a:spLocks noChangeArrowheads="1"/>
              </p:cNvSpPr>
              <p:nvPr/>
            </p:nvSpPr>
            <p:spPr bwMode="auto">
              <a:xfrm>
                <a:off x="4100" y="1584"/>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104" name="Oval 68"/>
              <p:cNvSpPr>
                <a:spLocks noChangeArrowheads="1"/>
              </p:cNvSpPr>
              <p:nvPr/>
            </p:nvSpPr>
            <p:spPr bwMode="auto">
              <a:xfrm>
                <a:off x="4052" y="1728"/>
                <a:ext cx="40" cy="40"/>
              </a:xfrm>
              <a:prstGeom prst="ellipse">
                <a:avLst/>
              </a:prstGeom>
              <a:noFill/>
              <a:ln w="9525">
                <a:solidFill>
                  <a:schemeClr val="tx1"/>
                </a:solidFill>
                <a:round/>
                <a:headEnd/>
                <a:tailEnd/>
              </a:ln>
            </p:spPr>
            <p:txBody>
              <a:bodyPr>
                <a:prstTxWarp prst="textNoShape">
                  <a:avLst/>
                </a:prstTxWarp>
              </a:bodyPr>
              <a:lstStyle/>
              <a:p>
                <a:endParaRPr lang="en-US"/>
              </a:p>
            </p:txBody>
          </p:sp>
        </p:grpSp>
        <p:sp>
          <p:nvSpPr>
            <p:cNvPr id="42012" name="Rectangle 69"/>
            <p:cNvSpPr>
              <a:spLocks noChangeArrowheads="1"/>
            </p:cNvSpPr>
            <p:nvPr/>
          </p:nvSpPr>
          <p:spPr bwMode="auto">
            <a:xfrm>
              <a:off x="3690" y="1865"/>
              <a:ext cx="443" cy="299"/>
            </a:xfrm>
            <a:prstGeom prst="rect">
              <a:avLst/>
            </a:prstGeom>
            <a:noFill/>
            <a:ln w="9525">
              <a:noFill/>
              <a:miter lim="800000"/>
              <a:headEnd/>
              <a:tailEnd/>
            </a:ln>
          </p:spPr>
          <p:txBody>
            <a:bodyPr wrap="none" lIns="0" tIns="0" rIns="0" bIns="0">
              <a:prstTxWarp prst="textNoShape">
                <a:avLst/>
              </a:prstTxWarp>
              <a:spAutoFit/>
            </a:bodyPr>
            <a:lstStyle/>
            <a:p>
              <a:pPr algn="ctr"/>
              <a:r>
                <a:rPr lang="en-US" sz="1200" b="1">
                  <a:solidFill>
                    <a:srgbClr val="353397"/>
                  </a:solidFill>
                  <a:latin typeface="Lucida Grande" pitchFamily="1" charset="0"/>
                  <a:ea typeface="Lucida Grande" pitchFamily="1" charset="0"/>
                  <a:cs typeface="Lucida Grande" pitchFamily="1" charset="0"/>
                  <a:sym typeface="Lucida Grande" pitchFamily="1" charset="0"/>
                </a:rPr>
                <a:t>Effects</a:t>
              </a:r>
            </a:p>
            <a:p>
              <a:pPr algn="ctr"/>
              <a:r>
                <a:rPr lang="en-US" sz="1200" b="1">
                  <a:solidFill>
                    <a:srgbClr val="353397"/>
                  </a:solidFill>
                  <a:latin typeface="Lucida Grande" pitchFamily="1" charset="0"/>
                  <a:ea typeface="Lucida Grande" pitchFamily="1" charset="0"/>
                  <a:cs typeface="Lucida Grande" pitchFamily="1" charset="0"/>
                  <a:sym typeface="Lucida Grande" pitchFamily="1" charset="0"/>
                </a:rPr>
                <a:t>on cirrus</a:t>
              </a:r>
            </a:p>
            <a:p>
              <a:pPr algn="ctr">
                <a:lnSpc>
                  <a:spcPct val="60000"/>
                </a:lnSpc>
              </a:pPr>
              <a:r>
                <a:rPr lang="en-US" sz="1200" b="1">
                  <a:solidFill>
                    <a:srgbClr val="353397"/>
                  </a:solidFill>
                  <a:latin typeface="Lucida Grande" pitchFamily="1" charset="0"/>
                  <a:ea typeface="Lucida Grande" pitchFamily="1" charset="0"/>
                  <a:cs typeface="Lucida Grande" pitchFamily="1" charset="0"/>
                  <a:sym typeface="Lucida Grande" pitchFamily="1" charset="0"/>
                </a:rPr>
                <a:t>clouds</a:t>
              </a:r>
            </a:p>
          </p:txBody>
        </p:sp>
        <p:sp>
          <p:nvSpPr>
            <p:cNvPr id="42013" name="AutoShape 70"/>
            <p:cNvSpPr>
              <a:spLocks noChangeArrowheads="1"/>
            </p:cNvSpPr>
            <p:nvPr/>
          </p:nvSpPr>
          <p:spPr bwMode="auto">
            <a:xfrm>
              <a:off x="3651" y="1814"/>
              <a:ext cx="449" cy="41"/>
            </a:xfrm>
            <a:custGeom>
              <a:avLst/>
              <a:gdLst>
                <a:gd name="T0" fmla="*/ 0 w 21252"/>
                <a:gd name="T1" fmla="*/ 0 h 20380"/>
                <a:gd name="T2" fmla="*/ 21252 w 21252"/>
                <a:gd name="T3" fmla="*/ 20380 h 20380"/>
              </a:gdLst>
              <a:ahLst/>
              <a:cxnLst/>
              <a:rect l="T0" t="T1" r="T2" b="T3"/>
              <a:pathLst>
                <a:path w="21252" h="20380">
                  <a:moveTo>
                    <a:pt x="1252" y="18655"/>
                  </a:moveTo>
                  <a:cubicBezTo>
                    <a:pt x="7173" y="19145"/>
                    <a:pt x="13757" y="21600"/>
                    <a:pt x="19915" y="19636"/>
                  </a:cubicBezTo>
                  <a:cubicBezTo>
                    <a:pt x="20957" y="17673"/>
                    <a:pt x="20578" y="18655"/>
                    <a:pt x="21147" y="16691"/>
                  </a:cubicBezTo>
                  <a:cubicBezTo>
                    <a:pt x="21431" y="12273"/>
                    <a:pt x="21099" y="8345"/>
                    <a:pt x="20578" y="7855"/>
                  </a:cubicBezTo>
                  <a:cubicBezTo>
                    <a:pt x="18826" y="6873"/>
                    <a:pt x="17120" y="6873"/>
                    <a:pt x="15368" y="5891"/>
                  </a:cubicBezTo>
                  <a:cubicBezTo>
                    <a:pt x="14184" y="3436"/>
                    <a:pt x="12952" y="1473"/>
                    <a:pt x="11768" y="0"/>
                  </a:cubicBezTo>
                  <a:cubicBezTo>
                    <a:pt x="8405" y="982"/>
                    <a:pt x="5089" y="4418"/>
                    <a:pt x="1726" y="5891"/>
                  </a:cubicBezTo>
                  <a:cubicBezTo>
                    <a:pt x="1110" y="6873"/>
                    <a:pt x="542" y="7364"/>
                    <a:pt x="20" y="10800"/>
                  </a:cubicBezTo>
                  <a:cubicBezTo>
                    <a:pt x="-169" y="16200"/>
                    <a:pt x="778" y="21109"/>
                    <a:pt x="1252" y="18655"/>
                  </a:cubicBezTo>
                  <a:close/>
                  <a:moveTo>
                    <a:pt x="1252" y="18655"/>
                  </a:moveTo>
                </a:path>
              </a:pathLst>
            </a:custGeom>
            <a:noFill/>
            <a:ln w="9525">
              <a:solidFill>
                <a:schemeClr val="tx1"/>
              </a:solidFill>
              <a:miter lim="800000"/>
              <a:headEnd/>
              <a:tailEnd/>
            </a:ln>
          </p:spPr>
          <p:txBody>
            <a:bodyPr>
              <a:prstTxWarp prst="textNoShape">
                <a:avLst/>
              </a:prstTxWarp>
            </a:bodyPr>
            <a:lstStyle/>
            <a:p>
              <a:endParaRPr lang="en-US"/>
            </a:p>
          </p:txBody>
        </p:sp>
        <p:sp>
          <p:nvSpPr>
            <p:cNvPr id="42014" name="Rectangle 71"/>
            <p:cNvSpPr>
              <a:spLocks noChangeArrowheads="1"/>
            </p:cNvSpPr>
            <p:nvPr/>
          </p:nvSpPr>
          <p:spPr bwMode="auto">
            <a:xfrm>
              <a:off x="3735" y="1318"/>
              <a:ext cx="744" cy="121"/>
            </a:xfrm>
            <a:prstGeom prst="rect">
              <a:avLst/>
            </a:prstGeom>
            <a:solidFill>
              <a:srgbClr val="FFFFFF"/>
            </a:solidFill>
            <a:ln w="9525">
              <a:solidFill>
                <a:srgbClr val="FFFFFF"/>
              </a:solidFill>
              <a:miter lim="800000"/>
              <a:headEnd/>
              <a:tailEnd/>
            </a:ln>
          </p:spPr>
          <p:txBody>
            <a:bodyPr wrap="none" lIns="0" tIns="0" rIns="0" bIns="0">
              <a:prstTxWarp prst="textNoShape">
                <a:avLst/>
              </a:prstTxWarp>
              <a:spAutoFit/>
            </a:bodyPr>
            <a:lstStyle/>
            <a:p>
              <a:r>
                <a:rPr lang="en-US" sz="1200" b="1">
                  <a:solidFill>
                    <a:srgbClr val="353397"/>
                  </a:solidFill>
                  <a:latin typeface="Lucida Grande" pitchFamily="1" charset="0"/>
                  <a:ea typeface="Lucida Grande" pitchFamily="1" charset="0"/>
                  <a:cs typeface="Lucida Grande" pitchFamily="1" charset="0"/>
                  <a:sym typeface="Lucida Grande" pitchFamily="1" charset="0"/>
                </a:rPr>
                <a:t>absorption (IR)</a:t>
              </a:r>
            </a:p>
          </p:txBody>
        </p:sp>
        <p:sp>
          <p:nvSpPr>
            <p:cNvPr id="42015" name="Rectangle 72"/>
            <p:cNvSpPr>
              <a:spLocks noChangeArrowheads="1"/>
            </p:cNvSpPr>
            <p:nvPr/>
          </p:nvSpPr>
          <p:spPr bwMode="auto">
            <a:xfrm>
              <a:off x="3851" y="993"/>
              <a:ext cx="390" cy="236"/>
            </a:xfrm>
            <a:prstGeom prst="rect">
              <a:avLst/>
            </a:prstGeom>
            <a:solidFill>
              <a:srgbClr val="FFFFFF"/>
            </a:solidFill>
            <a:ln w="9525">
              <a:solidFill>
                <a:srgbClr val="FFFFFF"/>
              </a:solidFill>
              <a:miter lim="800000"/>
              <a:headEnd/>
              <a:tailEnd/>
            </a:ln>
          </p:spPr>
          <p:txBody>
            <a:bodyPr wrap="none" lIns="0" tIns="0" rIns="0" bIns="0">
              <a:prstTxWarp prst="textNoShape">
                <a:avLst/>
              </a:prstTxWarp>
              <a:spAutoFit/>
            </a:bodyPr>
            <a:lstStyle/>
            <a:p>
              <a:pPr algn="ctr"/>
              <a:r>
                <a:rPr lang="en-US" sz="1200" b="1">
                  <a:solidFill>
                    <a:srgbClr val="9835FC"/>
                  </a:solidFill>
                  <a:latin typeface="Lucida Grande" pitchFamily="1" charset="0"/>
                  <a:ea typeface="Lucida Grande" pitchFamily="1" charset="0"/>
                  <a:cs typeface="Lucida Grande" pitchFamily="1" charset="0"/>
                  <a:sym typeface="Lucida Grande" pitchFamily="1" charset="0"/>
                </a:rPr>
                <a:t>IR</a:t>
              </a:r>
            </a:p>
            <a:p>
              <a:pPr algn="ctr"/>
              <a:r>
                <a:rPr lang="en-US" sz="1200" b="1">
                  <a:solidFill>
                    <a:srgbClr val="9835FC"/>
                  </a:solidFill>
                  <a:latin typeface="Lucida Grande" pitchFamily="1" charset="0"/>
                  <a:ea typeface="Lucida Grande" pitchFamily="1" charset="0"/>
                  <a:cs typeface="Lucida Grande" pitchFamily="1" charset="0"/>
                  <a:sym typeface="Lucida Grande" pitchFamily="1" charset="0"/>
                </a:rPr>
                <a:t>Heating</a:t>
              </a:r>
            </a:p>
          </p:txBody>
        </p:sp>
        <p:grpSp>
          <p:nvGrpSpPr>
            <p:cNvPr id="14" name="Group 73"/>
            <p:cNvGrpSpPr>
              <a:grpSpLocks/>
            </p:cNvGrpSpPr>
            <p:nvPr/>
          </p:nvGrpSpPr>
          <p:grpSpPr bwMode="auto">
            <a:xfrm>
              <a:off x="4316" y="393"/>
              <a:ext cx="1001" cy="3138"/>
              <a:chOff x="4316" y="393"/>
              <a:chExt cx="1001" cy="3138"/>
            </a:xfrm>
          </p:grpSpPr>
          <p:sp>
            <p:nvSpPr>
              <p:cNvPr id="42091" name="Rectangle 74"/>
              <p:cNvSpPr>
                <a:spLocks noChangeArrowheads="1"/>
              </p:cNvSpPr>
              <p:nvPr/>
            </p:nvSpPr>
            <p:spPr bwMode="auto">
              <a:xfrm>
                <a:off x="4720" y="977"/>
                <a:ext cx="451" cy="121"/>
              </a:xfrm>
              <a:prstGeom prst="rect">
                <a:avLst/>
              </a:prstGeom>
              <a:solidFill>
                <a:srgbClr val="FFFFFF"/>
              </a:solidFill>
              <a:ln w="9525">
                <a:solidFill>
                  <a:srgbClr val="FFFFFF"/>
                </a:solidFill>
                <a:miter lim="800000"/>
                <a:headEnd/>
                <a:tailEnd/>
              </a:ln>
            </p:spPr>
            <p:txBody>
              <a:bodyPr wrap="none" lIns="0" tIns="0" rIns="0" bIns="0">
                <a:prstTxWarp prst="textNoShape">
                  <a:avLst/>
                </a:prstTxWarp>
                <a:spAutoFit/>
              </a:bodyPr>
              <a:lstStyle/>
              <a:p>
                <a:r>
                  <a:rPr lang="en-US" sz="1200" b="1">
                    <a:solidFill>
                      <a:srgbClr val="353397"/>
                    </a:solidFill>
                    <a:latin typeface="Lucida Grande" pitchFamily="1" charset="0"/>
                    <a:ea typeface="Lucida Grande" pitchFamily="1" charset="0"/>
                    <a:cs typeface="Lucida Grande" pitchFamily="1" charset="0"/>
                    <a:sym typeface="Lucida Grande" pitchFamily="1" charset="0"/>
                  </a:rPr>
                  <a:t>emission</a:t>
                </a:r>
              </a:p>
            </p:txBody>
          </p:sp>
          <p:sp>
            <p:nvSpPr>
              <p:cNvPr id="42092" name="Rectangle 75"/>
              <p:cNvSpPr>
                <a:spLocks noChangeArrowheads="1"/>
              </p:cNvSpPr>
              <p:nvPr/>
            </p:nvSpPr>
            <p:spPr bwMode="auto">
              <a:xfrm>
                <a:off x="4460" y="1317"/>
                <a:ext cx="451" cy="121"/>
              </a:xfrm>
              <a:prstGeom prst="rect">
                <a:avLst/>
              </a:prstGeom>
              <a:solidFill>
                <a:srgbClr val="FFFFFF"/>
              </a:solidFill>
              <a:ln w="9525">
                <a:solidFill>
                  <a:srgbClr val="FFFFFF"/>
                </a:solidFill>
                <a:miter lim="800000"/>
                <a:headEnd/>
                <a:tailEnd/>
              </a:ln>
            </p:spPr>
            <p:txBody>
              <a:bodyPr wrap="none" lIns="0" tIns="0" rIns="0" bIns="0">
                <a:prstTxWarp prst="textNoShape">
                  <a:avLst/>
                </a:prstTxWarp>
                <a:spAutoFit/>
              </a:bodyPr>
              <a:lstStyle/>
              <a:p>
                <a:r>
                  <a:rPr lang="en-US" sz="1200" b="1">
                    <a:solidFill>
                      <a:srgbClr val="353397"/>
                    </a:solidFill>
                    <a:latin typeface="Lucida Grande" pitchFamily="1" charset="0"/>
                    <a:ea typeface="Lucida Grande" pitchFamily="1" charset="0"/>
                    <a:cs typeface="Lucida Grande" pitchFamily="1" charset="0"/>
                    <a:sym typeface="Lucida Grande" pitchFamily="1" charset="0"/>
                  </a:rPr>
                  <a:t>emission</a:t>
                </a:r>
              </a:p>
            </p:txBody>
          </p:sp>
          <p:sp>
            <p:nvSpPr>
              <p:cNvPr id="42093" name="Rectangle 76"/>
              <p:cNvSpPr>
                <a:spLocks noChangeArrowheads="1"/>
              </p:cNvSpPr>
              <p:nvPr/>
            </p:nvSpPr>
            <p:spPr bwMode="auto">
              <a:xfrm>
                <a:off x="4748" y="1141"/>
                <a:ext cx="516" cy="121"/>
              </a:xfrm>
              <a:prstGeom prst="rect">
                <a:avLst/>
              </a:prstGeom>
              <a:solidFill>
                <a:srgbClr val="FFFFFF"/>
              </a:solidFill>
              <a:ln w="9525">
                <a:solidFill>
                  <a:srgbClr val="FFFFFF"/>
                </a:solidFill>
                <a:miter lim="800000"/>
                <a:headEnd/>
                <a:tailEnd/>
              </a:ln>
            </p:spPr>
            <p:txBody>
              <a:bodyPr wrap="none" lIns="0" tIns="0" rIns="0" bIns="0">
                <a:prstTxWarp prst="textNoShape">
                  <a:avLst/>
                </a:prstTxWarp>
                <a:spAutoFit/>
              </a:bodyPr>
              <a:lstStyle/>
              <a:p>
                <a:r>
                  <a:rPr lang="en-US" sz="1200" b="1">
                    <a:solidFill>
                      <a:srgbClr val="9835FC"/>
                    </a:solidFill>
                    <a:latin typeface="Lucida Grande" pitchFamily="1" charset="0"/>
                    <a:ea typeface="Lucida Grande" pitchFamily="1" charset="0"/>
                    <a:cs typeface="Lucida Grande" pitchFamily="1" charset="0"/>
                    <a:sym typeface="Lucida Grande" pitchFamily="1" charset="0"/>
                  </a:rPr>
                  <a:t>IR Cooling</a:t>
                </a:r>
              </a:p>
            </p:txBody>
          </p:sp>
          <p:sp>
            <p:nvSpPr>
              <p:cNvPr id="42094" name="Rectangle 77"/>
              <p:cNvSpPr>
                <a:spLocks noChangeArrowheads="1"/>
              </p:cNvSpPr>
              <p:nvPr/>
            </p:nvSpPr>
            <p:spPr bwMode="auto">
              <a:xfrm>
                <a:off x="4787" y="2522"/>
                <a:ext cx="530" cy="345"/>
              </a:xfrm>
              <a:prstGeom prst="rect">
                <a:avLst/>
              </a:prstGeom>
              <a:noFill/>
              <a:ln w="9525">
                <a:noFill/>
                <a:miter lim="800000"/>
                <a:headEnd/>
                <a:tailEnd/>
              </a:ln>
            </p:spPr>
            <p:txBody>
              <a:bodyPr wrap="none" lIns="0" tIns="0" rIns="0" bIns="0">
                <a:prstTxWarp prst="textNoShape">
                  <a:avLst/>
                </a:prstTxWarp>
                <a:spAutoFit/>
              </a:bodyPr>
              <a:lstStyle/>
              <a:p>
                <a:pPr algn="ctr"/>
                <a:r>
                  <a:rPr lang="en-US" sz="1200" b="1">
                    <a:solidFill>
                      <a:srgbClr val="9835FC"/>
                    </a:solidFill>
                    <a:latin typeface="Lucida Grande" pitchFamily="1" charset="0"/>
                    <a:ea typeface="Lucida Grande" pitchFamily="1" charset="0"/>
                    <a:cs typeface="Lucida Grande" pitchFamily="1" charset="0"/>
                    <a:sym typeface="Lucida Grande" pitchFamily="1" charset="0"/>
                  </a:rPr>
                  <a:t>More</a:t>
                </a:r>
              </a:p>
              <a:p>
                <a:pPr algn="ctr"/>
                <a:r>
                  <a:rPr lang="en-US" sz="1200" b="1">
                    <a:solidFill>
                      <a:srgbClr val="9835FC"/>
                    </a:solidFill>
                    <a:latin typeface="Lucida Grande" pitchFamily="1" charset="0"/>
                    <a:ea typeface="Lucida Grande" pitchFamily="1" charset="0"/>
                    <a:cs typeface="Lucida Grande" pitchFamily="1" charset="0"/>
                    <a:sym typeface="Lucida Grande" pitchFamily="1" charset="0"/>
                  </a:rPr>
                  <a:t>Downward</a:t>
                </a:r>
              </a:p>
              <a:p>
                <a:pPr algn="ctr"/>
                <a:r>
                  <a:rPr lang="en-US" sz="1200" b="1">
                    <a:solidFill>
                      <a:srgbClr val="9835FC"/>
                    </a:solidFill>
                    <a:latin typeface="Lucida Grande" pitchFamily="1" charset="0"/>
                    <a:ea typeface="Lucida Grande" pitchFamily="1" charset="0"/>
                    <a:cs typeface="Lucida Grande" pitchFamily="1" charset="0"/>
                    <a:sym typeface="Lucida Grande" pitchFamily="1" charset="0"/>
                  </a:rPr>
                  <a:t>IR Flux</a:t>
                </a:r>
              </a:p>
            </p:txBody>
          </p:sp>
          <p:sp>
            <p:nvSpPr>
              <p:cNvPr id="42095" name="Rectangle 78"/>
              <p:cNvSpPr>
                <a:spLocks noChangeArrowheads="1"/>
              </p:cNvSpPr>
              <p:nvPr/>
            </p:nvSpPr>
            <p:spPr bwMode="auto">
              <a:xfrm>
                <a:off x="4502" y="451"/>
                <a:ext cx="381" cy="345"/>
              </a:xfrm>
              <a:prstGeom prst="rect">
                <a:avLst/>
              </a:prstGeom>
              <a:noFill/>
              <a:ln w="9525">
                <a:noFill/>
                <a:miter lim="800000"/>
                <a:headEnd/>
                <a:tailEnd/>
              </a:ln>
            </p:spPr>
            <p:txBody>
              <a:bodyPr wrap="none" lIns="0" tIns="0" rIns="0" bIns="0">
                <a:prstTxWarp prst="textNoShape">
                  <a:avLst/>
                </a:prstTxWarp>
                <a:spAutoFit/>
              </a:bodyPr>
              <a:lstStyle/>
              <a:p>
                <a:pPr algn="ctr"/>
                <a:r>
                  <a:rPr lang="en-US" sz="1200" b="1">
                    <a:solidFill>
                      <a:srgbClr val="9835FC"/>
                    </a:solidFill>
                    <a:latin typeface="Lucida Grande" pitchFamily="1" charset="0"/>
                    <a:ea typeface="Lucida Grande" pitchFamily="1" charset="0"/>
                    <a:cs typeface="Lucida Grande" pitchFamily="1" charset="0"/>
                    <a:sym typeface="Lucida Grande" pitchFamily="1" charset="0"/>
                  </a:rPr>
                  <a:t>Less</a:t>
                </a:r>
              </a:p>
              <a:p>
                <a:pPr algn="ctr"/>
                <a:r>
                  <a:rPr lang="en-US" sz="1200" b="1">
                    <a:solidFill>
                      <a:srgbClr val="9835FC"/>
                    </a:solidFill>
                    <a:latin typeface="Lucida Grande" pitchFamily="1" charset="0"/>
                    <a:ea typeface="Lucida Grande" pitchFamily="1" charset="0"/>
                    <a:cs typeface="Lucida Grande" pitchFamily="1" charset="0"/>
                    <a:sym typeface="Lucida Grande" pitchFamily="1" charset="0"/>
                  </a:rPr>
                  <a:t>Upward</a:t>
                </a:r>
              </a:p>
              <a:p>
                <a:pPr algn="ctr"/>
                <a:r>
                  <a:rPr lang="en-US" sz="1200" b="1">
                    <a:solidFill>
                      <a:srgbClr val="9835FC"/>
                    </a:solidFill>
                    <a:latin typeface="Lucida Grande" pitchFamily="1" charset="0"/>
                    <a:ea typeface="Lucida Grande" pitchFamily="1" charset="0"/>
                    <a:cs typeface="Lucida Grande" pitchFamily="1" charset="0"/>
                    <a:sym typeface="Lucida Grande" pitchFamily="1" charset="0"/>
                  </a:rPr>
                  <a:t>IR Flux</a:t>
                </a:r>
              </a:p>
            </p:txBody>
          </p:sp>
          <p:sp>
            <p:nvSpPr>
              <p:cNvPr id="42096" name="AutoShape 79"/>
              <p:cNvSpPr>
                <a:spLocks noChangeArrowheads="1"/>
              </p:cNvSpPr>
              <p:nvPr/>
            </p:nvSpPr>
            <p:spPr bwMode="auto">
              <a:xfrm>
                <a:off x="4692" y="1491"/>
                <a:ext cx="180" cy="2040"/>
              </a:xfrm>
              <a:custGeom>
                <a:avLst/>
                <a:gdLst>
                  <a:gd name="T0" fmla="*/ 0 w 20250"/>
                  <a:gd name="T1" fmla="*/ 0 h 21600"/>
                  <a:gd name="T2" fmla="*/ 20250 w 20250"/>
                  <a:gd name="T3" fmla="*/ 21600 h 21600"/>
                </a:gdLst>
                <a:ahLst/>
                <a:cxnLst/>
                <a:rect l="T0" t="T1" r="T2" b="T3"/>
                <a:pathLst>
                  <a:path w="20250" h="21600">
                    <a:moveTo>
                      <a:pt x="2025" y="0"/>
                    </a:moveTo>
                    <a:cubicBezTo>
                      <a:pt x="8775" y="722"/>
                      <a:pt x="15637" y="1456"/>
                      <a:pt x="15524" y="2167"/>
                    </a:cubicBezTo>
                    <a:cubicBezTo>
                      <a:pt x="15412" y="2878"/>
                      <a:pt x="1349" y="3566"/>
                      <a:pt x="1349" y="4266"/>
                    </a:cubicBezTo>
                    <a:cubicBezTo>
                      <a:pt x="1349" y="4966"/>
                      <a:pt x="15524" y="5620"/>
                      <a:pt x="15524" y="6365"/>
                    </a:cubicBezTo>
                    <a:cubicBezTo>
                      <a:pt x="15524" y="7110"/>
                      <a:pt x="1125" y="8024"/>
                      <a:pt x="1349" y="8735"/>
                    </a:cubicBezTo>
                    <a:cubicBezTo>
                      <a:pt x="1575" y="9446"/>
                      <a:pt x="17100" y="9897"/>
                      <a:pt x="16874" y="10631"/>
                    </a:cubicBezTo>
                    <a:cubicBezTo>
                      <a:pt x="16650" y="11364"/>
                      <a:pt x="-563" y="12357"/>
                      <a:pt x="0" y="13136"/>
                    </a:cubicBezTo>
                    <a:cubicBezTo>
                      <a:pt x="562" y="13915"/>
                      <a:pt x="19462" y="14614"/>
                      <a:pt x="20250" y="15303"/>
                    </a:cubicBezTo>
                    <a:cubicBezTo>
                      <a:pt x="21037" y="15991"/>
                      <a:pt x="4949" y="16578"/>
                      <a:pt x="4724" y="17266"/>
                    </a:cubicBezTo>
                    <a:cubicBezTo>
                      <a:pt x="4500" y="17955"/>
                      <a:pt x="19687" y="18711"/>
                      <a:pt x="18899" y="19433"/>
                    </a:cubicBezTo>
                    <a:cubicBezTo>
                      <a:pt x="18112" y="20155"/>
                      <a:pt x="1125" y="21002"/>
                      <a:pt x="0" y="21600"/>
                    </a:cubicBezTo>
                  </a:path>
                </a:pathLst>
              </a:custGeom>
              <a:noFill/>
              <a:ln w="25400">
                <a:solidFill>
                  <a:srgbClr val="9835FC"/>
                </a:solidFill>
                <a:miter lim="800000"/>
                <a:headEnd/>
                <a:tailEnd/>
              </a:ln>
            </p:spPr>
            <p:txBody>
              <a:bodyPr>
                <a:prstTxWarp prst="textNoShape">
                  <a:avLst/>
                </a:prstTxWarp>
              </a:bodyPr>
              <a:lstStyle/>
              <a:p>
                <a:endParaRPr lang="en-US"/>
              </a:p>
            </p:txBody>
          </p:sp>
          <p:sp>
            <p:nvSpPr>
              <p:cNvPr id="42097" name="AutoShape 80"/>
              <p:cNvSpPr>
                <a:spLocks noChangeArrowheads="1"/>
              </p:cNvSpPr>
              <p:nvPr/>
            </p:nvSpPr>
            <p:spPr bwMode="auto">
              <a:xfrm>
                <a:off x="4316" y="1528"/>
                <a:ext cx="180" cy="1998"/>
              </a:xfrm>
              <a:custGeom>
                <a:avLst/>
                <a:gdLst>
                  <a:gd name="T0" fmla="*/ 0 w 20250"/>
                  <a:gd name="T1" fmla="*/ 0 h 21600"/>
                  <a:gd name="T2" fmla="*/ 20250 w 20250"/>
                  <a:gd name="T3" fmla="*/ 21600 h 21600"/>
                </a:gdLst>
                <a:ahLst/>
                <a:cxnLst/>
                <a:rect l="T0" t="T1" r="T2" b="T3"/>
                <a:pathLst>
                  <a:path w="20250" h="21600">
                    <a:moveTo>
                      <a:pt x="2025" y="21600"/>
                    </a:moveTo>
                    <a:cubicBezTo>
                      <a:pt x="8775" y="20876"/>
                      <a:pt x="15637" y="20141"/>
                      <a:pt x="15524" y="19438"/>
                    </a:cubicBezTo>
                    <a:cubicBezTo>
                      <a:pt x="15412" y="18724"/>
                      <a:pt x="1349" y="18032"/>
                      <a:pt x="1349" y="17330"/>
                    </a:cubicBezTo>
                    <a:cubicBezTo>
                      <a:pt x="1349" y="16638"/>
                      <a:pt x="15524" y="15978"/>
                      <a:pt x="15524" y="15232"/>
                    </a:cubicBezTo>
                    <a:cubicBezTo>
                      <a:pt x="15524" y="14486"/>
                      <a:pt x="1125" y="13578"/>
                      <a:pt x="1349" y="12865"/>
                    </a:cubicBezTo>
                    <a:cubicBezTo>
                      <a:pt x="1575" y="12151"/>
                      <a:pt x="17100" y="11708"/>
                      <a:pt x="16874" y="10973"/>
                    </a:cubicBezTo>
                    <a:cubicBezTo>
                      <a:pt x="16650" y="10238"/>
                      <a:pt x="-563" y="9243"/>
                      <a:pt x="0" y="8465"/>
                    </a:cubicBezTo>
                    <a:cubicBezTo>
                      <a:pt x="562" y="7686"/>
                      <a:pt x="19462" y="6984"/>
                      <a:pt x="20250" y="6292"/>
                    </a:cubicBezTo>
                    <a:cubicBezTo>
                      <a:pt x="21037" y="5611"/>
                      <a:pt x="4949" y="5027"/>
                      <a:pt x="4724" y="4335"/>
                    </a:cubicBezTo>
                    <a:cubicBezTo>
                      <a:pt x="4500" y="3643"/>
                      <a:pt x="18337" y="2886"/>
                      <a:pt x="18899" y="2162"/>
                    </a:cubicBezTo>
                    <a:cubicBezTo>
                      <a:pt x="19462" y="1438"/>
                      <a:pt x="10575" y="454"/>
                      <a:pt x="8324" y="0"/>
                    </a:cubicBezTo>
                  </a:path>
                </a:pathLst>
              </a:custGeom>
              <a:noFill/>
              <a:ln w="76200">
                <a:solidFill>
                  <a:srgbClr val="9835FC"/>
                </a:solidFill>
                <a:miter lim="800000"/>
                <a:headEnd/>
                <a:tailEnd/>
              </a:ln>
            </p:spPr>
            <p:txBody>
              <a:bodyPr>
                <a:prstTxWarp prst="textNoShape">
                  <a:avLst/>
                </a:prstTxWarp>
              </a:bodyPr>
              <a:lstStyle/>
              <a:p>
                <a:endParaRPr lang="en-US"/>
              </a:p>
            </p:txBody>
          </p:sp>
          <p:sp>
            <p:nvSpPr>
              <p:cNvPr id="42098" name="AutoShape 81"/>
              <p:cNvSpPr>
                <a:spLocks noChangeArrowheads="1"/>
              </p:cNvSpPr>
              <p:nvPr/>
            </p:nvSpPr>
            <p:spPr bwMode="auto">
              <a:xfrm>
                <a:off x="4371" y="968"/>
                <a:ext cx="111" cy="559"/>
              </a:xfrm>
              <a:custGeom>
                <a:avLst/>
                <a:gdLst>
                  <a:gd name="T0" fmla="*/ 0 w 19031"/>
                  <a:gd name="T1" fmla="*/ 0 h 21600"/>
                  <a:gd name="T2" fmla="*/ 19031 w 19031"/>
                  <a:gd name="T3" fmla="*/ 21600 h 21600"/>
                </a:gdLst>
                <a:ahLst/>
                <a:cxnLst/>
                <a:rect l="T0" t="T1" r="T2" b="T3"/>
                <a:pathLst>
                  <a:path w="19031" h="21600">
                    <a:moveTo>
                      <a:pt x="1920" y="21600"/>
                    </a:moveTo>
                    <a:cubicBezTo>
                      <a:pt x="1747" y="21020"/>
                      <a:pt x="-1709" y="19552"/>
                      <a:pt x="1056" y="18084"/>
                    </a:cubicBezTo>
                    <a:cubicBezTo>
                      <a:pt x="3821" y="16615"/>
                      <a:pt x="18163" y="14799"/>
                      <a:pt x="19027" y="12829"/>
                    </a:cubicBezTo>
                    <a:cubicBezTo>
                      <a:pt x="19891" y="10858"/>
                      <a:pt x="6758" y="8308"/>
                      <a:pt x="5894" y="6182"/>
                    </a:cubicBezTo>
                    <a:cubicBezTo>
                      <a:pt x="5030" y="4057"/>
                      <a:pt x="12461" y="1275"/>
                      <a:pt x="14189" y="0"/>
                    </a:cubicBezTo>
                  </a:path>
                </a:pathLst>
              </a:custGeom>
              <a:noFill/>
              <a:ln w="63500">
                <a:solidFill>
                  <a:srgbClr val="9835FC"/>
                </a:solidFill>
                <a:miter lim="800000"/>
                <a:headEnd/>
                <a:tailEnd/>
              </a:ln>
            </p:spPr>
            <p:txBody>
              <a:bodyPr>
                <a:prstTxWarp prst="textNoShape">
                  <a:avLst/>
                </a:prstTxWarp>
              </a:bodyPr>
              <a:lstStyle/>
              <a:p>
                <a:endParaRPr lang="en-US"/>
              </a:p>
            </p:txBody>
          </p:sp>
          <p:sp>
            <p:nvSpPr>
              <p:cNvPr id="42099" name="AutoShape 82"/>
              <p:cNvSpPr>
                <a:spLocks noChangeArrowheads="1"/>
              </p:cNvSpPr>
              <p:nvPr/>
            </p:nvSpPr>
            <p:spPr bwMode="auto">
              <a:xfrm>
                <a:off x="4398" y="393"/>
                <a:ext cx="122" cy="563"/>
              </a:xfrm>
              <a:custGeom>
                <a:avLst/>
                <a:gdLst>
                  <a:gd name="T0" fmla="*/ 0 w 19289"/>
                  <a:gd name="T1" fmla="*/ 0 h 21600"/>
                  <a:gd name="T2" fmla="*/ 19289 w 19289"/>
                  <a:gd name="T3" fmla="*/ 21600 h 21600"/>
                </a:gdLst>
                <a:ahLst/>
                <a:cxnLst/>
                <a:rect l="T0" t="T1" r="T2" b="T3"/>
                <a:pathLst>
                  <a:path w="19289" h="21600">
                    <a:moveTo>
                      <a:pt x="8728" y="21600"/>
                    </a:moveTo>
                    <a:cubicBezTo>
                      <a:pt x="10316" y="20909"/>
                      <a:pt x="16828" y="19068"/>
                      <a:pt x="18257" y="17456"/>
                    </a:cubicBezTo>
                    <a:cubicBezTo>
                      <a:pt x="19686" y="15845"/>
                      <a:pt x="20004" y="13697"/>
                      <a:pt x="16986" y="11932"/>
                    </a:cubicBezTo>
                    <a:cubicBezTo>
                      <a:pt x="13969" y="10167"/>
                      <a:pt x="2533" y="8863"/>
                      <a:pt x="469" y="6867"/>
                    </a:cubicBezTo>
                    <a:cubicBezTo>
                      <a:pt x="-1596" y="4872"/>
                      <a:pt x="3328" y="1420"/>
                      <a:pt x="4122" y="0"/>
                    </a:cubicBezTo>
                  </a:path>
                </a:pathLst>
              </a:custGeom>
              <a:noFill/>
              <a:ln w="38100">
                <a:solidFill>
                  <a:srgbClr val="9835FC"/>
                </a:solidFill>
                <a:miter lim="800000"/>
                <a:headEnd/>
                <a:tailEnd/>
              </a:ln>
            </p:spPr>
            <p:txBody>
              <a:bodyPr>
                <a:prstTxWarp prst="textNoShape">
                  <a:avLst/>
                </a:prstTxWarp>
              </a:bodyPr>
              <a:lstStyle/>
              <a:p>
                <a:endParaRPr lang="en-US"/>
              </a:p>
            </p:txBody>
          </p:sp>
          <p:sp>
            <p:nvSpPr>
              <p:cNvPr id="42100" name="AutoShape 83"/>
              <p:cNvSpPr>
                <a:spLocks noChangeArrowheads="1"/>
              </p:cNvSpPr>
              <p:nvPr/>
            </p:nvSpPr>
            <p:spPr bwMode="auto">
              <a:xfrm flipH="1">
                <a:off x="4923" y="423"/>
                <a:ext cx="120" cy="585"/>
              </a:xfrm>
              <a:custGeom>
                <a:avLst/>
                <a:gdLst>
                  <a:gd name="T0" fmla="*/ 0 w 19079"/>
                  <a:gd name="T1" fmla="*/ 0 h 21600"/>
                  <a:gd name="T2" fmla="*/ 19079 w 19079"/>
                  <a:gd name="T3" fmla="*/ 21600 h 21600"/>
                </a:gdLst>
                <a:ahLst/>
                <a:cxnLst/>
                <a:rect l="T0" t="T1" r="T2" b="T3"/>
                <a:pathLst>
                  <a:path w="19079" h="21600">
                    <a:moveTo>
                      <a:pt x="12997" y="21600"/>
                    </a:moveTo>
                    <a:cubicBezTo>
                      <a:pt x="10757" y="20445"/>
                      <a:pt x="-923" y="17018"/>
                      <a:pt x="37" y="14670"/>
                    </a:cubicBezTo>
                    <a:cubicBezTo>
                      <a:pt x="997" y="12321"/>
                      <a:pt x="16837" y="9934"/>
                      <a:pt x="18757" y="7508"/>
                    </a:cubicBezTo>
                    <a:cubicBezTo>
                      <a:pt x="20677" y="5082"/>
                      <a:pt x="13477" y="1579"/>
                      <a:pt x="12037" y="0"/>
                    </a:cubicBezTo>
                  </a:path>
                </a:pathLst>
              </a:custGeom>
              <a:noFill/>
              <a:ln w="9525">
                <a:solidFill>
                  <a:srgbClr val="9835FC"/>
                </a:solidFill>
                <a:miter lim="800000"/>
                <a:headEnd/>
                <a:tailEnd/>
              </a:ln>
            </p:spPr>
            <p:txBody>
              <a:bodyPr>
                <a:prstTxWarp prst="textNoShape">
                  <a:avLst/>
                </a:prstTxWarp>
              </a:bodyPr>
              <a:lstStyle/>
              <a:p>
                <a:endParaRPr lang="en-US"/>
              </a:p>
            </p:txBody>
          </p:sp>
        </p:grpSp>
        <p:sp>
          <p:nvSpPr>
            <p:cNvPr id="42017" name="Rectangle 84"/>
            <p:cNvSpPr>
              <a:spLocks noChangeArrowheads="1"/>
            </p:cNvSpPr>
            <p:nvPr/>
          </p:nvSpPr>
          <p:spPr bwMode="auto">
            <a:xfrm>
              <a:off x="1728" y="1419"/>
              <a:ext cx="762" cy="115"/>
            </a:xfrm>
            <a:prstGeom prst="rect">
              <a:avLst/>
            </a:prstGeom>
            <a:noFill/>
            <a:ln w="9525">
              <a:noFill/>
              <a:miter lim="800000"/>
              <a:headEnd/>
              <a:tailEnd/>
            </a:ln>
          </p:spPr>
          <p:txBody>
            <a:bodyPr wrap="none" lIns="0" tIns="0" rIns="0" bIns="0">
              <a:prstTxWarp prst="textNoShape">
                <a:avLst/>
              </a:prstTxWarp>
              <a:spAutoFit/>
            </a:bodyPr>
            <a:lstStyle/>
            <a:p>
              <a:r>
                <a:rPr lang="en-US" sz="1200" b="1" dirty="0">
                  <a:solidFill>
                    <a:srgbClr val="353397"/>
                  </a:solidFill>
                  <a:latin typeface="Lucida Grande" pitchFamily="1" charset="0"/>
                  <a:ea typeface="Lucida Grande" pitchFamily="1" charset="0"/>
                  <a:cs typeface="Lucida Grande" pitchFamily="1" charset="0"/>
                  <a:sym typeface="Lucida Grande" pitchFamily="1" charset="0"/>
                </a:rPr>
                <a:t>forward scatter</a:t>
              </a:r>
            </a:p>
          </p:txBody>
        </p:sp>
        <p:grpSp>
          <p:nvGrpSpPr>
            <p:cNvPr id="15" name="Group 85"/>
            <p:cNvGrpSpPr>
              <a:grpSpLocks/>
            </p:cNvGrpSpPr>
            <p:nvPr/>
          </p:nvGrpSpPr>
          <p:grpSpPr bwMode="auto">
            <a:xfrm>
              <a:off x="2262" y="1467"/>
              <a:ext cx="1699" cy="1677"/>
              <a:chOff x="2262" y="1467"/>
              <a:chExt cx="1699" cy="1677"/>
            </a:xfrm>
          </p:grpSpPr>
          <p:sp>
            <p:nvSpPr>
              <p:cNvPr id="42081" name="Rectangle 86"/>
              <p:cNvSpPr>
                <a:spLocks noChangeArrowheads="1"/>
              </p:cNvSpPr>
              <p:nvPr/>
            </p:nvSpPr>
            <p:spPr bwMode="auto">
              <a:xfrm>
                <a:off x="3089" y="1814"/>
                <a:ext cx="480" cy="345"/>
              </a:xfrm>
              <a:prstGeom prst="rect">
                <a:avLst/>
              </a:prstGeom>
              <a:noFill/>
              <a:ln w="9525">
                <a:noFill/>
                <a:miter lim="800000"/>
                <a:headEnd/>
                <a:tailEnd/>
              </a:ln>
            </p:spPr>
            <p:txBody>
              <a:bodyPr wrap="none" lIns="0" tIns="0" rIns="0" bIns="0">
                <a:prstTxWarp prst="textNoShape">
                  <a:avLst/>
                </a:prstTxWarp>
                <a:spAutoFit/>
              </a:bodyPr>
              <a:lstStyle/>
              <a:p>
                <a:r>
                  <a:rPr lang="en-US" sz="1200" b="1">
                    <a:solidFill>
                      <a:srgbClr val="FA9937"/>
                    </a:solidFill>
                    <a:latin typeface="Lucida Grande" pitchFamily="1" charset="0"/>
                    <a:ea typeface="Lucida Grande" pitchFamily="1" charset="0"/>
                    <a:cs typeface="Lucida Grande" pitchFamily="1" charset="0"/>
                    <a:sym typeface="Lucida Grande" pitchFamily="1" charset="0"/>
                  </a:rPr>
                  <a:t>Enhanced</a:t>
                </a:r>
              </a:p>
              <a:p>
                <a:r>
                  <a:rPr lang="en-US" sz="1200" b="1">
                    <a:solidFill>
                      <a:srgbClr val="FA9937"/>
                    </a:solidFill>
                    <a:latin typeface="Lucida Grande" pitchFamily="1" charset="0"/>
                    <a:ea typeface="Lucida Grande" pitchFamily="1" charset="0"/>
                    <a:cs typeface="Lucida Grande" pitchFamily="1" charset="0"/>
                    <a:sym typeface="Lucida Grande" pitchFamily="1" charset="0"/>
                  </a:rPr>
                  <a:t>    Diffuse</a:t>
                </a:r>
              </a:p>
              <a:p>
                <a:r>
                  <a:rPr lang="en-US" sz="1200" b="1">
                    <a:solidFill>
                      <a:srgbClr val="FA9937"/>
                    </a:solidFill>
                    <a:latin typeface="Lucida Grande" pitchFamily="1" charset="0"/>
                    <a:ea typeface="Lucida Grande" pitchFamily="1" charset="0"/>
                    <a:cs typeface="Lucida Grande" pitchFamily="1" charset="0"/>
                    <a:sym typeface="Lucida Grande" pitchFamily="1" charset="0"/>
                  </a:rPr>
                  <a:t>       Flux</a:t>
                </a:r>
              </a:p>
            </p:txBody>
          </p:sp>
          <p:sp>
            <p:nvSpPr>
              <p:cNvPr id="42082" name="Rectangle 87"/>
              <p:cNvSpPr>
                <a:spLocks noChangeArrowheads="1"/>
              </p:cNvSpPr>
              <p:nvPr/>
            </p:nvSpPr>
            <p:spPr bwMode="auto">
              <a:xfrm>
                <a:off x="3182" y="2271"/>
                <a:ext cx="420" cy="345"/>
              </a:xfrm>
              <a:prstGeom prst="rect">
                <a:avLst/>
              </a:prstGeom>
              <a:noFill/>
              <a:ln w="9525">
                <a:noFill/>
                <a:miter lim="800000"/>
                <a:headEnd/>
                <a:tailEnd/>
              </a:ln>
            </p:spPr>
            <p:txBody>
              <a:bodyPr wrap="none" lIns="0" tIns="0" rIns="0" bIns="0">
                <a:prstTxWarp prst="textNoShape">
                  <a:avLst/>
                </a:prstTxWarp>
                <a:spAutoFit/>
              </a:bodyPr>
              <a:lstStyle/>
              <a:p>
                <a:r>
                  <a:rPr lang="en-US" sz="1200" b="1">
                    <a:solidFill>
                      <a:srgbClr val="FA9937"/>
                    </a:solidFill>
                    <a:latin typeface="Lucida Grande" pitchFamily="1" charset="0"/>
                    <a:ea typeface="Lucida Grande" pitchFamily="1" charset="0"/>
                    <a:cs typeface="Lucida Grande" pitchFamily="1" charset="0"/>
                    <a:sym typeface="Lucida Grande" pitchFamily="1" charset="0"/>
                  </a:rPr>
                  <a:t>Reduced</a:t>
                </a:r>
              </a:p>
              <a:p>
                <a:r>
                  <a:rPr lang="en-US" sz="1200" b="1">
                    <a:solidFill>
                      <a:srgbClr val="FA9937"/>
                    </a:solidFill>
                    <a:latin typeface="Lucida Grande" pitchFamily="1" charset="0"/>
                    <a:ea typeface="Lucida Grande" pitchFamily="1" charset="0"/>
                    <a:cs typeface="Lucida Grande" pitchFamily="1" charset="0"/>
                    <a:sym typeface="Lucida Grande" pitchFamily="1" charset="0"/>
                  </a:rPr>
                  <a:t>   Direct</a:t>
                </a:r>
              </a:p>
              <a:p>
                <a:r>
                  <a:rPr lang="en-US" sz="1200" b="1">
                    <a:solidFill>
                      <a:srgbClr val="FA9937"/>
                    </a:solidFill>
                    <a:latin typeface="Lucida Grande" pitchFamily="1" charset="0"/>
                    <a:ea typeface="Lucida Grande" pitchFamily="1" charset="0"/>
                    <a:cs typeface="Lucida Grande" pitchFamily="1" charset="0"/>
                    <a:sym typeface="Lucida Grande" pitchFamily="1" charset="0"/>
                  </a:rPr>
                  <a:t>      Flux</a:t>
                </a:r>
              </a:p>
            </p:txBody>
          </p:sp>
          <p:sp>
            <p:nvSpPr>
              <p:cNvPr id="42083" name="Rectangle 88"/>
              <p:cNvSpPr>
                <a:spLocks noChangeArrowheads="1"/>
              </p:cNvSpPr>
              <p:nvPr/>
            </p:nvSpPr>
            <p:spPr bwMode="auto">
              <a:xfrm>
                <a:off x="3455" y="2723"/>
                <a:ext cx="506" cy="230"/>
              </a:xfrm>
              <a:prstGeom prst="rect">
                <a:avLst/>
              </a:prstGeom>
              <a:noFill/>
              <a:ln w="9525">
                <a:noFill/>
                <a:miter lim="800000"/>
                <a:headEnd/>
                <a:tailEnd/>
              </a:ln>
            </p:spPr>
            <p:txBody>
              <a:bodyPr wrap="none" lIns="0" tIns="0" rIns="0" bIns="0">
                <a:prstTxWarp prst="textNoShape">
                  <a:avLst/>
                </a:prstTxWarp>
                <a:spAutoFit/>
              </a:bodyPr>
              <a:lstStyle/>
              <a:p>
                <a:pPr algn="ctr"/>
                <a:r>
                  <a:rPr lang="en-US" sz="1200" b="1">
                    <a:solidFill>
                      <a:srgbClr val="FA9937"/>
                    </a:solidFill>
                    <a:latin typeface="Lucida Grande" pitchFamily="1" charset="0"/>
                    <a:ea typeface="Lucida Grande" pitchFamily="1" charset="0"/>
                    <a:cs typeface="Lucida Grande" pitchFamily="1" charset="0"/>
                    <a:sym typeface="Lucida Grande" pitchFamily="1" charset="0"/>
                  </a:rPr>
                  <a:t>Less Total</a:t>
                </a:r>
              </a:p>
              <a:p>
                <a:pPr algn="ctr"/>
                <a:r>
                  <a:rPr lang="en-US" sz="1200" b="1">
                    <a:solidFill>
                      <a:srgbClr val="FA9937"/>
                    </a:solidFill>
                    <a:latin typeface="Lucida Grande" pitchFamily="1" charset="0"/>
                    <a:ea typeface="Lucida Grande" pitchFamily="1" charset="0"/>
                    <a:cs typeface="Lucida Grande" pitchFamily="1" charset="0"/>
                    <a:sym typeface="Lucida Grande" pitchFamily="1" charset="0"/>
                  </a:rPr>
                  <a:t>Solar Flux</a:t>
                </a:r>
              </a:p>
            </p:txBody>
          </p:sp>
          <p:sp>
            <p:nvSpPr>
              <p:cNvPr id="42084" name="AutoShape 89"/>
              <p:cNvSpPr>
                <a:spLocks noChangeArrowheads="1"/>
              </p:cNvSpPr>
              <p:nvPr/>
            </p:nvSpPr>
            <p:spPr bwMode="auto">
              <a:xfrm>
                <a:off x="2262" y="1522"/>
                <a:ext cx="149" cy="368"/>
              </a:xfrm>
              <a:custGeom>
                <a:avLst/>
                <a:gdLst>
                  <a:gd name="T0" fmla="*/ 0 w 19602"/>
                  <a:gd name="T1" fmla="*/ 0 h 21600"/>
                  <a:gd name="T2" fmla="*/ 19602 w 19602"/>
                  <a:gd name="T3" fmla="*/ 21600 h 21600"/>
                </a:gdLst>
                <a:ahLst/>
                <a:cxnLst/>
                <a:rect l="T0" t="T1" r="T2" b="T3"/>
                <a:pathLst>
                  <a:path w="19602" h="21600">
                    <a:moveTo>
                      <a:pt x="16730" y="0"/>
                    </a:moveTo>
                    <a:cubicBezTo>
                      <a:pt x="18574" y="1761"/>
                      <a:pt x="20550" y="3580"/>
                      <a:pt x="19101" y="4637"/>
                    </a:cubicBezTo>
                    <a:cubicBezTo>
                      <a:pt x="17784" y="5693"/>
                      <a:pt x="9487" y="5048"/>
                      <a:pt x="8038" y="6339"/>
                    </a:cubicBezTo>
                    <a:cubicBezTo>
                      <a:pt x="6721" y="7630"/>
                      <a:pt x="11989" y="10917"/>
                      <a:pt x="10804" y="12209"/>
                    </a:cubicBezTo>
                    <a:cubicBezTo>
                      <a:pt x="9487" y="13500"/>
                      <a:pt x="1848" y="12913"/>
                      <a:pt x="399" y="14087"/>
                    </a:cubicBezTo>
                    <a:cubicBezTo>
                      <a:pt x="-1050" y="15261"/>
                      <a:pt x="1716" y="18078"/>
                      <a:pt x="2111" y="19311"/>
                    </a:cubicBezTo>
                    <a:cubicBezTo>
                      <a:pt x="2506" y="20543"/>
                      <a:pt x="2506" y="21130"/>
                      <a:pt x="2638" y="21600"/>
                    </a:cubicBezTo>
                  </a:path>
                </a:pathLst>
              </a:custGeom>
              <a:noFill/>
              <a:ln w="9525">
                <a:solidFill>
                  <a:srgbClr val="FA9937"/>
                </a:solidFill>
                <a:miter lim="800000"/>
                <a:headEnd/>
                <a:tailEnd/>
              </a:ln>
            </p:spPr>
            <p:txBody>
              <a:bodyPr>
                <a:prstTxWarp prst="textNoShape">
                  <a:avLst/>
                </a:prstTxWarp>
              </a:bodyPr>
              <a:lstStyle/>
              <a:p>
                <a:endParaRPr lang="en-US"/>
              </a:p>
            </p:txBody>
          </p:sp>
          <p:sp>
            <p:nvSpPr>
              <p:cNvPr id="42085" name="AutoShape 90"/>
              <p:cNvSpPr>
                <a:spLocks noChangeArrowheads="1"/>
              </p:cNvSpPr>
              <p:nvPr/>
            </p:nvSpPr>
            <p:spPr bwMode="auto">
              <a:xfrm>
                <a:off x="2398" y="1508"/>
                <a:ext cx="120" cy="379"/>
              </a:xfrm>
              <a:custGeom>
                <a:avLst/>
                <a:gdLst>
                  <a:gd name="T0" fmla="*/ 0 w 19517"/>
                  <a:gd name="T1" fmla="*/ 0 h 21600"/>
                  <a:gd name="T2" fmla="*/ 19517 w 19517"/>
                  <a:gd name="T3" fmla="*/ 21600 h 21600"/>
                </a:gdLst>
                <a:ahLst/>
                <a:cxnLst/>
                <a:rect l="T0" t="T1" r="T2" b="T3"/>
                <a:pathLst>
                  <a:path w="19517" h="21600">
                    <a:moveTo>
                      <a:pt x="14355" y="0"/>
                    </a:moveTo>
                    <a:cubicBezTo>
                      <a:pt x="17440" y="1539"/>
                      <a:pt x="20526" y="3135"/>
                      <a:pt x="19227" y="4274"/>
                    </a:cubicBezTo>
                    <a:cubicBezTo>
                      <a:pt x="17928" y="5357"/>
                      <a:pt x="7696" y="5300"/>
                      <a:pt x="6397" y="6611"/>
                    </a:cubicBezTo>
                    <a:cubicBezTo>
                      <a:pt x="5260" y="7922"/>
                      <a:pt x="13218" y="10772"/>
                      <a:pt x="12081" y="12082"/>
                    </a:cubicBezTo>
                    <a:cubicBezTo>
                      <a:pt x="11106" y="13393"/>
                      <a:pt x="1524" y="13336"/>
                      <a:pt x="225" y="14590"/>
                    </a:cubicBezTo>
                    <a:cubicBezTo>
                      <a:pt x="-1074" y="15787"/>
                      <a:pt x="3636" y="18351"/>
                      <a:pt x="4448" y="19491"/>
                    </a:cubicBezTo>
                    <a:cubicBezTo>
                      <a:pt x="5260" y="20631"/>
                      <a:pt x="4935" y="21144"/>
                      <a:pt x="5097" y="21600"/>
                    </a:cubicBezTo>
                  </a:path>
                </a:pathLst>
              </a:custGeom>
              <a:noFill/>
              <a:ln w="9525">
                <a:solidFill>
                  <a:srgbClr val="FA9937"/>
                </a:solidFill>
                <a:miter lim="800000"/>
                <a:headEnd/>
                <a:tailEnd/>
              </a:ln>
            </p:spPr>
            <p:txBody>
              <a:bodyPr>
                <a:prstTxWarp prst="textNoShape">
                  <a:avLst/>
                </a:prstTxWarp>
              </a:bodyPr>
              <a:lstStyle/>
              <a:p>
                <a:endParaRPr lang="en-US"/>
              </a:p>
            </p:txBody>
          </p:sp>
          <p:sp>
            <p:nvSpPr>
              <p:cNvPr id="42086" name="AutoShape 91"/>
              <p:cNvSpPr>
                <a:spLocks noChangeArrowheads="1"/>
              </p:cNvSpPr>
              <p:nvPr/>
            </p:nvSpPr>
            <p:spPr bwMode="auto">
              <a:xfrm>
                <a:off x="2568" y="1525"/>
                <a:ext cx="73" cy="389"/>
              </a:xfrm>
              <a:custGeom>
                <a:avLst/>
                <a:gdLst>
                  <a:gd name="T0" fmla="*/ 0 w 19984"/>
                  <a:gd name="T1" fmla="*/ 0 h 21600"/>
                  <a:gd name="T2" fmla="*/ 19984 w 19984"/>
                  <a:gd name="T3" fmla="*/ 21600 h 21600"/>
                </a:gdLst>
                <a:ahLst/>
                <a:cxnLst/>
                <a:rect l="T0" t="T1" r="T2" b="T3"/>
                <a:pathLst>
                  <a:path w="19984" h="21600">
                    <a:moveTo>
                      <a:pt x="7133" y="0"/>
                    </a:moveTo>
                    <a:cubicBezTo>
                      <a:pt x="13969" y="1222"/>
                      <a:pt x="20804" y="2499"/>
                      <a:pt x="19984" y="3665"/>
                    </a:cubicBezTo>
                    <a:cubicBezTo>
                      <a:pt x="18890" y="4775"/>
                      <a:pt x="1938" y="5553"/>
                      <a:pt x="1391" y="6885"/>
                    </a:cubicBezTo>
                    <a:cubicBezTo>
                      <a:pt x="845" y="8218"/>
                      <a:pt x="16976" y="10272"/>
                      <a:pt x="16976" y="11605"/>
                    </a:cubicBezTo>
                    <a:cubicBezTo>
                      <a:pt x="16703" y="12938"/>
                      <a:pt x="845" y="13660"/>
                      <a:pt x="24" y="14881"/>
                    </a:cubicBezTo>
                    <a:cubicBezTo>
                      <a:pt x="-796" y="16158"/>
                      <a:pt x="9867" y="18102"/>
                      <a:pt x="12328" y="19212"/>
                    </a:cubicBezTo>
                    <a:cubicBezTo>
                      <a:pt x="14789" y="20323"/>
                      <a:pt x="14242" y="21100"/>
                      <a:pt x="14789" y="21600"/>
                    </a:cubicBezTo>
                  </a:path>
                </a:pathLst>
              </a:custGeom>
              <a:noFill/>
              <a:ln w="9525">
                <a:solidFill>
                  <a:srgbClr val="FA9937"/>
                </a:solidFill>
                <a:miter lim="800000"/>
                <a:headEnd/>
                <a:tailEnd/>
              </a:ln>
            </p:spPr>
            <p:txBody>
              <a:bodyPr>
                <a:prstTxWarp prst="textNoShape">
                  <a:avLst/>
                </a:prstTxWarp>
              </a:bodyPr>
              <a:lstStyle/>
              <a:p>
                <a:endParaRPr lang="en-US"/>
              </a:p>
            </p:txBody>
          </p:sp>
          <p:sp>
            <p:nvSpPr>
              <p:cNvPr id="42087" name="AutoShape 92"/>
              <p:cNvSpPr>
                <a:spLocks noChangeArrowheads="1"/>
              </p:cNvSpPr>
              <p:nvPr/>
            </p:nvSpPr>
            <p:spPr bwMode="auto">
              <a:xfrm>
                <a:off x="2851" y="1468"/>
                <a:ext cx="191" cy="359"/>
              </a:xfrm>
              <a:custGeom>
                <a:avLst/>
                <a:gdLst>
                  <a:gd name="T0" fmla="*/ 0 w 20775"/>
                  <a:gd name="T1" fmla="*/ 0 h 21600"/>
                  <a:gd name="T2" fmla="*/ 20775 w 20775"/>
                  <a:gd name="T3" fmla="*/ 21600 h 21600"/>
                </a:gdLst>
                <a:ahLst/>
                <a:cxnLst/>
                <a:rect l="T0" t="T1" r="T2" b="T3"/>
                <a:pathLst>
                  <a:path w="20775" h="21600">
                    <a:moveTo>
                      <a:pt x="0" y="0"/>
                    </a:moveTo>
                    <a:cubicBezTo>
                      <a:pt x="3473" y="421"/>
                      <a:pt x="7164" y="903"/>
                      <a:pt x="7924" y="2106"/>
                    </a:cubicBezTo>
                    <a:cubicBezTo>
                      <a:pt x="8683" y="3309"/>
                      <a:pt x="3582" y="5836"/>
                      <a:pt x="4667" y="7160"/>
                    </a:cubicBezTo>
                    <a:cubicBezTo>
                      <a:pt x="5753" y="8484"/>
                      <a:pt x="13242" y="8664"/>
                      <a:pt x="14436" y="9988"/>
                    </a:cubicBezTo>
                    <a:cubicBezTo>
                      <a:pt x="15630" y="11251"/>
                      <a:pt x="10854" y="13598"/>
                      <a:pt x="11831" y="14861"/>
                    </a:cubicBezTo>
                    <a:cubicBezTo>
                      <a:pt x="12699" y="16185"/>
                      <a:pt x="18778" y="16486"/>
                      <a:pt x="20189" y="17629"/>
                    </a:cubicBezTo>
                    <a:cubicBezTo>
                      <a:pt x="21600" y="18772"/>
                      <a:pt x="20080" y="20758"/>
                      <a:pt x="20080" y="21600"/>
                    </a:cubicBezTo>
                  </a:path>
                </a:pathLst>
              </a:custGeom>
              <a:noFill/>
              <a:ln w="9525">
                <a:solidFill>
                  <a:srgbClr val="FA9937"/>
                </a:solidFill>
                <a:miter lim="800000"/>
                <a:headEnd/>
                <a:tailEnd/>
              </a:ln>
            </p:spPr>
            <p:txBody>
              <a:bodyPr>
                <a:prstTxWarp prst="textNoShape">
                  <a:avLst/>
                </a:prstTxWarp>
              </a:bodyPr>
              <a:lstStyle/>
              <a:p>
                <a:endParaRPr lang="en-US"/>
              </a:p>
            </p:txBody>
          </p:sp>
          <p:sp>
            <p:nvSpPr>
              <p:cNvPr id="42088" name="AutoShape 93"/>
              <p:cNvSpPr>
                <a:spLocks noChangeArrowheads="1"/>
              </p:cNvSpPr>
              <p:nvPr/>
            </p:nvSpPr>
            <p:spPr bwMode="auto">
              <a:xfrm>
                <a:off x="2991" y="1467"/>
                <a:ext cx="196" cy="345"/>
              </a:xfrm>
              <a:custGeom>
                <a:avLst/>
                <a:gdLst>
                  <a:gd name="T0" fmla="*/ 0 w 20935"/>
                  <a:gd name="T1" fmla="*/ 0 h 21600"/>
                  <a:gd name="T2" fmla="*/ 20935 w 20935"/>
                  <a:gd name="T3" fmla="*/ 21600 h 21600"/>
                </a:gdLst>
                <a:ahLst/>
                <a:cxnLst/>
                <a:rect l="T0" t="T1" r="T2" b="T3"/>
                <a:pathLst>
                  <a:path w="20935" h="21600">
                    <a:moveTo>
                      <a:pt x="0" y="0"/>
                    </a:moveTo>
                    <a:cubicBezTo>
                      <a:pt x="851" y="313"/>
                      <a:pt x="4575" y="689"/>
                      <a:pt x="5001" y="1941"/>
                    </a:cubicBezTo>
                    <a:cubicBezTo>
                      <a:pt x="5427" y="3193"/>
                      <a:pt x="1383" y="6073"/>
                      <a:pt x="2767" y="7388"/>
                    </a:cubicBezTo>
                    <a:cubicBezTo>
                      <a:pt x="4043" y="8640"/>
                      <a:pt x="11492" y="8390"/>
                      <a:pt x="12875" y="9642"/>
                    </a:cubicBezTo>
                    <a:cubicBezTo>
                      <a:pt x="14365" y="10894"/>
                      <a:pt x="10108" y="13649"/>
                      <a:pt x="11279" y="14901"/>
                    </a:cubicBezTo>
                    <a:cubicBezTo>
                      <a:pt x="12449" y="16153"/>
                      <a:pt x="18408" y="16090"/>
                      <a:pt x="20004" y="17217"/>
                    </a:cubicBezTo>
                    <a:cubicBezTo>
                      <a:pt x="21600" y="18344"/>
                      <a:pt x="20642" y="20723"/>
                      <a:pt x="20749" y="21600"/>
                    </a:cubicBezTo>
                  </a:path>
                </a:pathLst>
              </a:custGeom>
              <a:noFill/>
              <a:ln w="9525">
                <a:solidFill>
                  <a:srgbClr val="FA9937"/>
                </a:solidFill>
                <a:miter lim="800000"/>
                <a:headEnd/>
                <a:tailEnd/>
              </a:ln>
            </p:spPr>
            <p:txBody>
              <a:bodyPr>
                <a:prstTxWarp prst="textNoShape">
                  <a:avLst/>
                </a:prstTxWarp>
              </a:bodyPr>
              <a:lstStyle/>
              <a:p>
                <a:endParaRPr lang="en-US"/>
              </a:p>
            </p:txBody>
          </p:sp>
          <p:sp>
            <p:nvSpPr>
              <p:cNvPr id="42089" name="AutoShape 94"/>
              <p:cNvSpPr>
                <a:spLocks noChangeArrowheads="1"/>
              </p:cNvSpPr>
              <p:nvPr/>
            </p:nvSpPr>
            <p:spPr bwMode="auto">
              <a:xfrm>
                <a:off x="3111" y="1476"/>
                <a:ext cx="243" cy="306"/>
              </a:xfrm>
              <a:custGeom>
                <a:avLst/>
                <a:gdLst>
                  <a:gd name="T0" fmla="*/ 0 w 21600"/>
                  <a:gd name="T1" fmla="*/ 0 h 21530"/>
                  <a:gd name="T2" fmla="*/ 21600 w 21600"/>
                  <a:gd name="T3" fmla="*/ 21530 h 21530"/>
                </a:gdLst>
                <a:ahLst/>
                <a:cxnLst/>
                <a:rect l="T0" t="T1" r="T2" b="T3"/>
                <a:pathLst>
                  <a:path w="21600" h="21530">
                    <a:moveTo>
                      <a:pt x="0" y="0"/>
                    </a:moveTo>
                    <a:cubicBezTo>
                      <a:pt x="800" y="211"/>
                      <a:pt x="4178" y="-70"/>
                      <a:pt x="4800" y="1196"/>
                    </a:cubicBezTo>
                    <a:cubicBezTo>
                      <a:pt x="5422" y="2463"/>
                      <a:pt x="2578" y="6122"/>
                      <a:pt x="3911" y="7458"/>
                    </a:cubicBezTo>
                    <a:cubicBezTo>
                      <a:pt x="5244" y="8725"/>
                      <a:pt x="11378" y="7810"/>
                      <a:pt x="12800" y="9077"/>
                    </a:cubicBezTo>
                    <a:cubicBezTo>
                      <a:pt x="14222" y="10413"/>
                      <a:pt x="11200" y="13791"/>
                      <a:pt x="12356" y="15127"/>
                    </a:cubicBezTo>
                    <a:cubicBezTo>
                      <a:pt x="13600" y="16394"/>
                      <a:pt x="18489" y="15901"/>
                      <a:pt x="20000" y="16957"/>
                    </a:cubicBezTo>
                    <a:cubicBezTo>
                      <a:pt x="21511" y="18012"/>
                      <a:pt x="21244" y="20615"/>
                      <a:pt x="21600" y="21530"/>
                    </a:cubicBezTo>
                  </a:path>
                </a:pathLst>
              </a:custGeom>
              <a:noFill/>
              <a:ln w="9525">
                <a:solidFill>
                  <a:srgbClr val="FA9937"/>
                </a:solidFill>
                <a:miter lim="800000"/>
                <a:headEnd/>
                <a:tailEnd/>
              </a:ln>
            </p:spPr>
            <p:txBody>
              <a:bodyPr>
                <a:prstTxWarp prst="textNoShape">
                  <a:avLst/>
                </a:prstTxWarp>
              </a:bodyPr>
              <a:lstStyle/>
              <a:p>
                <a:endParaRPr lang="en-US"/>
              </a:p>
            </p:txBody>
          </p:sp>
          <p:sp>
            <p:nvSpPr>
              <p:cNvPr id="42090" name="AutoShape 95"/>
              <p:cNvSpPr>
                <a:spLocks noChangeArrowheads="1"/>
              </p:cNvSpPr>
              <p:nvPr/>
            </p:nvSpPr>
            <p:spPr bwMode="auto">
              <a:xfrm>
                <a:off x="2646" y="1476"/>
                <a:ext cx="831" cy="1668"/>
              </a:xfrm>
              <a:custGeom>
                <a:avLst/>
                <a:gdLst>
                  <a:gd name="T0" fmla="*/ 0 w 21366"/>
                  <a:gd name="T1" fmla="*/ 0 h 21600"/>
                  <a:gd name="T2" fmla="*/ 21366 w 21366"/>
                  <a:gd name="T3" fmla="*/ 21600 h 21600"/>
                </a:gdLst>
                <a:ahLst/>
                <a:cxnLst/>
                <a:rect l="T0" t="T1" r="T2" b="T3"/>
                <a:pathLst>
                  <a:path w="21366" h="21600">
                    <a:moveTo>
                      <a:pt x="0" y="0"/>
                    </a:moveTo>
                    <a:cubicBezTo>
                      <a:pt x="1002" y="350"/>
                      <a:pt x="2029" y="712"/>
                      <a:pt x="2157" y="1088"/>
                    </a:cubicBezTo>
                    <a:cubicBezTo>
                      <a:pt x="2286" y="1463"/>
                      <a:pt x="642" y="1981"/>
                      <a:pt x="771" y="2253"/>
                    </a:cubicBezTo>
                    <a:cubicBezTo>
                      <a:pt x="899" y="2525"/>
                      <a:pt x="2671" y="2435"/>
                      <a:pt x="2928" y="2719"/>
                    </a:cubicBezTo>
                    <a:cubicBezTo>
                      <a:pt x="3185" y="3004"/>
                      <a:pt x="2029" y="3652"/>
                      <a:pt x="2312" y="3963"/>
                    </a:cubicBezTo>
                    <a:cubicBezTo>
                      <a:pt x="2594" y="4273"/>
                      <a:pt x="4443" y="4273"/>
                      <a:pt x="4623" y="4584"/>
                    </a:cubicBezTo>
                    <a:cubicBezTo>
                      <a:pt x="4803" y="4895"/>
                      <a:pt x="3082" y="5568"/>
                      <a:pt x="3390" y="5827"/>
                    </a:cubicBezTo>
                    <a:cubicBezTo>
                      <a:pt x="3698" y="6086"/>
                      <a:pt x="6061" y="5970"/>
                      <a:pt x="6472" y="6138"/>
                    </a:cubicBezTo>
                    <a:cubicBezTo>
                      <a:pt x="6883" y="6306"/>
                      <a:pt x="6010" y="6617"/>
                      <a:pt x="5779" y="6837"/>
                    </a:cubicBezTo>
                    <a:cubicBezTo>
                      <a:pt x="5548" y="7058"/>
                      <a:pt x="4751" y="7252"/>
                      <a:pt x="5085" y="7459"/>
                    </a:cubicBezTo>
                    <a:cubicBezTo>
                      <a:pt x="5419" y="7666"/>
                      <a:pt x="7500" y="7718"/>
                      <a:pt x="7859" y="8081"/>
                    </a:cubicBezTo>
                    <a:cubicBezTo>
                      <a:pt x="8219" y="8443"/>
                      <a:pt x="6960" y="9311"/>
                      <a:pt x="7243" y="9635"/>
                    </a:cubicBezTo>
                    <a:cubicBezTo>
                      <a:pt x="7525" y="9958"/>
                      <a:pt x="9298" y="9725"/>
                      <a:pt x="9554" y="10023"/>
                    </a:cubicBezTo>
                    <a:cubicBezTo>
                      <a:pt x="9811" y="10321"/>
                      <a:pt x="8450" y="11111"/>
                      <a:pt x="8784" y="11422"/>
                    </a:cubicBezTo>
                    <a:cubicBezTo>
                      <a:pt x="9118" y="11732"/>
                      <a:pt x="11275" y="11629"/>
                      <a:pt x="11558" y="11888"/>
                    </a:cubicBezTo>
                    <a:cubicBezTo>
                      <a:pt x="11840" y="12147"/>
                      <a:pt x="10196" y="12755"/>
                      <a:pt x="10479" y="12976"/>
                    </a:cubicBezTo>
                    <a:cubicBezTo>
                      <a:pt x="10761" y="13196"/>
                      <a:pt x="12790" y="13157"/>
                      <a:pt x="13253" y="13247"/>
                    </a:cubicBezTo>
                    <a:cubicBezTo>
                      <a:pt x="13715" y="13338"/>
                      <a:pt x="13484" y="13299"/>
                      <a:pt x="13330" y="13519"/>
                    </a:cubicBezTo>
                    <a:cubicBezTo>
                      <a:pt x="13176" y="13740"/>
                      <a:pt x="12097" y="14322"/>
                      <a:pt x="12328" y="14607"/>
                    </a:cubicBezTo>
                    <a:cubicBezTo>
                      <a:pt x="12559" y="14892"/>
                      <a:pt x="14460" y="14918"/>
                      <a:pt x="14794" y="15268"/>
                    </a:cubicBezTo>
                    <a:cubicBezTo>
                      <a:pt x="15128" y="15617"/>
                      <a:pt x="13921" y="16420"/>
                      <a:pt x="14332" y="16705"/>
                    </a:cubicBezTo>
                    <a:cubicBezTo>
                      <a:pt x="14742" y="16990"/>
                      <a:pt x="16900" y="16666"/>
                      <a:pt x="17259" y="16977"/>
                    </a:cubicBezTo>
                    <a:cubicBezTo>
                      <a:pt x="17619" y="17288"/>
                      <a:pt x="16206" y="18246"/>
                      <a:pt x="16489" y="18570"/>
                    </a:cubicBezTo>
                    <a:cubicBezTo>
                      <a:pt x="16771" y="18894"/>
                      <a:pt x="18544" y="18673"/>
                      <a:pt x="18955" y="18958"/>
                    </a:cubicBezTo>
                    <a:cubicBezTo>
                      <a:pt x="19366" y="19243"/>
                      <a:pt x="18569" y="19994"/>
                      <a:pt x="18955" y="20279"/>
                    </a:cubicBezTo>
                    <a:cubicBezTo>
                      <a:pt x="19340" y="20564"/>
                      <a:pt x="20932" y="20447"/>
                      <a:pt x="21266" y="20668"/>
                    </a:cubicBezTo>
                    <a:cubicBezTo>
                      <a:pt x="21600" y="20888"/>
                      <a:pt x="21009" y="21406"/>
                      <a:pt x="20958" y="21600"/>
                    </a:cubicBezTo>
                  </a:path>
                </a:pathLst>
              </a:custGeom>
              <a:noFill/>
              <a:ln w="38100">
                <a:solidFill>
                  <a:srgbClr val="FA9937"/>
                </a:solidFill>
                <a:miter lim="800000"/>
                <a:headEnd/>
                <a:tailEnd/>
              </a:ln>
            </p:spPr>
            <p:txBody>
              <a:bodyPr>
                <a:prstTxWarp prst="textNoShape">
                  <a:avLst/>
                </a:prstTxWarp>
              </a:bodyPr>
              <a:lstStyle/>
              <a:p>
                <a:endParaRPr lang="en-US"/>
              </a:p>
            </p:txBody>
          </p:sp>
        </p:grpSp>
        <p:grpSp>
          <p:nvGrpSpPr>
            <p:cNvPr id="16" name="Group 96"/>
            <p:cNvGrpSpPr>
              <a:grpSpLocks/>
            </p:cNvGrpSpPr>
            <p:nvPr/>
          </p:nvGrpSpPr>
          <p:grpSpPr bwMode="auto">
            <a:xfrm>
              <a:off x="1104" y="960"/>
              <a:ext cx="3590" cy="424"/>
              <a:chOff x="1104" y="960"/>
              <a:chExt cx="3590" cy="424"/>
            </a:xfrm>
          </p:grpSpPr>
          <p:grpSp>
            <p:nvGrpSpPr>
              <p:cNvPr id="17" name="Group 97"/>
              <p:cNvGrpSpPr>
                <a:grpSpLocks/>
              </p:cNvGrpSpPr>
              <p:nvPr/>
            </p:nvGrpSpPr>
            <p:grpSpPr bwMode="auto">
              <a:xfrm>
                <a:off x="1774" y="1040"/>
                <a:ext cx="472" cy="280"/>
                <a:chOff x="1774" y="1040"/>
                <a:chExt cx="472" cy="280"/>
              </a:xfrm>
            </p:grpSpPr>
            <p:sp>
              <p:nvSpPr>
                <p:cNvPr id="42073" name="Oval 98"/>
                <p:cNvSpPr>
                  <a:spLocks noChangeArrowheads="1"/>
                </p:cNvSpPr>
                <p:nvPr/>
              </p:nvSpPr>
              <p:spPr bwMode="auto">
                <a:xfrm>
                  <a:off x="1966" y="1040"/>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74" name="Oval 99"/>
                <p:cNvSpPr>
                  <a:spLocks noChangeArrowheads="1"/>
                </p:cNvSpPr>
                <p:nvPr/>
              </p:nvSpPr>
              <p:spPr bwMode="auto">
                <a:xfrm>
                  <a:off x="1774" y="1040"/>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75" name="Oval 100"/>
                <p:cNvSpPr>
                  <a:spLocks noChangeArrowheads="1"/>
                </p:cNvSpPr>
                <p:nvPr/>
              </p:nvSpPr>
              <p:spPr bwMode="auto">
                <a:xfrm>
                  <a:off x="1870" y="1136"/>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76" name="Oval 101"/>
                <p:cNvSpPr>
                  <a:spLocks noChangeArrowheads="1"/>
                </p:cNvSpPr>
                <p:nvPr/>
              </p:nvSpPr>
              <p:spPr bwMode="auto">
                <a:xfrm>
                  <a:off x="2014" y="1184"/>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77" name="Oval 102"/>
                <p:cNvSpPr>
                  <a:spLocks noChangeArrowheads="1"/>
                </p:cNvSpPr>
                <p:nvPr/>
              </p:nvSpPr>
              <p:spPr bwMode="auto">
                <a:xfrm>
                  <a:off x="2110" y="1040"/>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78" name="Oval 103"/>
                <p:cNvSpPr>
                  <a:spLocks noChangeArrowheads="1"/>
                </p:cNvSpPr>
                <p:nvPr/>
              </p:nvSpPr>
              <p:spPr bwMode="auto">
                <a:xfrm>
                  <a:off x="2206" y="1136"/>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79" name="Oval 104"/>
                <p:cNvSpPr>
                  <a:spLocks noChangeArrowheads="1"/>
                </p:cNvSpPr>
                <p:nvPr/>
              </p:nvSpPr>
              <p:spPr bwMode="auto">
                <a:xfrm>
                  <a:off x="2158" y="1280"/>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80" name="Oval 105"/>
                <p:cNvSpPr>
                  <a:spLocks noChangeArrowheads="1"/>
                </p:cNvSpPr>
                <p:nvPr/>
              </p:nvSpPr>
              <p:spPr bwMode="auto">
                <a:xfrm>
                  <a:off x="1918" y="1280"/>
                  <a:ext cx="40" cy="40"/>
                </a:xfrm>
                <a:prstGeom prst="ellipse">
                  <a:avLst/>
                </a:prstGeom>
                <a:noFill/>
                <a:ln w="9525">
                  <a:solidFill>
                    <a:schemeClr val="tx1"/>
                  </a:solidFill>
                  <a:round/>
                  <a:headEnd/>
                  <a:tailEnd/>
                </a:ln>
              </p:spPr>
              <p:txBody>
                <a:bodyPr>
                  <a:prstTxWarp prst="textNoShape">
                    <a:avLst/>
                  </a:prstTxWarp>
                </a:bodyPr>
                <a:lstStyle/>
                <a:p>
                  <a:endParaRPr lang="en-US"/>
                </a:p>
              </p:txBody>
            </p:sp>
          </p:grpSp>
          <p:sp>
            <p:nvSpPr>
              <p:cNvPr id="42041" name="Oval 106"/>
              <p:cNvSpPr>
                <a:spLocks noChangeArrowheads="1"/>
              </p:cNvSpPr>
              <p:nvPr/>
            </p:nvSpPr>
            <p:spPr bwMode="auto">
              <a:xfrm>
                <a:off x="1726" y="1184"/>
                <a:ext cx="22" cy="19"/>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42" name="Oval 107"/>
              <p:cNvSpPr>
                <a:spLocks noChangeArrowheads="1"/>
              </p:cNvSpPr>
              <p:nvPr/>
            </p:nvSpPr>
            <p:spPr bwMode="auto">
              <a:xfrm>
                <a:off x="1488" y="1344"/>
                <a:ext cx="22" cy="19"/>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43" name="Oval 108"/>
              <p:cNvSpPr>
                <a:spLocks noChangeArrowheads="1"/>
              </p:cNvSpPr>
              <p:nvPr/>
            </p:nvSpPr>
            <p:spPr bwMode="auto">
              <a:xfrm>
                <a:off x="1344" y="1200"/>
                <a:ext cx="22" cy="19"/>
              </a:xfrm>
              <a:prstGeom prst="ellipse">
                <a:avLst/>
              </a:prstGeom>
              <a:noFill/>
              <a:ln w="9525">
                <a:solidFill>
                  <a:schemeClr val="tx1"/>
                </a:solidFill>
                <a:round/>
                <a:headEnd/>
                <a:tailEnd/>
              </a:ln>
            </p:spPr>
            <p:txBody>
              <a:bodyPr>
                <a:prstTxWarp prst="textNoShape">
                  <a:avLst/>
                </a:prstTxWarp>
              </a:bodyPr>
              <a:lstStyle/>
              <a:p>
                <a:endParaRPr lang="en-US"/>
              </a:p>
            </p:txBody>
          </p:sp>
          <p:grpSp>
            <p:nvGrpSpPr>
              <p:cNvPr id="18" name="Group 109"/>
              <p:cNvGrpSpPr>
                <a:grpSpLocks/>
              </p:cNvGrpSpPr>
              <p:nvPr/>
            </p:nvGrpSpPr>
            <p:grpSpPr bwMode="auto">
              <a:xfrm>
                <a:off x="1104" y="960"/>
                <a:ext cx="454" cy="211"/>
                <a:chOff x="1104" y="960"/>
                <a:chExt cx="454" cy="211"/>
              </a:xfrm>
            </p:grpSpPr>
            <p:grpSp>
              <p:nvGrpSpPr>
                <p:cNvPr id="19" name="Group 110"/>
                <p:cNvGrpSpPr>
                  <a:grpSpLocks/>
                </p:cNvGrpSpPr>
                <p:nvPr/>
              </p:nvGrpSpPr>
              <p:grpSpPr bwMode="auto">
                <a:xfrm>
                  <a:off x="1104" y="960"/>
                  <a:ext cx="61" cy="13"/>
                  <a:chOff x="1104" y="960"/>
                  <a:chExt cx="61" cy="13"/>
                </a:xfrm>
              </p:grpSpPr>
              <p:sp>
                <p:nvSpPr>
                  <p:cNvPr id="42071" name="Oval 111"/>
                  <p:cNvSpPr>
                    <a:spLocks noChangeArrowheads="1"/>
                  </p:cNvSpPr>
                  <p:nvPr/>
                </p:nvSpPr>
                <p:spPr bwMode="auto">
                  <a:xfrm>
                    <a:off x="1152" y="960"/>
                    <a:ext cx="13" cy="13"/>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72" name="Oval 112"/>
                  <p:cNvSpPr>
                    <a:spLocks noChangeArrowheads="1"/>
                  </p:cNvSpPr>
                  <p:nvPr/>
                </p:nvSpPr>
                <p:spPr bwMode="auto">
                  <a:xfrm>
                    <a:off x="1104" y="960"/>
                    <a:ext cx="13" cy="13"/>
                  </a:xfrm>
                  <a:prstGeom prst="ellipse">
                    <a:avLst/>
                  </a:prstGeom>
                  <a:noFill/>
                  <a:ln w="9525">
                    <a:solidFill>
                      <a:schemeClr val="tx1"/>
                    </a:solidFill>
                    <a:round/>
                    <a:headEnd/>
                    <a:tailEnd/>
                  </a:ln>
                </p:spPr>
                <p:txBody>
                  <a:bodyPr>
                    <a:prstTxWarp prst="textNoShape">
                      <a:avLst/>
                    </a:prstTxWarp>
                  </a:bodyPr>
                  <a:lstStyle/>
                  <a:p>
                    <a:endParaRPr lang="en-US"/>
                  </a:p>
                </p:txBody>
              </p:sp>
            </p:grpSp>
            <p:sp>
              <p:nvSpPr>
                <p:cNvPr id="42062" name="Oval 113"/>
                <p:cNvSpPr>
                  <a:spLocks noChangeArrowheads="1"/>
                </p:cNvSpPr>
                <p:nvPr/>
              </p:nvSpPr>
              <p:spPr bwMode="auto">
                <a:xfrm>
                  <a:off x="1104" y="1056"/>
                  <a:ext cx="13" cy="13"/>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63" name="Oval 114"/>
                <p:cNvSpPr>
                  <a:spLocks noChangeArrowheads="1"/>
                </p:cNvSpPr>
                <p:nvPr/>
              </p:nvSpPr>
              <p:spPr bwMode="auto">
                <a:xfrm>
                  <a:off x="1536" y="1152"/>
                  <a:ext cx="22" cy="19"/>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64" name="Oval 115"/>
                <p:cNvSpPr>
                  <a:spLocks noChangeArrowheads="1"/>
                </p:cNvSpPr>
                <p:nvPr/>
              </p:nvSpPr>
              <p:spPr bwMode="auto">
                <a:xfrm>
                  <a:off x="1248" y="1104"/>
                  <a:ext cx="22" cy="19"/>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65" name="Oval 116"/>
                <p:cNvSpPr>
                  <a:spLocks noChangeArrowheads="1"/>
                </p:cNvSpPr>
                <p:nvPr/>
              </p:nvSpPr>
              <p:spPr bwMode="auto">
                <a:xfrm>
                  <a:off x="1392" y="1104"/>
                  <a:ext cx="22" cy="19"/>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66" name="Oval 117"/>
                <p:cNvSpPr>
                  <a:spLocks noChangeArrowheads="1"/>
                </p:cNvSpPr>
                <p:nvPr/>
              </p:nvSpPr>
              <p:spPr bwMode="auto">
                <a:xfrm>
                  <a:off x="1152" y="1152"/>
                  <a:ext cx="22" cy="19"/>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67" name="Oval 118"/>
                <p:cNvSpPr>
                  <a:spLocks noChangeArrowheads="1"/>
                </p:cNvSpPr>
                <p:nvPr/>
              </p:nvSpPr>
              <p:spPr bwMode="auto">
                <a:xfrm>
                  <a:off x="1440" y="1008"/>
                  <a:ext cx="13" cy="13"/>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68" name="Oval 119"/>
                <p:cNvSpPr>
                  <a:spLocks noChangeArrowheads="1"/>
                </p:cNvSpPr>
                <p:nvPr/>
              </p:nvSpPr>
              <p:spPr bwMode="auto">
                <a:xfrm>
                  <a:off x="1248" y="1008"/>
                  <a:ext cx="13" cy="13"/>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69" name="Oval 120"/>
                <p:cNvSpPr>
                  <a:spLocks noChangeArrowheads="1"/>
                </p:cNvSpPr>
                <p:nvPr/>
              </p:nvSpPr>
              <p:spPr bwMode="auto">
                <a:xfrm>
                  <a:off x="1536" y="1008"/>
                  <a:ext cx="13" cy="13"/>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70" name="Oval 121"/>
                <p:cNvSpPr>
                  <a:spLocks noChangeArrowheads="1"/>
                </p:cNvSpPr>
                <p:nvPr/>
              </p:nvSpPr>
              <p:spPr bwMode="auto">
                <a:xfrm>
                  <a:off x="1344" y="1008"/>
                  <a:ext cx="13" cy="13"/>
                </a:xfrm>
                <a:prstGeom prst="ellipse">
                  <a:avLst/>
                </a:prstGeom>
                <a:noFill/>
                <a:ln w="9525">
                  <a:solidFill>
                    <a:schemeClr val="tx1"/>
                  </a:solidFill>
                  <a:round/>
                  <a:headEnd/>
                  <a:tailEnd/>
                </a:ln>
              </p:spPr>
              <p:txBody>
                <a:bodyPr>
                  <a:prstTxWarp prst="textNoShape">
                    <a:avLst/>
                  </a:prstTxWarp>
                </a:bodyPr>
                <a:lstStyle/>
                <a:p>
                  <a:endParaRPr lang="en-US"/>
                </a:p>
              </p:txBody>
            </p:sp>
          </p:grpSp>
          <p:sp>
            <p:nvSpPr>
              <p:cNvPr id="42045" name="Oval 122"/>
              <p:cNvSpPr>
                <a:spLocks noChangeArrowheads="1"/>
              </p:cNvSpPr>
              <p:nvPr/>
            </p:nvSpPr>
            <p:spPr bwMode="auto">
              <a:xfrm>
                <a:off x="3528" y="1344"/>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46" name="Oval 123"/>
              <p:cNvSpPr>
                <a:spLocks noChangeArrowheads="1"/>
              </p:cNvSpPr>
              <p:nvPr/>
            </p:nvSpPr>
            <p:spPr bwMode="auto">
              <a:xfrm>
                <a:off x="3624" y="1200"/>
                <a:ext cx="40" cy="40"/>
              </a:xfrm>
              <a:prstGeom prst="ellipse">
                <a:avLst/>
              </a:prstGeom>
              <a:noFill/>
              <a:ln w="9525">
                <a:solidFill>
                  <a:schemeClr val="tx1"/>
                </a:solidFill>
                <a:round/>
                <a:headEnd/>
                <a:tailEnd/>
              </a:ln>
            </p:spPr>
            <p:txBody>
              <a:bodyPr>
                <a:prstTxWarp prst="textNoShape">
                  <a:avLst/>
                </a:prstTxWarp>
              </a:bodyPr>
              <a:lstStyle/>
              <a:p>
                <a:endParaRPr lang="en-US"/>
              </a:p>
            </p:txBody>
          </p:sp>
          <p:grpSp>
            <p:nvGrpSpPr>
              <p:cNvPr id="20" name="Group 124"/>
              <p:cNvGrpSpPr>
                <a:grpSpLocks/>
              </p:cNvGrpSpPr>
              <p:nvPr/>
            </p:nvGrpSpPr>
            <p:grpSpPr bwMode="auto">
              <a:xfrm>
                <a:off x="4222" y="1040"/>
                <a:ext cx="472" cy="280"/>
                <a:chOff x="4222" y="1040"/>
                <a:chExt cx="472" cy="280"/>
              </a:xfrm>
            </p:grpSpPr>
            <p:sp>
              <p:nvSpPr>
                <p:cNvPr id="42053" name="Oval 125"/>
                <p:cNvSpPr>
                  <a:spLocks noChangeArrowheads="1"/>
                </p:cNvSpPr>
                <p:nvPr/>
              </p:nvSpPr>
              <p:spPr bwMode="auto">
                <a:xfrm>
                  <a:off x="4414" y="1040"/>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54" name="Oval 126"/>
                <p:cNvSpPr>
                  <a:spLocks noChangeArrowheads="1"/>
                </p:cNvSpPr>
                <p:nvPr/>
              </p:nvSpPr>
              <p:spPr bwMode="auto">
                <a:xfrm>
                  <a:off x="4222" y="1040"/>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55" name="Oval 127"/>
                <p:cNvSpPr>
                  <a:spLocks noChangeArrowheads="1"/>
                </p:cNvSpPr>
                <p:nvPr/>
              </p:nvSpPr>
              <p:spPr bwMode="auto">
                <a:xfrm>
                  <a:off x="4318" y="1136"/>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56" name="Oval 128"/>
                <p:cNvSpPr>
                  <a:spLocks noChangeArrowheads="1"/>
                </p:cNvSpPr>
                <p:nvPr/>
              </p:nvSpPr>
              <p:spPr bwMode="auto">
                <a:xfrm>
                  <a:off x="4462" y="1184"/>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57" name="Oval 129"/>
                <p:cNvSpPr>
                  <a:spLocks noChangeArrowheads="1"/>
                </p:cNvSpPr>
                <p:nvPr/>
              </p:nvSpPr>
              <p:spPr bwMode="auto">
                <a:xfrm>
                  <a:off x="4558" y="1040"/>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58" name="Oval 130"/>
                <p:cNvSpPr>
                  <a:spLocks noChangeArrowheads="1"/>
                </p:cNvSpPr>
                <p:nvPr/>
              </p:nvSpPr>
              <p:spPr bwMode="auto">
                <a:xfrm>
                  <a:off x="4654" y="1136"/>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59" name="Oval 131"/>
                <p:cNvSpPr>
                  <a:spLocks noChangeArrowheads="1"/>
                </p:cNvSpPr>
                <p:nvPr/>
              </p:nvSpPr>
              <p:spPr bwMode="auto">
                <a:xfrm>
                  <a:off x="4606" y="1280"/>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60" name="Oval 132"/>
                <p:cNvSpPr>
                  <a:spLocks noChangeArrowheads="1"/>
                </p:cNvSpPr>
                <p:nvPr/>
              </p:nvSpPr>
              <p:spPr bwMode="auto">
                <a:xfrm>
                  <a:off x="4366" y="1280"/>
                  <a:ext cx="40" cy="40"/>
                </a:xfrm>
                <a:prstGeom prst="ellipse">
                  <a:avLst/>
                </a:prstGeom>
                <a:noFill/>
                <a:ln w="9525">
                  <a:solidFill>
                    <a:schemeClr val="tx1"/>
                  </a:solidFill>
                  <a:round/>
                  <a:headEnd/>
                  <a:tailEnd/>
                </a:ln>
              </p:spPr>
              <p:txBody>
                <a:bodyPr>
                  <a:prstTxWarp prst="textNoShape">
                    <a:avLst/>
                  </a:prstTxWarp>
                </a:bodyPr>
                <a:lstStyle/>
                <a:p>
                  <a:endParaRPr lang="en-US"/>
                </a:p>
              </p:txBody>
            </p:sp>
          </p:grpSp>
          <p:grpSp>
            <p:nvGrpSpPr>
              <p:cNvPr id="21" name="Group 133"/>
              <p:cNvGrpSpPr>
                <a:grpSpLocks/>
              </p:cNvGrpSpPr>
              <p:nvPr/>
            </p:nvGrpSpPr>
            <p:grpSpPr bwMode="auto">
              <a:xfrm>
                <a:off x="2638" y="1184"/>
                <a:ext cx="376" cy="184"/>
                <a:chOff x="2638" y="1184"/>
                <a:chExt cx="376" cy="184"/>
              </a:xfrm>
            </p:grpSpPr>
            <p:sp>
              <p:nvSpPr>
                <p:cNvPr id="42049" name="Oval 134"/>
                <p:cNvSpPr>
                  <a:spLocks noChangeArrowheads="1"/>
                </p:cNvSpPr>
                <p:nvPr/>
              </p:nvSpPr>
              <p:spPr bwMode="auto">
                <a:xfrm>
                  <a:off x="2638" y="1184"/>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50" name="Oval 135"/>
                <p:cNvSpPr>
                  <a:spLocks noChangeArrowheads="1"/>
                </p:cNvSpPr>
                <p:nvPr/>
              </p:nvSpPr>
              <p:spPr bwMode="auto">
                <a:xfrm>
                  <a:off x="2782" y="1232"/>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51" name="Oval 136"/>
                <p:cNvSpPr>
                  <a:spLocks noChangeArrowheads="1"/>
                </p:cNvSpPr>
                <p:nvPr/>
              </p:nvSpPr>
              <p:spPr bwMode="auto">
                <a:xfrm>
                  <a:off x="2974" y="1184"/>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52" name="Oval 137"/>
                <p:cNvSpPr>
                  <a:spLocks noChangeArrowheads="1"/>
                </p:cNvSpPr>
                <p:nvPr/>
              </p:nvSpPr>
              <p:spPr bwMode="auto">
                <a:xfrm>
                  <a:off x="2926" y="1328"/>
                  <a:ext cx="40" cy="40"/>
                </a:xfrm>
                <a:prstGeom prst="ellipse">
                  <a:avLst/>
                </a:prstGeom>
                <a:noFill/>
                <a:ln w="9525">
                  <a:solidFill>
                    <a:schemeClr val="tx1"/>
                  </a:solidFill>
                  <a:round/>
                  <a:headEnd/>
                  <a:tailEnd/>
                </a:ln>
              </p:spPr>
              <p:txBody>
                <a:bodyPr>
                  <a:prstTxWarp prst="textNoShape">
                    <a:avLst/>
                  </a:prstTxWarp>
                </a:bodyPr>
                <a:lstStyle/>
                <a:p>
                  <a:endParaRPr lang="en-US"/>
                </a:p>
              </p:txBody>
            </p:sp>
          </p:grpSp>
        </p:grpSp>
        <p:sp>
          <p:nvSpPr>
            <p:cNvPr id="42020" name="Oval 138"/>
            <p:cNvSpPr>
              <a:spLocks noChangeArrowheads="1"/>
            </p:cNvSpPr>
            <p:nvPr/>
          </p:nvSpPr>
          <p:spPr bwMode="auto">
            <a:xfrm>
              <a:off x="1730" y="1264"/>
              <a:ext cx="22" cy="19"/>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21" name="Oval 139"/>
            <p:cNvSpPr>
              <a:spLocks noChangeArrowheads="1"/>
            </p:cNvSpPr>
            <p:nvPr/>
          </p:nvSpPr>
          <p:spPr bwMode="auto">
            <a:xfrm>
              <a:off x="1586" y="1264"/>
              <a:ext cx="22" cy="19"/>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22" name="Oval 140"/>
            <p:cNvSpPr>
              <a:spLocks noChangeArrowheads="1"/>
            </p:cNvSpPr>
            <p:nvPr/>
          </p:nvSpPr>
          <p:spPr bwMode="auto">
            <a:xfrm>
              <a:off x="3386" y="1312"/>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23" name="Oval 141"/>
            <p:cNvSpPr>
              <a:spLocks noChangeArrowheads="1"/>
            </p:cNvSpPr>
            <p:nvPr/>
          </p:nvSpPr>
          <p:spPr bwMode="auto">
            <a:xfrm>
              <a:off x="3752" y="1204"/>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24" name="Oval 142"/>
            <p:cNvSpPr>
              <a:spLocks noChangeArrowheads="1"/>
            </p:cNvSpPr>
            <p:nvPr/>
          </p:nvSpPr>
          <p:spPr bwMode="auto">
            <a:xfrm>
              <a:off x="3434" y="1456"/>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25" name="Oval 143"/>
            <p:cNvSpPr>
              <a:spLocks noChangeArrowheads="1"/>
            </p:cNvSpPr>
            <p:nvPr/>
          </p:nvSpPr>
          <p:spPr bwMode="auto">
            <a:xfrm>
              <a:off x="3608" y="1474"/>
              <a:ext cx="40" cy="40"/>
            </a:xfrm>
            <a:prstGeom prst="ellipse">
              <a:avLst/>
            </a:prstGeom>
            <a:noFill/>
            <a:ln w="9525">
              <a:solidFill>
                <a:schemeClr val="tx1"/>
              </a:solidFill>
              <a:round/>
              <a:headEnd/>
              <a:tailEnd/>
            </a:ln>
          </p:spPr>
          <p:txBody>
            <a:bodyPr>
              <a:prstTxWarp prst="textNoShape">
                <a:avLst/>
              </a:prstTxWarp>
            </a:bodyPr>
            <a:lstStyle/>
            <a:p>
              <a:endParaRPr lang="en-US"/>
            </a:p>
          </p:txBody>
        </p:sp>
        <p:sp>
          <p:nvSpPr>
            <p:cNvPr id="42026" name="Rectangle 144"/>
            <p:cNvSpPr>
              <a:spLocks noChangeArrowheads="1"/>
            </p:cNvSpPr>
            <p:nvPr/>
          </p:nvSpPr>
          <p:spPr bwMode="auto">
            <a:xfrm>
              <a:off x="1394" y="1203"/>
              <a:ext cx="1346" cy="207"/>
            </a:xfrm>
            <a:prstGeom prst="rect">
              <a:avLst/>
            </a:prstGeom>
            <a:solidFill>
              <a:srgbClr val="FFFFFF"/>
            </a:solidFill>
            <a:ln w="9525">
              <a:solidFill>
                <a:srgbClr val="FFFFFF"/>
              </a:solidFill>
              <a:miter lim="800000"/>
              <a:headEnd/>
              <a:tailEnd/>
            </a:ln>
          </p:spPr>
          <p:txBody>
            <a:bodyPr lIns="0" tIns="0" rIns="0" bIns="0">
              <a:prstTxWarp prst="textNoShape">
                <a:avLst/>
              </a:prstTxWarp>
            </a:bodyPr>
            <a:lstStyle/>
            <a:p>
              <a:r>
                <a:rPr lang="en-US" sz="1000" b="1">
                  <a:solidFill>
                    <a:srgbClr val="353397"/>
                  </a:solidFill>
                  <a:latin typeface="Lucida Grande" pitchFamily="1" charset="0"/>
                  <a:ea typeface="Lucida Grande" pitchFamily="1" charset="0"/>
                  <a:cs typeface="Lucida Grande" pitchFamily="1" charset="0"/>
                  <a:sym typeface="Lucida Grande" pitchFamily="1" charset="0"/>
                </a:rPr>
                <a:t>Heterogeneous</a:t>
              </a:r>
              <a:r>
                <a:rPr lang="en-US" sz="1000">
                  <a:solidFill>
                    <a:srgbClr val="353397"/>
                  </a:solidFill>
                  <a:latin typeface="Lucida Grande" pitchFamily="1" charset="0"/>
                  <a:ea typeface="Lucida Grande" pitchFamily="1" charset="0"/>
                  <a:cs typeface="Lucida Grande" pitchFamily="1" charset="0"/>
                  <a:sym typeface="Lucida Grande" pitchFamily="1" charset="0"/>
                </a:rPr>
                <a:t>  </a:t>
              </a:r>
              <a:r>
                <a:rPr lang="en-US" sz="1000">
                  <a:latin typeface="Lucida Grande" pitchFamily="1" charset="0"/>
                  <a:ea typeface="Lucida Grande" pitchFamily="1" charset="0"/>
                  <a:cs typeface="Lucida Grande" pitchFamily="1" charset="0"/>
                  <a:sym typeface="Lucida Grande" pitchFamily="1" charset="0"/>
                </a:rPr>
                <a:t> </a:t>
              </a:r>
              <a:r>
                <a:rPr lang="en-US" sz="1000">
                  <a:latin typeface="Symbol" pitchFamily="1" charset="2"/>
                  <a:ea typeface="Symbol" pitchFamily="1" charset="2"/>
                  <a:cs typeface="Symbol" pitchFamily="1" charset="2"/>
                  <a:sym typeface="Symbol" pitchFamily="1" charset="2"/>
                </a:rPr>
                <a:t>® </a:t>
              </a:r>
              <a:r>
                <a:rPr lang="en-US" sz="1000" b="1">
                  <a:solidFill>
                    <a:srgbClr val="FA9937"/>
                  </a:solidFill>
                  <a:latin typeface="Lucida Grande" pitchFamily="1" charset="0"/>
                  <a:ea typeface="Lucida Grande" pitchFamily="1" charset="0"/>
                  <a:cs typeface="Lucida Grande" pitchFamily="1" charset="0"/>
                  <a:sym typeface="Lucida Grande" pitchFamily="1" charset="0"/>
                </a:rPr>
                <a:t>Less</a:t>
              </a:r>
            </a:p>
            <a:p>
              <a:pPr algn="ctr"/>
              <a:r>
                <a:rPr lang="en-US" sz="1000" b="1">
                  <a:latin typeface="Lucida Grande" pitchFamily="1" charset="0"/>
                  <a:ea typeface="Lucida Grande" pitchFamily="1" charset="0"/>
                  <a:cs typeface="Lucida Grande" pitchFamily="1" charset="0"/>
                  <a:sym typeface="Lucida Grande" pitchFamily="1" charset="0"/>
                </a:rPr>
                <a:t> </a:t>
              </a:r>
              <a:r>
                <a:rPr lang="en-US" sz="1000" b="1">
                  <a:solidFill>
                    <a:srgbClr val="353397"/>
                  </a:solidFill>
                  <a:latin typeface="Lucida Grande" pitchFamily="1" charset="0"/>
                  <a:ea typeface="Lucida Grande" pitchFamily="1" charset="0"/>
                  <a:cs typeface="Lucida Grande" pitchFamily="1" charset="0"/>
                  <a:sym typeface="Lucida Grande" pitchFamily="1" charset="0"/>
                </a:rPr>
                <a:t>O</a:t>
              </a:r>
              <a:r>
                <a:rPr lang="en-US" sz="1000" b="1" baseline="-25000">
                  <a:solidFill>
                    <a:srgbClr val="353397"/>
                  </a:solidFill>
                  <a:latin typeface="Lucida Grande" pitchFamily="1" charset="0"/>
                  <a:ea typeface="Lucida Grande" pitchFamily="1" charset="0"/>
                  <a:cs typeface="Lucida Grande" pitchFamily="1" charset="0"/>
                  <a:sym typeface="Lucida Grande" pitchFamily="1" charset="0"/>
                </a:rPr>
                <a:t>3</a:t>
              </a:r>
              <a:r>
                <a:rPr lang="en-US" sz="1000" b="1">
                  <a:solidFill>
                    <a:srgbClr val="353397"/>
                  </a:solidFill>
                  <a:latin typeface="Lucida Grande" pitchFamily="1" charset="0"/>
                  <a:ea typeface="Lucida Grande" pitchFamily="1" charset="0"/>
                  <a:cs typeface="Lucida Grande" pitchFamily="1" charset="0"/>
                  <a:sym typeface="Lucida Grande" pitchFamily="1" charset="0"/>
                </a:rPr>
                <a:t> depletion</a:t>
              </a:r>
              <a:r>
                <a:rPr lang="en-US" sz="1000" b="1">
                  <a:latin typeface="Lucida Grande" pitchFamily="1" charset="0"/>
                  <a:ea typeface="Lucida Grande" pitchFamily="1" charset="0"/>
                  <a:cs typeface="Lucida Grande" pitchFamily="1" charset="0"/>
                  <a:sym typeface="Lucida Grande" pitchFamily="1" charset="0"/>
                </a:rPr>
                <a:t>    </a:t>
              </a:r>
              <a:r>
                <a:rPr lang="en-US" sz="1000" b="1">
                  <a:solidFill>
                    <a:srgbClr val="FA9937"/>
                  </a:solidFill>
                  <a:latin typeface="Lucida Grande" pitchFamily="1" charset="0"/>
                  <a:ea typeface="Lucida Grande" pitchFamily="1" charset="0"/>
                  <a:cs typeface="Lucida Grande" pitchFamily="1" charset="0"/>
                  <a:sym typeface="Lucida Grande" pitchFamily="1" charset="0"/>
                </a:rPr>
                <a:t>Solar Heating</a:t>
              </a:r>
            </a:p>
          </p:txBody>
        </p:sp>
        <p:sp>
          <p:nvSpPr>
            <p:cNvPr id="42027" name="Rectangle 145"/>
            <p:cNvSpPr>
              <a:spLocks noChangeArrowheads="1"/>
            </p:cNvSpPr>
            <p:nvPr/>
          </p:nvSpPr>
          <p:spPr bwMode="auto">
            <a:xfrm>
              <a:off x="491" y="993"/>
              <a:ext cx="182" cy="236"/>
            </a:xfrm>
            <a:prstGeom prst="rect">
              <a:avLst/>
            </a:prstGeom>
            <a:solidFill>
              <a:srgbClr val="FFFFFF"/>
            </a:solidFill>
            <a:ln w="9525">
              <a:solidFill>
                <a:srgbClr val="FFFFFF"/>
              </a:solidFill>
              <a:miter lim="800000"/>
              <a:headEnd/>
              <a:tailEnd/>
            </a:ln>
          </p:spPr>
          <p:txBody>
            <a:bodyPr wrap="none" lIns="0" tIns="0" rIns="0" bIns="0">
              <a:prstTxWarp prst="textNoShape">
                <a:avLst/>
              </a:prstTxWarp>
              <a:spAutoFit/>
            </a:bodyPr>
            <a:lstStyle/>
            <a:p>
              <a:r>
                <a:rPr lang="en-US" sz="1200" b="1">
                  <a:latin typeface="Lucida Grande" pitchFamily="1" charset="0"/>
                  <a:ea typeface="Lucida Grande" pitchFamily="1" charset="0"/>
                  <a:cs typeface="Lucida Grande" pitchFamily="1" charset="0"/>
                  <a:sym typeface="Lucida Grande" pitchFamily="1" charset="0"/>
                </a:rPr>
                <a:t>H</a:t>
              </a:r>
              <a:r>
                <a:rPr lang="en-US" sz="1200" b="1" baseline="-25000">
                  <a:latin typeface="Lucida Grande" pitchFamily="1" charset="0"/>
                  <a:ea typeface="Lucida Grande" pitchFamily="1" charset="0"/>
                  <a:cs typeface="Lucida Grande" pitchFamily="1" charset="0"/>
                  <a:sym typeface="Lucida Grande" pitchFamily="1" charset="0"/>
                </a:rPr>
                <a:t>2</a:t>
              </a:r>
              <a:r>
                <a:rPr lang="en-US" sz="1200" b="1">
                  <a:latin typeface="Lucida Grande" pitchFamily="1" charset="0"/>
                  <a:ea typeface="Lucida Grande" pitchFamily="1" charset="0"/>
                  <a:cs typeface="Lucida Grande" pitchFamily="1" charset="0"/>
                  <a:sym typeface="Lucida Grande" pitchFamily="1" charset="0"/>
                </a:rPr>
                <a:t>S</a:t>
              </a:r>
            </a:p>
            <a:p>
              <a:r>
                <a:rPr lang="en-US" sz="1200" b="1">
                  <a:latin typeface="Lucida Grande" pitchFamily="1" charset="0"/>
                  <a:ea typeface="Lucida Grande" pitchFamily="1" charset="0"/>
                  <a:cs typeface="Lucida Grande" pitchFamily="1" charset="0"/>
                  <a:sym typeface="Lucida Grande" pitchFamily="1" charset="0"/>
                </a:rPr>
                <a:t>SO</a:t>
              </a:r>
              <a:r>
                <a:rPr lang="en-US" sz="1200" b="1" baseline="-25000">
                  <a:latin typeface="Lucida Grande" pitchFamily="1" charset="0"/>
                  <a:ea typeface="Lucida Grande" pitchFamily="1" charset="0"/>
                  <a:cs typeface="Lucida Grande" pitchFamily="1" charset="0"/>
                  <a:sym typeface="Lucida Grande" pitchFamily="1" charset="0"/>
                </a:rPr>
                <a:t>2</a:t>
              </a:r>
            </a:p>
          </p:txBody>
        </p:sp>
        <p:sp>
          <p:nvSpPr>
            <p:cNvPr id="42028" name="Rectangle 146"/>
            <p:cNvSpPr>
              <a:spLocks noChangeArrowheads="1"/>
            </p:cNvSpPr>
            <p:nvPr/>
          </p:nvSpPr>
          <p:spPr bwMode="auto">
            <a:xfrm rot="-1140000">
              <a:off x="2964" y="1092"/>
              <a:ext cx="907" cy="160"/>
            </a:xfrm>
            <a:prstGeom prst="rect">
              <a:avLst/>
            </a:prstGeom>
            <a:solidFill>
              <a:srgbClr val="FFFFFF"/>
            </a:solidFill>
            <a:ln w="9525">
              <a:solidFill>
                <a:srgbClr val="FFFFFF"/>
              </a:solidFill>
              <a:miter lim="800000"/>
              <a:headEnd/>
              <a:tailEnd/>
            </a:ln>
          </p:spPr>
          <p:txBody>
            <a:bodyPr wrap="none" lIns="0" tIns="0" rIns="0" bIns="0">
              <a:prstTxWarp prst="textNoShape">
                <a:avLst/>
              </a:prstTxWarp>
              <a:spAutoFit/>
            </a:bodyPr>
            <a:lstStyle/>
            <a:p>
              <a:r>
                <a:rPr lang="en-US" sz="1600" b="1" u="sng">
                  <a:solidFill>
                    <a:srgbClr val="F83610"/>
                  </a:solidFill>
                  <a:latin typeface="Lucida Grande" pitchFamily="1" charset="0"/>
                  <a:ea typeface="Lucida Grande" pitchFamily="1" charset="0"/>
                  <a:cs typeface="Lucida Grande" pitchFamily="1" charset="0"/>
                  <a:sym typeface="Lucida Grande" pitchFamily="1" charset="0"/>
                </a:rPr>
                <a:t>NET HEATING</a:t>
              </a:r>
            </a:p>
          </p:txBody>
        </p:sp>
        <p:sp>
          <p:nvSpPr>
            <p:cNvPr id="42029" name="Rectangle 147"/>
            <p:cNvSpPr>
              <a:spLocks noChangeArrowheads="1"/>
            </p:cNvSpPr>
            <p:nvPr/>
          </p:nvSpPr>
          <p:spPr bwMode="auto">
            <a:xfrm>
              <a:off x="664" y="1041"/>
              <a:ext cx="504" cy="160"/>
            </a:xfrm>
            <a:prstGeom prst="rect">
              <a:avLst/>
            </a:prstGeom>
            <a:solidFill>
              <a:srgbClr val="FFFFFF"/>
            </a:solidFill>
            <a:ln w="9525">
              <a:solidFill>
                <a:srgbClr val="FFFFFF"/>
              </a:solidFill>
              <a:miter lim="800000"/>
              <a:headEnd/>
              <a:tailEnd/>
            </a:ln>
          </p:spPr>
          <p:txBody>
            <a:bodyPr lIns="0" tIns="0" rIns="0" bIns="0">
              <a:prstTxWarp prst="textNoShape">
                <a:avLst/>
              </a:prstTxWarp>
            </a:bodyPr>
            <a:lstStyle/>
            <a:p>
              <a:r>
                <a:rPr lang="en-US" sz="1200">
                  <a:latin typeface="Symbol" pitchFamily="1" charset="2"/>
                  <a:ea typeface="Symbol" pitchFamily="1" charset="2"/>
                  <a:cs typeface="Symbol" pitchFamily="1" charset="2"/>
                  <a:sym typeface="Symbol" pitchFamily="1" charset="2"/>
                </a:rPr>
                <a:t>®</a:t>
              </a:r>
              <a:r>
                <a:rPr lang="en-US" sz="1200" b="1">
                  <a:latin typeface="Lucida Grande" pitchFamily="1" charset="0"/>
                  <a:ea typeface="Lucida Grande" pitchFamily="1" charset="0"/>
                  <a:cs typeface="Lucida Grande" pitchFamily="1" charset="0"/>
                  <a:sym typeface="Lucida Grande" pitchFamily="1" charset="0"/>
                </a:rPr>
                <a:t> H</a:t>
              </a:r>
              <a:r>
                <a:rPr lang="en-US" sz="1200" b="1" baseline="-25000">
                  <a:latin typeface="Lucida Grande" pitchFamily="1" charset="0"/>
                  <a:ea typeface="Lucida Grande" pitchFamily="1" charset="0"/>
                  <a:cs typeface="Lucida Grande" pitchFamily="1" charset="0"/>
                  <a:sym typeface="Lucida Grande" pitchFamily="1" charset="0"/>
                </a:rPr>
                <a:t>2</a:t>
              </a:r>
              <a:r>
                <a:rPr lang="en-US" sz="1200" b="1">
                  <a:latin typeface="Lucida Grande" pitchFamily="1" charset="0"/>
                  <a:ea typeface="Lucida Grande" pitchFamily="1" charset="0"/>
                  <a:cs typeface="Lucida Grande" pitchFamily="1" charset="0"/>
                  <a:sym typeface="Lucida Grande" pitchFamily="1" charset="0"/>
                </a:rPr>
                <a:t>SO</a:t>
              </a:r>
              <a:r>
                <a:rPr lang="en-US" sz="1200" b="1" baseline="-25000">
                  <a:latin typeface="Lucida Grande" pitchFamily="1" charset="0"/>
                  <a:ea typeface="Lucida Grande" pitchFamily="1" charset="0"/>
                  <a:cs typeface="Lucida Grande" pitchFamily="1" charset="0"/>
                  <a:sym typeface="Lucida Grande" pitchFamily="1" charset="0"/>
                </a:rPr>
                <a:t>4</a:t>
              </a:r>
            </a:p>
          </p:txBody>
        </p:sp>
        <p:sp>
          <p:nvSpPr>
            <p:cNvPr id="42030" name="Rectangle 148"/>
            <p:cNvSpPr>
              <a:spLocks noChangeArrowheads="1"/>
            </p:cNvSpPr>
            <p:nvPr/>
          </p:nvSpPr>
          <p:spPr bwMode="auto">
            <a:xfrm>
              <a:off x="1061" y="1558"/>
              <a:ext cx="200" cy="310"/>
            </a:xfrm>
            <a:prstGeom prst="rect">
              <a:avLst/>
            </a:prstGeom>
            <a:solidFill>
              <a:srgbClr val="FFFFFF"/>
            </a:solidFill>
            <a:ln w="9525">
              <a:solidFill>
                <a:srgbClr val="FFFFFF"/>
              </a:solidFill>
              <a:miter lim="800000"/>
              <a:headEnd/>
              <a:tailEnd/>
            </a:ln>
          </p:spPr>
          <p:txBody>
            <a:bodyPr wrap="none" lIns="0" tIns="0" rIns="0" bIns="0">
              <a:prstTxWarp prst="textNoShape">
                <a:avLst/>
              </a:prstTxWarp>
              <a:spAutoFit/>
            </a:bodyPr>
            <a:lstStyle/>
            <a:p>
              <a:pPr algn="ctr"/>
              <a:r>
                <a:rPr lang="en-US" sz="1200" b="1">
                  <a:latin typeface="Lucida Grande" pitchFamily="1" charset="0"/>
                  <a:ea typeface="Lucida Grande" pitchFamily="1" charset="0"/>
                  <a:cs typeface="Lucida Grande" pitchFamily="1" charset="0"/>
                  <a:sym typeface="Lucida Grande" pitchFamily="1" charset="0"/>
                </a:rPr>
                <a:t>CO</a:t>
              </a:r>
              <a:r>
                <a:rPr lang="en-US" sz="1200" b="1" baseline="-25000">
                  <a:latin typeface="Lucida Grande" pitchFamily="1" charset="0"/>
                  <a:ea typeface="Lucida Grande" pitchFamily="1" charset="0"/>
                  <a:cs typeface="Lucida Grande" pitchFamily="1" charset="0"/>
                  <a:sym typeface="Lucida Grande" pitchFamily="1" charset="0"/>
                </a:rPr>
                <a:t>2</a:t>
              </a:r>
            </a:p>
            <a:p>
              <a:pPr algn="ctr"/>
              <a:endParaRPr lang="en-US" sz="800">
                <a:latin typeface="Lucida Grande" pitchFamily="1" charset="0"/>
                <a:ea typeface="Lucida Grande" pitchFamily="1" charset="0"/>
                <a:cs typeface="Lucida Grande" pitchFamily="1" charset="0"/>
                <a:sym typeface="Lucida Grande" pitchFamily="1" charset="0"/>
              </a:endParaRPr>
            </a:p>
            <a:p>
              <a:pPr algn="ctr"/>
              <a:r>
                <a:rPr lang="en-US" sz="1200" b="1">
                  <a:latin typeface="Lucida Grande" pitchFamily="1" charset="0"/>
                  <a:ea typeface="Lucida Grande" pitchFamily="1" charset="0"/>
                  <a:cs typeface="Lucida Grande" pitchFamily="1" charset="0"/>
                  <a:sym typeface="Lucida Grande" pitchFamily="1" charset="0"/>
                </a:rPr>
                <a:t>H</a:t>
              </a:r>
              <a:r>
                <a:rPr lang="en-US" sz="1200" b="1" baseline="-25000">
                  <a:latin typeface="Lucida Grande" pitchFamily="1" charset="0"/>
                  <a:ea typeface="Lucida Grande" pitchFamily="1" charset="0"/>
                  <a:cs typeface="Lucida Grande" pitchFamily="1" charset="0"/>
                  <a:sym typeface="Lucida Grande" pitchFamily="1" charset="0"/>
                </a:rPr>
                <a:t>2</a:t>
              </a:r>
              <a:r>
                <a:rPr lang="en-US" sz="1200" b="1">
                  <a:latin typeface="Lucida Grande" pitchFamily="1" charset="0"/>
                  <a:ea typeface="Lucida Grande" pitchFamily="1" charset="0"/>
                  <a:cs typeface="Lucida Grande" pitchFamily="1" charset="0"/>
                  <a:sym typeface="Lucida Grande" pitchFamily="1" charset="0"/>
                </a:rPr>
                <a:t>O</a:t>
              </a:r>
            </a:p>
          </p:txBody>
        </p:sp>
        <p:sp>
          <p:nvSpPr>
            <p:cNvPr id="42031" name="Rectangle 149"/>
            <p:cNvSpPr>
              <a:spLocks noChangeArrowheads="1"/>
            </p:cNvSpPr>
            <p:nvPr/>
          </p:nvSpPr>
          <p:spPr bwMode="auto">
            <a:xfrm>
              <a:off x="2440" y="761"/>
              <a:ext cx="571" cy="115"/>
            </a:xfrm>
            <a:prstGeom prst="rect">
              <a:avLst/>
            </a:prstGeom>
            <a:noFill/>
            <a:ln w="9525">
              <a:noFill/>
              <a:miter lim="800000"/>
              <a:headEnd/>
              <a:tailEnd/>
            </a:ln>
          </p:spPr>
          <p:txBody>
            <a:bodyPr wrap="none" lIns="0" tIns="0" rIns="0" bIns="0">
              <a:prstTxWarp prst="textNoShape">
                <a:avLst/>
              </a:prstTxWarp>
              <a:spAutoFit/>
            </a:bodyPr>
            <a:lstStyle/>
            <a:p>
              <a:r>
                <a:rPr lang="en-US" sz="1200" b="1">
                  <a:solidFill>
                    <a:srgbClr val="353397"/>
                  </a:solidFill>
                  <a:latin typeface="Lucida Grande" pitchFamily="1" charset="0"/>
                  <a:ea typeface="Lucida Grande" pitchFamily="1" charset="0"/>
                  <a:cs typeface="Lucida Grande" pitchFamily="1" charset="0"/>
                  <a:sym typeface="Lucida Grande" pitchFamily="1" charset="0"/>
                </a:rPr>
                <a:t>backscatter</a:t>
              </a:r>
            </a:p>
          </p:txBody>
        </p:sp>
        <p:sp>
          <p:nvSpPr>
            <p:cNvPr id="42032" name="Rectangle 150"/>
            <p:cNvSpPr>
              <a:spLocks noChangeArrowheads="1"/>
            </p:cNvSpPr>
            <p:nvPr/>
          </p:nvSpPr>
          <p:spPr bwMode="auto">
            <a:xfrm>
              <a:off x="1534" y="909"/>
              <a:ext cx="888" cy="256"/>
            </a:xfrm>
            <a:prstGeom prst="rect">
              <a:avLst/>
            </a:prstGeom>
            <a:solidFill>
              <a:srgbClr val="FFFFFF"/>
            </a:solidFill>
            <a:ln w="9525">
              <a:solidFill>
                <a:srgbClr val="FFFFFF"/>
              </a:solidFill>
              <a:miter lim="800000"/>
              <a:headEnd/>
              <a:tailEnd/>
            </a:ln>
          </p:spPr>
          <p:txBody>
            <a:bodyPr lIns="0" tIns="0" rIns="0" bIns="0">
              <a:prstTxWarp prst="textNoShape">
                <a:avLst/>
              </a:prstTxWarp>
            </a:bodyPr>
            <a:lstStyle/>
            <a:p>
              <a:pPr algn="ctr"/>
              <a:r>
                <a:rPr lang="en-US" sz="1200" b="1">
                  <a:solidFill>
                    <a:srgbClr val="353397"/>
                  </a:solidFill>
                  <a:latin typeface="Lucida Grande" pitchFamily="1" charset="0"/>
                  <a:ea typeface="Lucida Grande" pitchFamily="1" charset="0"/>
                  <a:cs typeface="Lucida Grande" pitchFamily="1" charset="0"/>
                  <a:sym typeface="Lucida Grande" pitchFamily="1" charset="0"/>
                </a:rPr>
                <a:t>absorption</a:t>
              </a:r>
              <a:br>
                <a:rPr lang="en-US" sz="1200" b="1">
                  <a:solidFill>
                    <a:srgbClr val="353397"/>
                  </a:solidFill>
                  <a:latin typeface="Lucida Grande" pitchFamily="1" charset="0"/>
                  <a:ea typeface="Lucida Grande" pitchFamily="1" charset="0"/>
                  <a:cs typeface="Lucida Grande" pitchFamily="1" charset="0"/>
                  <a:sym typeface="Lucida Grande" pitchFamily="1" charset="0"/>
                </a:rPr>
              </a:br>
              <a:r>
                <a:rPr lang="en-US" sz="1200" b="1">
                  <a:solidFill>
                    <a:srgbClr val="353397"/>
                  </a:solidFill>
                  <a:latin typeface="Lucida Grande" pitchFamily="1" charset="0"/>
                  <a:ea typeface="Lucida Grande" pitchFamily="1" charset="0"/>
                  <a:cs typeface="Lucida Grande" pitchFamily="1" charset="0"/>
                  <a:sym typeface="Lucida Grande" pitchFamily="1" charset="0"/>
                </a:rPr>
                <a:t>(near IR)</a:t>
              </a:r>
            </a:p>
          </p:txBody>
        </p:sp>
        <p:sp>
          <p:nvSpPr>
            <p:cNvPr id="42033" name="Rectangle 151"/>
            <p:cNvSpPr>
              <a:spLocks noChangeArrowheads="1"/>
            </p:cNvSpPr>
            <p:nvPr/>
          </p:nvSpPr>
          <p:spPr bwMode="auto">
            <a:xfrm>
              <a:off x="2462" y="951"/>
              <a:ext cx="672" cy="136"/>
            </a:xfrm>
            <a:prstGeom prst="rect">
              <a:avLst/>
            </a:prstGeom>
            <a:solidFill>
              <a:srgbClr val="FFFFFF"/>
            </a:solidFill>
            <a:ln w="9525">
              <a:solidFill>
                <a:srgbClr val="FFFFFF"/>
              </a:solidFill>
              <a:miter lim="800000"/>
              <a:headEnd/>
              <a:tailEnd/>
            </a:ln>
          </p:spPr>
          <p:txBody>
            <a:bodyPr lIns="0" tIns="0" rIns="0" bIns="0">
              <a:prstTxWarp prst="textNoShape">
                <a:avLst/>
              </a:prstTxWarp>
            </a:bodyPr>
            <a:lstStyle/>
            <a:p>
              <a:pPr algn="ctr"/>
              <a:r>
                <a:rPr lang="en-US" sz="1200" b="1">
                  <a:solidFill>
                    <a:srgbClr val="FA9937"/>
                  </a:solidFill>
                  <a:latin typeface="Lucida Grande" pitchFamily="1" charset="0"/>
                  <a:ea typeface="Lucida Grande" pitchFamily="1" charset="0"/>
                  <a:cs typeface="Lucida Grande" pitchFamily="1" charset="0"/>
                  <a:sym typeface="Lucida Grande" pitchFamily="1" charset="0"/>
                </a:rPr>
                <a:t>Solar Heating</a:t>
              </a:r>
            </a:p>
          </p:txBody>
        </p:sp>
        <p:sp>
          <p:nvSpPr>
            <p:cNvPr id="42034" name="Rectangle 152"/>
            <p:cNvSpPr>
              <a:spLocks noChangeArrowheads="1"/>
            </p:cNvSpPr>
            <p:nvPr/>
          </p:nvSpPr>
          <p:spPr bwMode="auto">
            <a:xfrm>
              <a:off x="2721" y="378"/>
              <a:ext cx="734" cy="230"/>
            </a:xfrm>
            <a:prstGeom prst="rect">
              <a:avLst/>
            </a:prstGeom>
            <a:noFill/>
            <a:ln w="9525">
              <a:noFill/>
              <a:miter lim="800000"/>
              <a:headEnd/>
              <a:tailEnd/>
            </a:ln>
          </p:spPr>
          <p:txBody>
            <a:bodyPr wrap="none" lIns="0" tIns="0" rIns="0" bIns="0">
              <a:prstTxWarp prst="textNoShape">
                <a:avLst/>
              </a:prstTxWarp>
              <a:spAutoFit/>
            </a:bodyPr>
            <a:lstStyle/>
            <a:p>
              <a:pPr algn="ctr"/>
              <a:r>
                <a:rPr lang="en-US" sz="1200" b="1">
                  <a:solidFill>
                    <a:srgbClr val="FA9937"/>
                  </a:solidFill>
                  <a:latin typeface="Lucida Grande" pitchFamily="1" charset="0"/>
                  <a:ea typeface="Lucida Grande" pitchFamily="1" charset="0"/>
                  <a:cs typeface="Lucida Grande" pitchFamily="1" charset="0"/>
                  <a:sym typeface="Lucida Grande" pitchFamily="1" charset="0"/>
                </a:rPr>
                <a:t>More Reflected</a:t>
              </a:r>
            </a:p>
            <a:p>
              <a:pPr algn="ctr"/>
              <a:r>
                <a:rPr lang="en-US" sz="1200" b="1">
                  <a:solidFill>
                    <a:srgbClr val="FA9937"/>
                  </a:solidFill>
                  <a:latin typeface="Lucida Grande" pitchFamily="1" charset="0"/>
                  <a:ea typeface="Lucida Grande" pitchFamily="1" charset="0"/>
                  <a:cs typeface="Lucida Grande" pitchFamily="1" charset="0"/>
                  <a:sym typeface="Lucida Grande" pitchFamily="1" charset="0"/>
                </a:rPr>
                <a:t>Solar Flux</a:t>
              </a:r>
            </a:p>
          </p:txBody>
        </p:sp>
        <p:sp>
          <p:nvSpPr>
            <p:cNvPr id="42035" name="AutoShape 153"/>
            <p:cNvSpPr>
              <a:spLocks noChangeArrowheads="1"/>
            </p:cNvSpPr>
            <p:nvPr/>
          </p:nvSpPr>
          <p:spPr bwMode="auto">
            <a:xfrm>
              <a:off x="2001" y="390"/>
              <a:ext cx="381" cy="534"/>
            </a:xfrm>
            <a:custGeom>
              <a:avLst/>
              <a:gdLst>
                <a:gd name="T0" fmla="*/ 0 w 21110"/>
                <a:gd name="T1" fmla="*/ 0 h 21600"/>
                <a:gd name="T2" fmla="*/ 21110 w 21110"/>
                <a:gd name="T3" fmla="*/ 21600 h 21600"/>
              </a:gdLst>
              <a:ahLst/>
              <a:cxnLst/>
              <a:rect l="T0" t="T1" r="T2" b="T3"/>
              <a:pathLst>
                <a:path w="21110" h="21600">
                  <a:moveTo>
                    <a:pt x="0" y="0"/>
                  </a:moveTo>
                  <a:cubicBezTo>
                    <a:pt x="3028" y="243"/>
                    <a:pt x="6056" y="485"/>
                    <a:pt x="6864" y="1213"/>
                  </a:cubicBezTo>
                  <a:cubicBezTo>
                    <a:pt x="7671" y="1942"/>
                    <a:pt x="4374" y="3640"/>
                    <a:pt x="4845" y="4369"/>
                  </a:cubicBezTo>
                  <a:cubicBezTo>
                    <a:pt x="5316" y="5097"/>
                    <a:pt x="9151" y="4773"/>
                    <a:pt x="9690" y="5582"/>
                  </a:cubicBezTo>
                  <a:cubicBezTo>
                    <a:pt x="10228" y="6391"/>
                    <a:pt x="7335" y="8454"/>
                    <a:pt x="8075" y="9222"/>
                  </a:cubicBezTo>
                  <a:cubicBezTo>
                    <a:pt x="8815" y="9991"/>
                    <a:pt x="13593" y="9506"/>
                    <a:pt x="14131" y="10193"/>
                  </a:cubicBezTo>
                  <a:cubicBezTo>
                    <a:pt x="14669" y="10881"/>
                    <a:pt x="10834" y="12661"/>
                    <a:pt x="11305" y="13348"/>
                  </a:cubicBezTo>
                  <a:cubicBezTo>
                    <a:pt x="11776" y="14036"/>
                    <a:pt x="16217" y="13631"/>
                    <a:pt x="16957" y="14319"/>
                  </a:cubicBezTo>
                  <a:cubicBezTo>
                    <a:pt x="17697" y="15007"/>
                    <a:pt x="15073" y="16787"/>
                    <a:pt x="15746" y="17474"/>
                  </a:cubicBezTo>
                  <a:cubicBezTo>
                    <a:pt x="16419" y="18162"/>
                    <a:pt x="20389" y="17757"/>
                    <a:pt x="20994" y="18445"/>
                  </a:cubicBezTo>
                  <a:cubicBezTo>
                    <a:pt x="21600" y="19133"/>
                    <a:pt x="19649" y="21074"/>
                    <a:pt x="19379" y="21600"/>
                  </a:cubicBezTo>
                </a:path>
              </a:pathLst>
            </a:custGeom>
            <a:noFill/>
            <a:ln w="76200">
              <a:solidFill>
                <a:srgbClr val="FA9937"/>
              </a:solidFill>
              <a:miter lim="800000"/>
              <a:headEnd/>
              <a:tailEnd/>
            </a:ln>
          </p:spPr>
          <p:txBody>
            <a:bodyPr>
              <a:prstTxWarp prst="textNoShape">
                <a:avLst/>
              </a:prstTxWarp>
            </a:bodyPr>
            <a:lstStyle/>
            <a:p>
              <a:endParaRPr lang="en-US"/>
            </a:p>
          </p:txBody>
        </p:sp>
        <p:sp>
          <p:nvSpPr>
            <p:cNvPr id="42036" name="AutoShape 154"/>
            <p:cNvSpPr>
              <a:spLocks noChangeArrowheads="1"/>
            </p:cNvSpPr>
            <p:nvPr/>
          </p:nvSpPr>
          <p:spPr bwMode="auto">
            <a:xfrm>
              <a:off x="2352" y="927"/>
              <a:ext cx="321" cy="567"/>
            </a:xfrm>
            <a:custGeom>
              <a:avLst/>
              <a:gdLst>
                <a:gd name="T0" fmla="*/ 0 w 21600"/>
                <a:gd name="T1" fmla="*/ 0 h 21432"/>
                <a:gd name="T2" fmla="*/ 21600 w 21600"/>
                <a:gd name="T3" fmla="*/ 21432 h 21432"/>
              </a:gdLst>
              <a:ahLst/>
              <a:cxnLst/>
              <a:rect l="T0" t="T1" r="T2" b="T3"/>
              <a:pathLst>
                <a:path w="21600" h="21432">
                  <a:moveTo>
                    <a:pt x="0" y="0"/>
                  </a:moveTo>
                  <a:cubicBezTo>
                    <a:pt x="1113" y="238"/>
                    <a:pt x="6087" y="753"/>
                    <a:pt x="6873" y="1546"/>
                  </a:cubicBezTo>
                  <a:cubicBezTo>
                    <a:pt x="7658" y="2338"/>
                    <a:pt x="4451" y="3924"/>
                    <a:pt x="4909" y="4637"/>
                  </a:cubicBezTo>
                  <a:cubicBezTo>
                    <a:pt x="5367" y="5350"/>
                    <a:pt x="9098" y="5033"/>
                    <a:pt x="9622" y="5826"/>
                  </a:cubicBezTo>
                  <a:cubicBezTo>
                    <a:pt x="10145" y="6619"/>
                    <a:pt x="7331" y="8640"/>
                    <a:pt x="8051" y="9393"/>
                  </a:cubicBezTo>
                  <a:cubicBezTo>
                    <a:pt x="8771" y="10146"/>
                    <a:pt x="13418" y="9670"/>
                    <a:pt x="13942" y="10344"/>
                  </a:cubicBezTo>
                  <a:cubicBezTo>
                    <a:pt x="14465" y="11018"/>
                    <a:pt x="10735" y="12762"/>
                    <a:pt x="11193" y="13436"/>
                  </a:cubicBezTo>
                  <a:cubicBezTo>
                    <a:pt x="11651" y="14109"/>
                    <a:pt x="15971" y="13713"/>
                    <a:pt x="16691" y="14387"/>
                  </a:cubicBezTo>
                  <a:cubicBezTo>
                    <a:pt x="17411" y="15061"/>
                    <a:pt x="15251" y="16765"/>
                    <a:pt x="15513" y="17478"/>
                  </a:cubicBezTo>
                  <a:cubicBezTo>
                    <a:pt x="15775" y="18192"/>
                    <a:pt x="17673" y="18192"/>
                    <a:pt x="18458" y="18786"/>
                  </a:cubicBezTo>
                  <a:cubicBezTo>
                    <a:pt x="19244" y="19381"/>
                    <a:pt x="19702" y="20728"/>
                    <a:pt x="20225" y="21164"/>
                  </a:cubicBezTo>
                  <a:cubicBezTo>
                    <a:pt x="20749" y="21600"/>
                    <a:pt x="21338" y="21362"/>
                    <a:pt x="21600" y="21402"/>
                  </a:cubicBezTo>
                </a:path>
              </a:pathLst>
            </a:custGeom>
            <a:noFill/>
            <a:ln w="63500">
              <a:solidFill>
                <a:srgbClr val="FA9937"/>
              </a:solidFill>
              <a:miter lim="800000"/>
              <a:headEnd/>
              <a:tailEnd/>
            </a:ln>
          </p:spPr>
          <p:txBody>
            <a:bodyPr>
              <a:prstTxWarp prst="textNoShape">
                <a:avLst/>
              </a:prstTxWarp>
            </a:bodyPr>
            <a:lstStyle/>
            <a:p>
              <a:endParaRPr lang="en-US"/>
            </a:p>
          </p:txBody>
        </p:sp>
        <p:sp>
          <p:nvSpPr>
            <p:cNvPr id="42037" name="AutoShape 155"/>
            <p:cNvSpPr>
              <a:spLocks noChangeArrowheads="1"/>
            </p:cNvSpPr>
            <p:nvPr/>
          </p:nvSpPr>
          <p:spPr bwMode="auto">
            <a:xfrm>
              <a:off x="2361" y="375"/>
              <a:ext cx="317" cy="534"/>
            </a:xfrm>
            <a:custGeom>
              <a:avLst/>
              <a:gdLst>
                <a:gd name="T0" fmla="*/ 0 w 21101"/>
                <a:gd name="T1" fmla="*/ 0 h 21600"/>
                <a:gd name="T2" fmla="*/ 21101 w 21101"/>
                <a:gd name="T3" fmla="*/ 21600 h 21600"/>
              </a:gdLst>
              <a:ahLst/>
              <a:cxnLst/>
              <a:rect l="T0" t="T1" r="T2" b="T3"/>
              <a:pathLst>
                <a:path w="21101" h="21600">
                  <a:moveTo>
                    <a:pt x="0" y="21600"/>
                  </a:moveTo>
                  <a:cubicBezTo>
                    <a:pt x="2991" y="21357"/>
                    <a:pt x="5982" y="21115"/>
                    <a:pt x="6779" y="20387"/>
                  </a:cubicBezTo>
                  <a:cubicBezTo>
                    <a:pt x="7577" y="19658"/>
                    <a:pt x="4320" y="17960"/>
                    <a:pt x="4785" y="17231"/>
                  </a:cubicBezTo>
                  <a:cubicBezTo>
                    <a:pt x="5250" y="16503"/>
                    <a:pt x="9039" y="16827"/>
                    <a:pt x="9570" y="16018"/>
                  </a:cubicBezTo>
                  <a:cubicBezTo>
                    <a:pt x="10102" y="15209"/>
                    <a:pt x="7244" y="13146"/>
                    <a:pt x="7975" y="12378"/>
                  </a:cubicBezTo>
                  <a:cubicBezTo>
                    <a:pt x="8706" y="11609"/>
                    <a:pt x="13425" y="12094"/>
                    <a:pt x="13957" y="11407"/>
                  </a:cubicBezTo>
                  <a:cubicBezTo>
                    <a:pt x="14489" y="10719"/>
                    <a:pt x="10700" y="8939"/>
                    <a:pt x="11166" y="8252"/>
                  </a:cubicBezTo>
                  <a:cubicBezTo>
                    <a:pt x="11631" y="7564"/>
                    <a:pt x="16017" y="7969"/>
                    <a:pt x="16748" y="7281"/>
                  </a:cubicBezTo>
                  <a:cubicBezTo>
                    <a:pt x="17479" y="6593"/>
                    <a:pt x="14887" y="4813"/>
                    <a:pt x="15552" y="4126"/>
                  </a:cubicBezTo>
                  <a:cubicBezTo>
                    <a:pt x="16217" y="3438"/>
                    <a:pt x="19872" y="3843"/>
                    <a:pt x="20736" y="3155"/>
                  </a:cubicBezTo>
                  <a:cubicBezTo>
                    <a:pt x="21600" y="2467"/>
                    <a:pt x="20736" y="647"/>
                    <a:pt x="20736" y="0"/>
                  </a:cubicBezTo>
                </a:path>
              </a:pathLst>
            </a:custGeom>
            <a:noFill/>
            <a:ln w="9525">
              <a:solidFill>
                <a:srgbClr val="FA9937"/>
              </a:solidFill>
              <a:miter lim="800000"/>
              <a:headEnd/>
              <a:tailEnd/>
            </a:ln>
          </p:spPr>
          <p:txBody>
            <a:bodyPr>
              <a:prstTxWarp prst="textNoShape">
                <a:avLst/>
              </a:prstTxWarp>
            </a:bodyPr>
            <a:lstStyle/>
            <a:p>
              <a:endParaRPr lang="en-US"/>
            </a:p>
          </p:txBody>
        </p:sp>
        <p:sp>
          <p:nvSpPr>
            <p:cNvPr id="42038" name="Rectangle 148"/>
            <p:cNvSpPr>
              <a:spLocks noChangeArrowheads="1"/>
            </p:cNvSpPr>
            <p:nvPr/>
          </p:nvSpPr>
          <p:spPr bwMode="auto">
            <a:xfrm>
              <a:off x="739" y="1261"/>
              <a:ext cx="453" cy="233"/>
            </a:xfrm>
            <a:prstGeom prst="rect">
              <a:avLst/>
            </a:prstGeom>
            <a:solidFill>
              <a:srgbClr val="FFFFFF"/>
            </a:solidFill>
            <a:ln w="9525">
              <a:solidFill>
                <a:srgbClr val="FFFFFF"/>
              </a:solidFill>
              <a:miter lim="800000"/>
              <a:headEnd/>
              <a:tailEnd/>
            </a:ln>
          </p:spPr>
          <p:txBody>
            <a:bodyPr wrap="none" lIns="0" tIns="0" rIns="0" bIns="0">
              <a:prstTxWarp prst="textNoShape">
                <a:avLst/>
              </a:prstTxWarp>
              <a:spAutoFit/>
            </a:bodyPr>
            <a:lstStyle/>
            <a:p>
              <a:pPr algn="ctr"/>
              <a:r>
                <a:rPr lang="en-US" sz="1200" b="1">
                  <a:latin typeface="Lucida Grande" pitchFamily="1" charset="0"/>
                  <a:ea typeface="Lucida Grande" pitchFamily="1" charset="0"/>
                  <a:cs typeface="Lucida Grande" pitchFamily="1" charset="0"/>
                  <a:sym typeface="Lucida Grande" pitchFamily="1" charset="0"/>
                </a:rPr>
                <a:t>HCl,</a:t>
              </a:r>
            </a:p>
            <a:p>
              <a:pPr algn="ctr"/>
              <a:r>
                <a:rPr lang="en-US" sz="1200" b="1">
                  <a:latin typeface="Lucida Grande" pitchFamily="1" charset="0"/>
                  <a:ea typeface="Lucida Grande" pitchFamily="1" charset="0"/>
                  <a:cs typeface="Lucida Grande" pitchFamily="1" charset="0"/>
                  <a:sym typeface="Lucida Grande" pitchFamily="1" charset="0"/>
                </a:rPr>
                <a:t>BrO,  ClO</a:t>
              </a:r>
            </a:p>
          </p:txBody>
        </p:sp>
        <p:sp>
          <p:nvSpPr>
            <p:cNvPr id="168" name="AutoShape 51"/>
            <p:cNvSpPr>
              <a:spLocks noChangeArrowheads="1"/>
            </p:cNvSpPr>
            <p:nvPr/>
          </p:nvSpPr>
          <p:spPr bwMode="auto">
            <a:xfrm>
              <a:off x="198" y="1585"/>
              <a:ext cx="5112" cy="1024"/>
            </a:xfrm>
            <a:custGeom>
              <a:avLst/>
              <a:gdLst>
                <a:gd name="T0" fmla="*/ 0 w 21600"/>
                <a:gd name="T1" fmla="*/ 0 h 21347"/>
                <a:gd name="T2" fmla="*/ 21600 w 21600"/>
                <a:gd name="T3" fmla="*/ 21347 h 21347"/>
              </a:gdLst>
              <a:ahLst/>
              <a:cxnLst/>
              <a:rect l="T0" t="T1" r="T2" b="T3"/>
              <a:pathLst>
                <a:path w="21600" h="21347">
                  <a:moveTo>
                    <a:pt x="21600" y="1789"/>
                  </a:moveTo>
                  <a:cubicBezTo>
                    <a:pt x="21227" y="1919"/>
                    <a:pt x="20890" y="2237"/>
                    <a:pt x="20513" y="2354"/>
                  </a:cubicBezTo>
                  <a:cubicBezTo>
                    <a:pt x="20232" y="2319"/>
                    <a:pt x="19952" y="2319"/>
                    <a:pt x="19671" y="2260"/>
                  </a:cubicBezTo>
                  <a:cubicBezTo>
                    <a:pt x="19483" y="2225"/>
                    <a:pt x="19294" y="1907"/>
                    <a:pt x="19110" y="1883"/>
                  </a:cubicBezTo>
                  <a:cubicBezTo>
                    <a:pt x="18676" y="1824"/>
                    <a:pt x="18247" y="1824"/>
                    <a:pt x="17813" y="1789"/>
                  </a:cubicBezTo>
                  <a:cubicBezTo>
                    <a:pt x="16989" y="1565"/>
                    <a:pt x="16191" y="1400"/>
                    <a:pt x="15358" y="1318"/>
                  </a:cubicBezTo>
                  <a:cubicBezTo>
                    <a:pt x="12952" y="1389"/>
                    <a:pt x="10572" y="1283"/>
                    <a:pt x="8170" y="1129"/>
                  </a:cubicBezTo>
                  <a:cubicBezTo>
                    <a:pt x="7662" y="859"/>
                    <a:pt x="8056" y="1047"/>
                    <a:pt x="6978" y="847"/>
                  </a:cubicBezTo>
                  <a:cubicBezTo>
                    <a:pt x="6706" y="800"/>
                    <a:pt x="6443" y="505"/>
                    <a:pt x="6171" y="470"/>
                  </a:cubicBezTo>
                  <a:cubicBezTo>
                    <a:pt x="5694" y="411"/>
                    <a:pt x="5212" y="411"/>
                    <a:pt x="4734" y="376"/>
                  </a:cubicBezTo>
                  <a:cubicBezTo>
                    <a:pt x="3813" y="128"/>
                    <a:pt x="3261" y="140"/>
                    <a:pt x="2139" y="93"/>
                  </a:cubicBezTo>
                  <a:cubicBezTo>
                    <a:pt x="1517" y="-119"/>
                    <a:pt x="1166" y="-25"/>
                    <a:pt x="701" y="941"/>
                  </a:cubicBezTo>
                  <a:cubicBezTo>
                    <a:pt x="526" y="1306"/>
                    <a:pt x="333" y="1553"/>
                    <a:pt x="175" y="1977"/>
                  </a:cubicBezTo>
                  <a:cubicBezTo>
                    <a:pt x="110" y="2519"/>
                    <a:pt x="39" y="3026"/>
                    <a:pt x="0" y="3579"/>
                  </a:cubicBezTo>
                  <a:cubicBezTo>
                    <a:pt x="31" y="4651"/>
                    <a:pt x="70" y="5558"/>
                    <a:pt x="245" y="6500"/>
                  </a:cubicBezTo>
                  <a:cubicBezTo>
                    <a:pt x="263" y="6594"/>
                    <a:pt x="254" y="6712"/>
                    <a:pt x="281" y="6783"/>
                  </a:cubicBezTo>
                  <a:cubicBezTo>
                    <a:pt x="517" y="7419"/>
                    <a:pt x="885" y="7430"/>
                    <a:pt x="1192" y="7536"/>
                  </a:cubicBezTo>
                  <a:cubicBezTo>
                    <a:pt x="1788" y="7748"/>
                    <a:pt x="2341" y="8255"/>
                    <a:pt x="2945" y="8384"/>
                  </a:cubicBezTo>
                  <a:cubicBezTo>
                    <a:pt x="3165" y="8585"/>
                    <a:pt x="3296" y="9032"/>
                    <a:pt x="3366" y="9609"/>
                  </a:cubicBezTo>
                  <a:cubicBezTo>
                    <a:pt x="3401" y="10622"/>
                    <a:pt x="3296" y="11352"/>
                    <a:pt x="3371" y="12342"/>
                  </a:cubicBezTo>
                  <a:cubicBezTo>
                    <a:pt x="3336" y="12401"/>
                    <a:pt x="3454" y="12613"/>
                    <a:pt x="3436" y="12719"/>
                  </a:cubicBezTo>
                  <a:cubicBezTo>
                    <a:pt x="3423" y="12813"/>
                    <a:pt x="3463" y="12907"/>
                    <a:pt x="3471" y="13001"/>
                  </a:cubicBezTo>
                  <a:cubicBezTo>
                    <a:pt x="3498" y="13249"/>
                    <a:pt x="3520" y="13508"/>
                    <a:pt x="3542" y="13755"/>
                  </a:cubicBezTo>
                  <a:cubicBezTo>
                    <a:pt x="3555" y="13884"/>
                    <a:pt x="3577" y="14132"/>
                    <a:pt x="3577" y="14132"/>
                  </a:cubicBezTo>
                  <a:cubicBezTo>
                    <a:pt x="3625" y="15298"/>
                    <a:pt x="3647" y="16393"/>
                    <a:pt x="3752" y="17524"/>
                  </a:cubicBezTo>
                  <a:cubicBezTo>
                    <a:pt x="3774" y="19326"/>
                    <a:pt x="3756" y="19844"/>
                    <a:pt x="3936" y="21293"/>
                  </a:cubicBezTo>
                  <a:cubicBezTo>
                    <a:pt x="3958" y="21481"/>
                    <a:pt x="4260" y="21257"/>
                    <a:pt x="4278" y="21269"/>
                  </a:cubicBezTo>
                  <a:cubicBezTo>
                    <a:pt x="4335" y="21234"/>
                    <a:pt x="4449" y="21375"/>
                    <a:pt x="4471" y="21222"/>
                  </a:cubicBezTo>
                  <a:cubicBezTo>
                    <a:pt x="4480" y="21163"/>
                    <a:pt x="4506" y="20291"/>
                    <a:pt x="4497" y="20138"/>
                  </a:cubicBezTo>
                  <a:cubicBezTo>
                    <a:pt x="4493" y="19738"/>
                    <a:pt x="4541" y="19078"/>
                    <a:pt x="4550" y="18772"/>
                  </a:cubicBezTo>
                  <a:cubicBezTo>
                    <a:pt x="4572" y="18466"/>
                    <a:pt x="4602" y="18454"/>
                    <a:pt x="4629" y="18278"/>
                  </a:cubicBezTo>
                  <a:cubicBezTo>
                    <a:pt x="4681" y="18101"/>
                    <a:pt x="4672" y="17924"/>
                    <a:pt x="4699" y="17712"/>
                  </a:cubicBezTo>
                  <a:cubicBezTo>
                    <a:pt x="4721" y="17524"/>
                    <a:pt x="4769" y="17147"/>
                    <a:pt x="4769" y="17147"/>
                  </a:cubicBezTo>
                  <a:cubicBezTo>
                    <a:pt x="4782" y="15310"/>
                    <a:pt x="4650" y="11894"/>
                    <a:pt x="5190" y="10080"/>
                  </a:cubicBezTo>
                  <a:cubicBezTo>
                    <a:pt x="5273" y="9798"/>
                    <a:pt x="5492" y="9209"/>
                    <a:pt x="5610" y="9044"/>
                  </a:cubicBezTo>
                  <a:cubicBezTo>
                    <a:pt x="5676" y="8950"/>
                    <a:pt x="5759" y="8961"/>
                    <a:pt x="5821" y="8855"/>
                  </a:cubicBezTo>
                  <a:cubicBezTo>
                    <a:pt x="5917" y="8679"/>
                    <a:pt x="6053" y="8502"/>
                    <a:pt x="6171" y="8479"/>
                  </a:cubicBezTo>
                  <a:cubicBezTo>
                    <a:pt x="6487" y="8420"/>
                    <a:pt x="6803" y="8396"/>
                    <a:pt x="7118" y="8384"/>
                  </a:cubicBezTo>
                  <a:cubicBezTo>
                    <a:pt x="8087" y="8337"/>
                    <a:pt x="9060" y="8325"/>
                    <a:pt x="10029" y="8290"/>
                  </a:cubicBezTo>
                  <a:cubicBezTo>
                    <a:pt x="10533" y="8066"/>
                    <a:pt x="10309" y="8161"/>
                    <a:pt x="10695" y="8007"/>
                  </a:cubicBezTo>
                  <a:cubicBezTo>
                    <a:pt x="11400" y="7372"/>
                    <a:pt x="12615" y="7890"/>
                    <a:pt x="13044" y="7913"/>
                  </a:cubicBezTo>
                  <a:cubicBezTo>
                    <a:pt x="13680" y="8337"/>
                    <a:pt x="14236" y="8490"/>
                    <a:pt x="14903" y="8573"/>
                  </a:cubicBezTo>
                  <a:cubicBezTo>
                    <a:pt x="15512" y="8844"/>
                    <a:pt x="16095" y="8455"/>
                    <a:pt x="16691" y="8384"/>
                  </a:cubicBezTo>
                  <a:cubicBezTo>
                    <a:pt x="17147" y="8325"/>
                    <a:pt x="17603" y="8325"/>
                    <a:pt x="18058" y="8290"/>
                  </a:cubicBezTo>
                  <a:cubicBezTo>
                    <a:pt x="18216" y="8219"/>
                    <a:pt x="18361" y="8149"/>
                    <a:pt x="18514" y="8007"/>
                  </a:cubicBezTo>
                  <a:cubicBezTo>
                    <a:pt x="19430" y="8066"/>
                    <a:pt x="20241" y="8102"/>
                    <a:pt x="21179" y="8102"/>
                  </a:cubicBezTo>
                </a:path>
              </a:pathLst>
            </a:custGeom>
            <a:solidFill>
              <a:srgbClr val="FF6600">
                <a:alpha val="39000"/>
              </a:srgbClr>
            </a:solidFill>
            <a:ln w="9525">
              <a:solidFill>
                <a:schemeClr val="tx1"/>
              </a:solidFill>
              <a:miter lim="800000"/>
              <a:headEnd/>
              <a:tailEnd/>
            </a:ln>
          </p:spPr>
          <p:txBody>
            <a:bodyPr>
              <a:prstTxWarp prst="textNoShape">
                <a:avLst/>
              </a:prstTxWarp>
            </a:bodyPr>
            <a:lstStyle/>
            <a:p>
              <a:endParaRPr lang="en-US"/>
            </a:p>
          </p:txBody>
        </p:sp>
        <p:sp>
          <p:nvSpPr>
            <p:cNvPr id="169" name="Rectangle 52"/>
            <p:cNvSpPr>
              <a:spLocks noChangeArrowheads="1"/>
            </p:cNvSpPr>
            <p:nvPr/>
          </p:nvSpPr>
          <p:spPr bwMode="auto">
            <a:xfrm rot="20160000">
              <a:off x="227" y="1844"/>
              <a:ext cx="512" cy="136"/>
            </a:xfrm>
            <a:prstGeom prst="rect">
              <a:avLst/>
            </a:prstGeom>
            <a:solidFill>
              <a:srgbClr val="FFFFFF"/>
            </a:solidFill>
            <a:ln w="9525">
              <a:solidFill>
                <a:schemeClr val="tx1"/>
              </a:solidFill>
              <a:miter lim="800000"/>
              <a:headEnd/>
              <a:tailEnd/>
            </a:ln>
          </p:spPr>
          <p:txBody>
            <a:bodyPr lIns="0" tIns="0" rIns="0" bIns="0">
              <a:prstTxWarp prst="textNoShape">
                <a:avLst/>
              </a:prstTxWarp>
            </a:bodyPr>
            <a:lstStyle/>
            <a:p>
              <a:pPr algn="ctr"/>
              <a:r>
                <a:rPr lang="en-US" sz="1200" b="1" dirty="0" smtClean="0">
                  <a:latin typeface="Lucida Grande" pitchFamily="1" charset="0"/>
                  <a:ea typeface="Lucida Grande" pitchFamily="1" charset="0"/>
                  <a:cs typeface="Lucida Grande" pitchFamily="1" charset="0"/>
                  <a:sym typeface="Lucida Grande" pitchFamily="1" charset="0"/>
                </a:rPr>
                <a:t>Effusive</a:t>
              </a:r>
              <a:endParaRPr lang="en-US" sz="1200" b="1" dirty="0">
                <a:latin typeface="Lucida Grande" pitchFamily="1" charset="0"/>
                <a:ea typeface="Lucida Grande" pitchFamily="1" charset="0"/>
                <a:cs typeface="Lucida Grande" pitchFamily="1" charset="0"/>
                <a:sym typeface="Lucida Grande" pitchFamily="1" charset="0"/>
              </a:endParaRPr>
            </a:p>
          </p:txBody>
        </p:sp>
        <p:sp>
          <p:nvSpPr>
            <p:cNvPr id="42039" name="Rectangle 52"/>
            <p:cNvSpPr>
              <a:spLocks noChangeArrowheads="1"/>
            </p:cNvSpPr>
            <p:nvPr/>
          </p:nvSpPr>
          <p:spPr bwMode="auto">
            <a:xfrm>
              <a:off x="899" y="2008"/>
              <a:ext cx="611" cy="241"/>
            </a:xfrm>
            <a:prstGeom prst="rect">
              <a:avLst/>
            </a:prstGeom>
            <a:solidFill>
              <a:srgbClr val="FFFFFF"/>
            </a:solidFill>
            <a:ln w="9525">
              <a:solidFill>
                <a:schemeClr val="tx1"/>
              </a:solidFill>
              <a:miter lim="800000"/>
              <a:headEnd/>
              <a:tailEnd/>
            </a:ln>
          </p:spPr>
          <p:txBody>
            <a:bodyPr lIns="0" tIns="0" rIns="0" bIns="0">
              <a:prstTxWarp prst="textNoShape">
                <a:avLst/>
              </a:prstTxWarp>
            </a:bodyPr>
            <a:lstStyle/>
            <a:p>
              <a:pPr algn="ctr"/>
              <a:r>
                <a:rPr lang="en-US" sz="1200" b="1" dirty="0">
                  <a:solidFill>
                    <a:srgbClr val="008000"/>
                  </a:solidFill>
                  <a:latin typeface="Lucida Grande" pitchFamily="1" charset="0"/>
                  <a:ea typeface="Lucida Grande" pitchFamily="1" charset="0"/>
                  <a:cs typeface="Lucida Grande" pitchFamily="1" charset="0"/>
                  <a:sym typeface="Lucida Grande" pitchFamily="1" charset="0"/>
                </a:rPr>
                <a:t>Gas scavenging?</a:t>
              </a:r>
            </a:p>
          </p:txBody>
        </p:sp>
      </p:grpSp>
      <p:sp>
        <p:nvSpPr>
          <p:cNvPr id="41998" name="Rectangle 156"/>
          <p:cNvSpPr>
            <a:spLocks noChangeArrowheads="1"/>
          </p:cNvSpPr>
          <p:nvPr/>
        </p:nvSpPr>
        <p:spPr bwMode="auto">
          <a:xfrm>
            <a:off x="2990850" y="5740400"/>
            <a:ext cx="5956300" cy="563676"/>
          </a:xfrm>
          <a:prstGeom prst="rect">
            <a:avLst/>
          </a:prstGeom>
          <a:noFill/>
          <a:ln w="9525">
            <a:noFill/>
            <a:miter lim="800000"/>
            <a:headEnd/>
            <a:tailEnd/>
          </a:ln>
        </p:spPr>
        <p:txBody>
          <a:bodyPr lIns="0" tIns="0" rIns="40639" bIns="0">
            <a:prstTxWarp prst="textNoShape">
              <a:avLst/>
            </a:prstTxWarp>
          </a:bodyPr>
          <a:lstStyle/>
          <a:p>
            <a:pPr marL="39688">
              <a:spcBef>
                <a:spcPts val="1400"/>
              </a:spcBef>
            </a:pPr>
            <a:r>
              <a:rPr lang="en-US" sz="2800" dirty="0" smtClean="0">
                <a:solidFill>
                  <a:schemeClr val="bg1"/>
                </a:solidFill>
                <a:ea typeface="Arial" pitchFamily="1" charset="0"/>
                <a:cs typeface="Arial" pitchFamily="1" charset="0"/>
                <a:sym typeface="Arial" pitchFamily="1" charset="0"/>
              </a:rPr>
              <a:t>Effects of volcanic emissions on the climate system</a:t>
            </a:r>
            <a:endParaRPr lang="en-US" sz="2800" dirty="0">
              <a:solidFill>
                <a:schemeClr val="bg1"/>
              </a:solidFill>
              <a:ea typeface="Arial" pitchFamily="1" charset="0"/>
              <a:cs typeface="Arial" pitchFamily="1" charset="0"/>
              <a:sym typeface="Arial" pitchFamily="1" charset="0"/>
            </a:endParaRPr>
          </a:p>
        </p:txBody>
      </p:sp>
      <p:sp>
        <p:nvSpPr>
          <p:cNvPr id="42000" name="TextBox 162"/>
          <p:cNvSpPr txBox="1">
            <a:spLocks noChangeArrowheads="1"/>
          </p:cNvSpPr>
          <p:nvPr/>
        </p:nvSpPr>
        <p:spPr bwMode="auto">
          <a:xfrm>
            <a:off x="7683500" y="2513013"/>
            <a:ext cx="1271588" cy="585787"/>
          </a:xfrm>
          <a:prstGeom prst="rect">
            <a:avLst/>
          </a:prstGeom>
          <a:noFill/>
          <a:ln w="9525">
            <a:noFill/>
            <a:miter lim="800000"/>
            <a:headEnd/>
            <a:tailEnd/>
          </a:ln>
        </p:spPr>
        <p:txBody>
          <a:bodyPr wrap="none">
            <a:prstTxWarp prst="textNoShape">
              <a:avLst/>
            </a:prstTxWarp>
            <a:spAutoFit/>
          </a:bodyPr>
          <a:lstStyle/>
          <a:p>
            <a:pPr algn="ctr"/>
            <a:r>
              <a:rPr lang="en-US" sz="1600">
                <a:solidFill>
                  <a:srgbClr val="FFFF00"/>
                </a:solidFill>
              </a:rPr>
              <a:t>Tropopause</a:t>
            </a:r>
          </a:p>
          <a:p>
            <a:pPr algn="ctr"/>
            <a:r>
              <a:rPr lang="en-US" sz="1600">
                <a:solidFill>
                  <a:srgbClr val="FFFF00"/>
                </a:solidFill>
              </a:rPr>
              <a:t>(8-17 km)</a:t>
            </a:r>
          </a:p>
        </p:txBody>
      </p:sp>
      <p:sp>
        <p:nvSpPr>
          <p:cNvPr id="42001" name="TextBox 163"/>
          <p:cNvSpPr txBox="1">
            <a:spLocks noChangeArrowheads="1"/>
          </p:cNvSpPr>
          <p:nvPr/>
        </p:nvSpPr>
        <p:spPr bwMode="auto">
          <a:xfrm>
            <a:off x="7386638" y="3457575"/>
            <a:ext cx="1757362" cy="339725"/>
          </a:xfrm>
          <a:prstGeom prst="rect">
            <a:avLst/>
          </a:prstGeom>
          <a:noFill/>
          <a:ln w="9525">
            <a:noFill/>
            <a:miter lim="800000"/>
            <a:headEnd/>
            <a:tailEnd/>
          </a:ln>
        </p:spPr>
        <p:txBody>
          <a:bodyPr wrap="none">
            <a:prstTxWarp prst="textNoShape">
              <a:avLst/>
            </a:prstTxWarp>
            <a:spAutoFit/>
          </a:bodyPr>
          <a:lstStyle/>
          <a:p>
            <a:pPr algn="ctr"/>
            <a:r>
              <a:rPr lang="en-US" sz="1600">
                <a:solidFill>
                  <a:srgbClr val="FFFF00"/>
                </a:solidFill>
              </a:rPr>
              <a:t>TROPOSPHERE</a:t>
            </a:r>
          </a:p>
        </p:txBody>
      </p:sp>
      <p:sp>
        <p:nvSpPr>
          <p:cNvPr id="42002" name="TextBox 164"/>
          <p:cNvSpPr txBox="1">
            <a:spLocks noChangeArrowheads="1"/>
          </p:cNvSpPr>
          <p:nvPr/>
        </p:nvSpPr>
        <p:spPr bwMode="auto">
          <a:xfrm>
            <a:off x="7289800" y="90488"/>
            <a:ext cx="1843088" cy="338137"/>
          </a:xfrm>
          <a:prstGeom prst="rect">
            <a:avLst/>
          </a:prstGeom>
          <a:noFill/>
          <a:ln w="9525">
            <a:noFill/>
            <a:miter lim="800000"/>
            <a:headEnd/>
            <a:tailEnd/>
          </a:ln>
        </p:spPr>
        <p:txBody>
          <a:bodyPr wrap="none">
            <a:prstTxWarp prst="textNoShape">
              <a:avLst/>
            </a:prstTxWarp>
            <a:spAutoFit/>
          </a:bodyPr>
          <a:lstStyle/>
          <a:p>
            <a:pPr algn="ctr"/>
            <a:r>
              <a:rPr lang="en-US" sz="1600">
                <a:solidFill>
                  <a:srgbClr val="FFFF00"/>
                </a:solidFill>
              </a:rPr>
              <a:t>STRATOSPHERE</a:t>
            </a:r>
          </a:p>
        </p:txBody>
      </p:sp>
      <p:pic>
        <p:nvPicPr>
          <p:cNvPr id="42003" name="Picture 8"/>
          <p:cNvPicPr>
            <a:picLocks noChangeAspect="1" noChangeArrowheads="1"/>
          </p:cNvPicPr>
          <p:nvPr/>
        </p:nvPicPr>
        <p:blipFill>
          <a:blip r:embed="rId4"/>
          <a:srcRect l="42487" t="41714" r="47202" b="13837"/>
          <a:stretch>
            <a:fillRect/>
          </a:stretch>
        </p:blipFill>
        <p:spPr bwMode="auto">
          <a:xfrm>
            <a:off x="1801813" y="4202113"/>
            <a:ext cx="160337" cy="1955800"/>
          </a:xfrm>
          <a:prstGeom prst="rect">
            <a:avLst/>
          </a:prstGeom>
          <a:noFill/>
          <a:ln w="9525">
            <a:noFill/>
            <a:miter lim="800000"/>
            <a:headEnd/>
            <a:tailEnd/>
          </a:ln>
        </p:spPr>
      </p:pic>
      <p:cxnSp>
        <p:nvCxnSpPr>
          <p:cNvPr id="42004" name="Straight Arrow Connector 180"/>
          <p:cNvCxnSpPr>
            <a:cxnSpLocks noChangeShapeType="1"/>
          </p:cNvCxnSpPr>
          <p:nvPr/>
        </p:nvCxnSpPr>
        <p:spPr bwMode="auto">
          <a:xfrm rot="5400000" flipH="1" flipV="1">
            <a:off x="1691482" y="5812631"/>
            <a:ext cx="381000" cy="1587"/>
          </a:xfrm>
          <a:prstGeom prst="straightConnector1">
            <a:avLst/>
          </a:prstGeom>
          <a:noFill/>
          <a:ln w="28575">
            <a:solidFill>
              <a:schemeClr val="tx1"/>
            </a:solidFill>
            <a:round/>
            <a:headEnd/>
            <a:tailEnd type="arrow" w="lg" len="lg"/>
          </a:ln>
        </p:spPr>
      </p:cxnSp>
      <p:sp>
        <p:nvSpPr>
          <p:cNvPr id="167" name="TextBox 166"/>
          <p:cNvSpPr txBox="1"/>
          <p:nvPr/>
        </p:nvSpPr>
        <p:spPr>
          <a:xfrm>
            <a:off x="6078558" y="6550223"/>
            <a:ext cx="3065442" cy="307777"/>
          </a:xfrm>
          <a:prstGeom prst="rect">
            <a:avLst/>
          </a:prstGeom>
          <a:noFill/>
        </p:spPr>
        <p:txBody>
          <a:bodyPr wrap="none" rtlCol="0">
            <a:spAutoFit/>
          </a:bodyPr>
          <a:lstStyle/>
          <a:p>
            <a:r>
              <a:rPr lang="en-US" sz="1400" i="1" dirty="0" smtClean="0">
                <a:solidFill>
                  <a:schemeClr val="bg1"/>
                </a:solidFill>
              </a:rPr>
              <a:t>Original slide courtesy of A. </a:t>
            </a:r>
            <a:r>
              <a:rPr lang="en-US" sz="1400" i="1" dirty="0" err="1" smtClean="0">
                <a:solidFill>
                  <a:schemeClr val="bg1"/>
                </a:solidFill>
              </a:rPr>
              <a:t>Robock</a:t>
            </a:r>
            <a:endParaRPr lang="en-US" sz="1400" i="1" dirty="0">
              <a:solidFill>
                <a:schemeClr val="bg1"/>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defRPr/>
            </a:pPr>
            <a:r>
              <a:rPr lang="en-US" sz="2800" dirty="0" smtClean="0">
                <a:latin typeface="Helvetica" pitchFamily="1" charset="0"/>
                <a:cs typeface="Helvetica" pitchFamily="1" charset="0"/>
              </a:rPr>
              <a:t>Summary</a:t>
            </a:r>
            <a:endParaRPr lang="en-US" sz="2800" dirty="0">
              <a:latin typeface="Helvetica" pitchFamily="1" charset="0"/>
              <a:cs typeface="Helvetica" pitchFamily="1" charset="0"/>
            </a:endParaRPr>
          </a:p>
        </p:txBody>
      </p:sp>
      <p:sp>
        <p:nvSpPr>
          <p:cNvPr id="38915" name="Content Placeholder 2"/>
          <p:cNvSpPr>
            <a:spLocks noGrp="1"/>
          </p:cNvSpPr>
          <p:nvPr>
            <p:ph idx="1"/>
          </p:nvPr>
        </p:nvSpPr>
        <p:spPr bwMode="auto">
          <a:xfrm>
            <a:off x="114810" y="822973"/>
            <a:ext cx="8877587" cy="5988672"/>
          </a:xfrm>
          <a:noFill/>
          <a:ln>
            <a:miter lim="800000"/>
            <a:headEnd/>
            <a:tailEnd/>
          </a:ln>
        </p:spPr>
        <p:txBody>
          <a:bodyPr wrap="square" lIns="91440" tIns="45720" rIns="91440" bIns="45720" numCol="1" anchor="t" anchorCtr="0" compatLnSpc="1">
            <a:prstTxWarp prst="textNoShape">
              <a:avLst/>
            </a:prstTxWarp>
          </a:bodyPr>
          <a:lstStyle/>
          <a:p>
            <a:r>
              <a:rPr lang="en-US" sz="2400" dirty="0" smtClean="0">
                <a:latin typeface="Helvetica" charset="0"/>
                <a:ea typeface="Helvetica" charset="0"/>
                <a:cs typeface="Helvetica" charset="0"/>
              </a:rPr>
              <a:t>Long-term record of volcanic SO</a:t>
            </a:r>
            <a:r>
              <a:rPr lang="en-US" sz="2400" baseline="-25000" dirty="0" smtClean="0">
                <a:latin typeface="Helvetica" charset="0"/>
                <a:ea typeface="Helvetica" charset="0"/>
                <a:cs typeface="Helvetica" charset="0"/>
              </a:rPr>
              <a:t>2</a:t>
            </a:r>
            <a:r>
              <a:rPr lang="en-US" sz="2400" dirty="0" smtClean="0">
                <a:latin typeface="Helvetica" charset="0"/>
                <a:ea typeface="Helvetica" charset="0"/>
                <a:cs typeface="Helvetica" charset="0"/>
              </a:rPr>
              <a:t> emissions based on UV satellite measurements continues (TOMS, OMI, OMPS)</a:t>
            </a:r>
          </a:p>
          <a:p>
            <a:pPr lvl="1"/>
            <a:r>
              <a:rPr lang="en-US" sz="2000" dirty="0" smtClean="0">
                <a:latin typeface="Helvetica" charset="0"/>
                <a:ea typeface="Helvetica" charset="0"/>
                <a:cs typeface="Helvetica" charset="0"/>
              </a:rPr>
              <a:t>Increased SO</a:t>
            </a:r>
            <a:r>
              <a:rPr lang="en-US" sz="2000" baseline="-25000" dirty="0" smtClean="0">
                <a:latin typeface="Helvetica" charset="0"/>
                <a:ea typeface="Helvetica" charset="0"/>
                <a:cs typeface="Helvetica" charset="0"/>
              </a:rPr>
              <a:t>2</a:t>
            </a:r>
            <a:r>
              <a:rPr lang="en-US" sz="2000" dirty="0" smtClean="0">
                <a:latin typeface="Helvetica" charset="0"/>
                <a:ea typeface="Helvetica" charset="0"/>
                <a:cs typeface="Helvetica" charset="0"/>
              </a:rPr>
              <a:t> flux from explosive volcanism 1997-2011</a:t>
            </a:r>
          </a:p>
          <a:p>
            <a:pPr lvl="1"/>
            <a:r>
              <a:rPr lang="en-US" sz="2000" dirty="0" smtClean="0">
                <a:latin typeface="Helvetica" charset="0"/>
                <a:ea typeface="Helvetica" charset="0"/>
                <a:cs typeface="Helvetica" charset="0"/>
              </a:rPr>
              <a:t>Consistent with observed stratospheric AOD trends</a:t>
            </a:r>
          </a:p>
          <a:p>
            <a:pPr lvl="1"/>
            <a:r>
              <a:rPr lang="en-US" sz="2000" dirty="0" smtClean="0">
                <a:latin typeface="Helvetica" charset="0"/>
                <a:ea typeface="Helvetica" charset="0"/>
                <a:cs typeface="Helvetica" charset="0"/>
              </a:rPr>
              <a:t>Less explosive volcanism in 2012-13</a:t>
            </a:r>
          </a:p>
          <a:p>
            <a:pPr lvl="1"/>
            <a:r>
              <a:rPr lang="en-US" sz="2000" dirty="0" smtClean="0">
                <a:latin typeface="Helvetica" charset="0"/>
                <a:ea typeface="Helvetica" charset="0"/>
                <a:cs typeface="Helvetica" charset="0"/>
              </a:rPr>
              <a:t>A-Train data (MLS, CALIPSO) provides profile information </a:t>
            </a:r>
          </a:p>
          <a:p>
            <a:r>
              <a:rPr lang="en-US" sz="2400" dirty="0" smtClean="0">
                <a:latin typeface="Helvetica" charset="0"/>
                <a:ea typeface="Helvetica" charset="0"/>
                <a:cs typeface="Helvetica" charset="0"/>
              </a:rPr>
              <a:t>New insights into sulfur gas scavenging in eruption columns</a:t>
            </a:r>
          </a:p>
          <a:p>
            <a:pPr lvl="1"/>
            <a:r>
              <a:rPr lang="en-US" sz="2000" dirty="0" smtClean="0">
                <a:latin typeface="Helvetica" charset="0"/>
                <a:ea typeface="Helvetica" charset="0"/>
                <a:cs typeface="Helvetica" charset="0"/>
              </a:rPr>
              <a:t>2011 </a:t>
            </a:r>
            <a:r>
              <a:rPr lang="en-US" sz="2000" dirty="0" err="1" smtClean="0">
                <a:latin typeface="Helvetica" charset="0"/>
                <a:ea typeface="Helvetica" charset="0"/>
                <a:cs typeface="Helvetica" charset="0"/>
              </a:rPr>
              <a:t>Grimsvötn</a:t>
            </a:r>
            <a:r>
              <a:rPr lang="en-US" sz="2000" dirty="0" smtClean="0">
                <a:latin typeface="Helvetica" charset="0"/>
                <a:ea typeface="Helvetica" charset="0"/>
                <a:cs typeface="Helvetica" charset="0"/>
              </a:rPr>
              <a:t> (Iceland) eruption: 50% of S scavenged</a:t>
            </a:r>
          </a:p>
          <a:p>
            <a:r>
              <a:rPr lang="en-US" sz="2400" dirty="0" smtClean="0">
                <a:latin typeface="Helvetica" charset="0"/>
                <a:ea typeface="Helvetica" charset="0"/>
                <a:cs typeface="Helvetica" charset="0"/>
              </a:rPr>
              <a:t>Many small tropical eruptions inject SO</a:t>
            </a:r>
            <a:r>
              <a:rPr lang="en-US" sz="2400" baseline="-25000" dirty="0" smtClean="0">
                <a:latin typeface="Helvetica" charset="0"/>
                <a:ea typeface="Helvetica" charset="0"/>
                <a:cs typeface="Helvetica" charset="0"/>
              </a:rPr>
              <a:t>2</a:t>
            </a:r>
            <a:r>
              <a:rPr lang="en-US" sz="2400" dirty="0" smtClean="0">
                <a:latin typeface="Helvetica" charset="0"/>
                <a:ea typeface="Helvetica" charset="0"/>
                <a:cs typeface="Helvetica" charset="0"/>
              </a:rPr>
              <a:t> to </a:t>
            </a:r>
            <a:r>
              <a:rPr lang="en-US" sz="2400" dirty="0" err="1" smtClean="0">
                <a:latin typeface="Helvetica" charset="0"/>
                <a:ea typeface="Helvetica" charset="0"/>
                <a:cs typeface="Helvetica" charset="0"/>
              </a:rPr>
              <a:t>tropopause</a:t>
            </a:r>
            <a:r>
              <a:rPr lang="en-US" sz="2400" dirty="0" smtClean="0">
                <a:latin typeface="Helvetica" charset="0"/>
                <a:ea typeface="Helvetica" charset="0"/>
                <a:cs typeface="Helvetica" charset="0"/>
              </a:rPr>
              <a:t> level</a:t>
            </a:r>
          </a:p>
          <a:p>
            <a:pPr lvl="1"/>
            <a:r>
              <a:rPr lang="en-US" sz="2000" dirty="0" smtClean="0">
                <a:latin typeface="Helvetica" charset="0"/>
                <a:ea typeface="Helvetica" charset="0"/>
                <a:cs typeface="Helvetica" charset="0"/>
              </a:rPr>
              <a:t>SO</a:t>
            </a:r>
            <a:r>
              <a:rPr lang="en-US" sz="2000" baseline="-25000" dirty="0" smtClean="0">
                <a:latin typeface="Helvetica" charset="0"/>
                <a:ea typeface="Helvetica" charset="0"/>
                <a:cs typeface="Helvetica" charset="0"/>
              </a:rPr>
              <a:t>2</a:t>
            </a:r>
            <a:r>
              <a:rPr lang="en-US" sz="2000" dirty="0" smtClean="0">
                <a:latin typeface="Helvetica" charset="0"/>
                <a:ea typeface="Helvetica" charset="0"/>
                <a:cs typeface="Helvetica" charset="0"/>
              </a:rPr>
              <a:t> sufficient to sustain long-term increase in stratospheric AOD</a:t>
            </a:r>
          </a:p>
          <a:p>
            <a:pPr lvl="1"/>
            <a:r>
              <a:rPr lang="en-US" sz="2000" dirty="0" smtClean="0">
                <a:latin typeface="Helvetica" charset="0"/>
                <a:ea typeface="Helvetica" charset="0"/>
                <a:cs typeface="Helvetica" charset="0"/>
              </a:rPr>
              <a:t>Plume altitudes based on ash clouds may underestimate SO</a:t>
            </a:r>
            <a:r>
              <a:rPr lang="en-US" sz="2000" baseline="-25000" dirty="0" smtClean="0">
                <a:latin typeface="Helvetica" charset="0"/>
                <a:ea typeface="Helvetica" charset="0"/>
                <a:cs typeface="Helvetica" charset="0"/>
              </a:rPr>
              <a:t>2</a:t>
            </a:r>
            <a:r>
              <a:rPr lang="en-US" sz="2000" dirty="0" smtClean="0">
                <a:latin typeface="Helvetica" charset="0"/>
                <a:ea typeface="Helvetica" charset="0"/>
                <a:cs typeface="Helvetica" charset="0"/>
              </a:rPr>
              <a:t> altitude</a:t>
            </a:r>
            <a:endParaRPr lang="en-US" sz="1600" dirty="0" smtClean="0">
              <a:latin typeface="Helvetica" charset="0"/>
              <a:ea typeface="Helvetica" charset="0"/>
              <a:cs typeface="Helvetica" charset="0"/>
            </a:endParaRPr>
          </a:p>
          <a:p>
            <a:r>
              <a:rPr lang="en-US" sz="2400" dirty="0" smtClean="0">
                <a:latin typeface="Helvetica" charset="0"/>
                <a:ea typeface="Helvetica" charset="0"/>
                <a:cs typeface="Helvetica" charset="0"/>
              </a:rPr>
              <a:t>Direct UV SO</a:t>
            </a:r>
            <a:r>
              <a:rPr lang="en-US" sz="2400" baseline="-25000" dirty="0" smtClean="0">
                <a:latin typeface="Helvetica" charset="0"/>
                <a:ea typeface="Helvetica" charset="0"/>
                <a:cs typeface="Helvetica" charset="0"/>
              </a:rPr>
              <a:t>2</a:t>
            </a:r>
            <a:r>
              <a:rPr lang="en-US" sz="2400" dirty="0" smtClean="0">
                <a:latin typeface="Helvetica" charset="0"/>
                <a:ea typeface="Helvetica" charset="0"/>
                <a:cs typeface="Helvetica" charset="0"/>
              </a:rPr>
              <a:t> altitude retrievals now available </a:t>
            </a:r>
          </a:p>
          <a:p>
            <a:pPr lvl="1"/>
            <a:r>
              <a:rPr lang="en-US" sz="2000" dirty="0" smtClean="0">
                <a:latin typeface="Helvetica" charset="0"/>
                <a:ea typeface="Helvetica" charset="0"/>
                <a:cs typeface="Helvetica" charset="0"/>
              </a:rPr>
              <a:t>Reprocessing of all major eruptions planned to develop new altitude-resolved volcanic SO</a:t>
            </a:r>
            <a:r>
              <a:rPr lang="en-US" sz="2000" baseline="-25000" dirty="0" smtClean="0">
                <a:latin typeface="Helvetica" charset="0"/>
                <a:ea typeface="Helvetica" charset="0"/>
                <a:cs typeface="Helvetica" charset="0"/>
              </a:rPr>
              <a:t>2</a:t>
            </a:r>
            <a:r>
              <a:rPr lang="en-US" sz="2000" dirty="0" smtClean="0">
                <a:latin typeface="Helvetica" charset="0"/>
                <a:ea typeface="Helvetica" charset="0"/>
                <a:cs typeface="Helvetica" charset="0"/>
              </a:rPr>
              <a:t> climatology (NASA </a:t>
            </a:r>
            <a:r>
              <a:rPr lang="en-US" sz="2000" dirty="0" err="1" smtClean="0">
                <a:latin typeface="Helvetica" charset="0"/>
                <a:ea typeface="Helvetica" charset="0"/>
                <a:cs typeface="Helvetica" charset="0"/>
              </a:rPr>
              <a:t>MEaSUREs</a:t>
            </a:r>
            <a:r>
              <a:rPr lang="en-US" sz="2000" dirty="0" smtClean="0">
                <a:latin typeface="Helvetica" charset="0"/>
                <a:ea typeface="Helvetica" charset="0"/>
                <a:cs typeface="Helvetica" charset="0"/>
              </a:rPr>
              <a:t>)</a:t>
            </a:r>
            <a:endParaRPr lang="en-US" sz="1800" dirty="0" smtClean="0">
              <a:solidFill>
                <a:schemeClr val="accent3">
                  <a:lumMod val="50000"/>
                </a:schemeClr>
              </a:solidFill>
              <a:latin typeface="Helvetica" charset="0"/>
              <a:ea typeface="Helvetica" charset="0"/>
              <a:cs typeface="Helvetica" charset="0"/>
            </a:endParaRPr>
          </a:p>
          <a:p>
            <a:r>
              <a:rPr lang="en-US" sz="1800" dirty="0" smtClean="0">
                <a:solidFill>
                  <a:schemeClr val="accent3">
                    <a:lumMod val="50000"/>
                  </a:schemeClr>
                </a:solidFill>
                <a:latin typeface="Helvetica" charset="0"/>
                <a:ea typeface="Helvetica" charset="0"/>
                <a:cs typeface="Helvetica" charset="0"/>
              </a:rPr>
              <a:t>Acknowledgments: NASA funding (Aura Science Team, Atmospheric Chemistry Modeling and Analysis program, NPP Science Team, </a:t>
            </a:r>
            <a:r>
              <a:rPr lang="en-US" sz="1800" dirty="0" err="1" smtClean="0">
                <a:solidFill>
                  <a:schemeClr val="accent3">
                    <a:lumMod val="50000"/>
                  </a:schemeClr>
                </a:solidFill>
                <a:latin typeface="Helvetica" charset="0"/>
                <a:ea typeface="Helvetica" charset="0"/>
                <a:cs typeface="Helvetica" charset="0"/>
              </a:rPr>
              <a:t>MEaSUREs</a:t>
            </a:r>
            <a:r>
              <a:rPr lang="en-US" sz="1800" dirty="0" smtClean="0">
                <a:solidFill>
                  <a:schemeClr val="accent3">
                    <a:lumMod val="50000"/>
                  </a:schemeClr>
                </a:solidFill>
                <a:latin typeface="Helvetica" charset="0"/>
                <a:ea typeface="Helvetica" charset="0"/>
                <a:cs typeface="Helvetica" charset="0"/>
              </a:rPr>
              <a: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Time-series of maximum MLS SO</a:t>
            </a:r>
            <a:r>
              <a:rPr lang="en-US" baseline="-25000" dirty="0" smtClean="0"/>
              <a:t>2</a:t>
            </a:r>
            <a:r>
              <a:rPr lang="en-US" dirty="0" smtClean="0"/>
              <a:t> and </a:t>
            </a:r>
            <a:r>
              <a:rPr lang="en-US" dirty="0" err="1" smtClean="0"/>
              <a:t>HCl</a:t>
            </a:r>
            <a:endParaRPr lang="en-US" dirty="0"/>
          </a:p>
        </p:txBody>
      </p:sp>
      <p:pic>
        <p:nvPicPr>
          <p:cNvPr id="4" name="Picture 3" descr="nabro_mls_so2max_daily_20110610-20110730.jpg"/>
          <p:cNvPicPr>
            <a:picLocks noChangeAspect="1"/>
          </p:cNvPicPr>
          <p:nvPr/>
        </p:nvPicPr>
        <p:blipFill>
          <a:blip r:embed="rId2"/>
          <a:srcRect t="39136" b="7394"/>
          <a:stretch>
            <a:fillRect/>
          </a:stretch>
        </p:blipFill>
        <p:spPr>
          <a:xfrm>
            <a:off x="0" y="3562377"/>
            <a:ext cx="8619802" cy="3292132"/>
          </a:xfrm>
          <a:prstGeom prst="rect">
            <a:avLst/>
          </a:prstGeom>
        </p:spPr>
      </p:pic>
      <p:sp>
        <p:nvSpPr>
          <p:cNvPr id="5" name="TextBox 4"/>
          <p:cNvSpPr txBox="1"/>
          <p:nvPr/>
        </p:nvSpPr>
        <p:spPr>
          <a:xfrm>
            <a:off x="8363783" y="6051390"/>
            <a:ext cx="355837" cy="276999"/>
          </a:xfrm>
          <a:prstGeom prst="rect">
            <a:avLst/>
          </a:prstGeom>
          <a:noFill/>
        </p:spPr>
        <p:txBody>
          <a:bodyPr wrap="none" rtlCol="0">
            <a:spAutoFit/>
          </a:bodyPr>
          <a:lstStyle/>
          <a:p>
            <a:r>
              <a:rPr lang="en-US" sz="1200" dirty="0" smtClean="0"/>
              <a:t>10</a:t>
            </a:r>
            <a:endParaRPr lang="en-US" sz="1200" dirty="0"/>
          </a:p>
        </p:txBody>
      </p:sp>
      <p:sp>
        <p:nvSpPr>
          <p:cNvPr id="6" name="TextBox 5"/>
          <p:cNvSpPr txBox="1"/>
          <p:nvPr/>
        </p:nvSpPr>
        <p:spPr>
          <a:xfrm>
            <a:off x="8363783" y="3598335"/>
            <a:ext cx="355837" cy="276999"/>
          </a:xfrm>
          <a:prstGeom prst="rect">
            <a:avLst/>
          </a:prstGeom>
          <a:noFill/>
        </p:spPr>
        <p:txBody>
          <a:bodyPr wrap="none" rtlCol="0">
            <a:spAutoFit/>
          </a:bodyPr>
          <a:lstStyle/>
          <a:p>
            <a:r>
              <a:rPr lang="en-US" sz="1200" dirty="0" smtClean="0"/>
              <a:t>40</a:t>
            </a:r>
            <a:endParaRPr lang="en-US" sz="1200" dirty="0"/>
          </a:p>
        </p:txBody>
      </p:sp>
      <p:sp>
        <p:nvSpPr>
          <p:cNvPr id="7" name="TextBox 6"/>
          <p:cNvSpPr txBox="1"/>
          <p:nvPr/>
        </p:nvSpPr>
        <p:spPr>
          <a:xfrm>
            <a:off x="8666439" y="6054366"/>
            <a:ext cx="355837" cy="276999"/>
          </a:xfrm>
          <a:prstGeom prst="rect">
            <a:avLst/>
          </a:prstGeom>
          <a:noFill/>
        </p:spPr>
        <p:txBody>
          <a:bodyPr wrap="none" rtlCol="0">
            <a:spAutoFit/>
          </a:bodyPr>
          <a:lstStyle/>
          <a:p>
            <a:r>
              <a:rPr lang="en-US" sz="1200" dirty="0" smtClean="0"/>
              <a:t>15</a:t>
            </a:r>
            <a:endParaRPr lang="en-US" sz="1200" dirty="0"/>
          </a:p>
        </p:txBody>
      </p:sp>
      <p:sp>
        <p:nvSpPr>
          <p:cNvPr id="8" name="TextBox 7"/>
          <p:cNvSpPr txBox="1"/>
          <p:nvPr/>
        </p:nvSpPr>
        <p:spPr>
          <a:xfrm>
            <a:off x="8666439" y="3598335"/>
            <a:ext cx="355837" cy="276999"/>
          </a:xfrm>
          <a:prstGeom prst="rect">
            <a:avLst/>
          </a:prstGeom>
          <a:noFill/>
        </p:spPr>
        <p:txBody>
          <a:bodyPr wrap="none" rtlCol="0">
            <a:spAutoFit/>
          </a:bodyPr>
          <a:lstStyle/>
          <a:p>
            <a:r>
              <a:rPr lang="en-US" sz="1200" dirty="0" smtClean="0"/>
              <a:t>25</a:t>
            </a:r>
            <a:endParaRPr lang="en-US" sz="1200" dirty="0"/>
          </a:p>
        </p:txBody>
      </p:sp>
      <p:pic>
        <p:nvPicPr>
          <p:cNvPr id="9" name="Picture 8" descr="nabro_mls_hclmax_daily_20110610-20110730.jpg"/>
          <p:cNvPicPr>
            <a:picLocks noChangeAspect="1"/>
          </p:cNvPicPr>
          <p:nvPr/>
        </p:nvPicPr>
        <p:blipFill>
          <a:blip r:embed="rId3"/>
          <a:srcRect t="39749" b="7349"/>
          <a:stretch>
            <a:fillRect/>
          </a:stretch>
        </p:blipFill>
        <p:spPr>
          <a:xfrm>
            <a:off x="45635" y="785521"/>
            <a:ext cx="7601989" cy="2872582"/>
          </a:xfrm>
          <a:prstGeom prst="rect">
            <a:avLst/>
          </a:prstGeom>
        </p:spPr>
      </p:pic>
      <p:sp>
        <p:nvSpPr>
          <p:cNvPr id="12" name="TextBox 11"/>
          <p:cNvSpPr txBox="1"/>
          <p:nvPr/>
        </p:nvSpPr>
        <p:spPr>
          <a:xfrm rot="16200000">
            <a:off x="8205499" y="4809355"/>
            <a:ext cx="672405" cy="276999"/>
          </a:xfrm>
          <a:prstGeom prst="rect">
            <a:avLst/>
          </a:prstGeom>
          <a:noFill/>
        </p:spPr>
        <p:txBody>
          <a:bodyPr wrap="none" rtlCol="0">
            <a:spAutoFit/>
          </a:bodyPr>
          <a:lstStyle/>
          <a:p>
            <a:r>
              <a:rPr lang="en-US" sz="1200" dirty="0" smtClean="0"/>
              <a:t>68 </a:t>
            </a:r>
            <a:r>
              <a:rPr lang="en-US" sz="1200" dirty="0" err="1" smtClean="0"/>
              <a:t>hPa</a:t>
            </a:r>
            <a:endParaRPr lang="en-US" sz="1200" dirty="0"/>
          </a:p>
        </p:txBody>
      </p:sp>
      <p:sp>
        <p:nvSpPr>
          <p:cNvPr id="13" name="TextBox 12"/>
          <p:cNvSpPr txBox="1"/>
          <p:nvPr/>
        </p:nvSpPr>
        <p:spPr>
          <a:xfrm rot="16200000">
            <a:off x="8508155" y="4812337"/>
            <a:ext cx="672405" cy="276999"/>
          </a:xfrm>
          <a:prstGeom prst="rect">
            <a:avLst/>
          </a:prstGeom>
          <a:noFill/>
        </p:spPr>
        <p:txBody>
          <a:bodyPr wrap="none" rtlCol="0">
            <a:spAutoFit/>
          </a:bodyPr>
          <a:lstStyle/>
          <a:p>
            <a:r>
              <a:rPr lang="en-US" sz="1200" dirty="0" smtClean="0"/>
              <a:t>46 </a:t>
            </a:r>
            <a:r>
              <a:rPr lang="en-US" sz="1200" dirty="0" err="1" smtClean="0"/>
              <a:t>hPa</a:t>
            </a:r>
            <a:endParaRPr lang="en-US" sz="1200" dirty="0"/>
          </a:p>
        </p:txBody>
      </p:sp>
      <p:sp>
        <p:nvSpPr>
          <p:cNvPr id="14" name="TextBox 13"/>
          <p:cNvSpPr txBox="1"/>
          <p:nvPr/>
        </p:nvSpPr>
        <p:spPr>
          <a:xfrm>
            <a:off x="5434576" y="971210"/>
            <a:ext cx="714709" cy="461665"/>
          </a:xfrm>
          <a:prstGeom prst="rect">
            <a:avLst/>
          </a:prstGeom>
          <a:noFill/>
        </p:spPr>
        <p:txBody>
          <a:bodyPr wrap="none" rtlCol="0">
            <a:spAutoFit/>
          </a:bodyPr>
          <a:lstStyle/>
          <a:p>
            <a:r>
              <a:rPr lang="en-US" b="1" dirty="0" err="1" smtClean="0"/>
              <a:t>HCl</a:t>
            </a:r>
            <a:endParaRPr lang="en-US" b="1" dirty="0"/>
          </a:p>
        </p:txBody>
      </p:sp>
      <p:sp>
        <p:nvSpPr>
          <p:cNvPr id="15" name="TextBox 14"/>
          <p:cNvSpPr txBox="1"/>
          <p:nvPr/>
        </p:nvSpPr>
        <p:spPr>
          <a:xfrm>
            <a:off x="6427374" y="5755532"/>
            <a:ext cx="743463" cy="461665"/>
          </a:xfrm>
          <a:prstGeom prst="rect">
            <a:avLst/>
          </a:prstGeom>
          <a:noFill/>
        </p:spPr>
        <p:txBody>
          <a:bodyPr wrap="none" rtlCol="0">
            <a:spAutoFit/>
          </a:bodyPr>
          <a:lstStyle/>
          <a:p>
            <a:r>
              <a:rPr lang="en-US" b="1" dirty="0" smtClean="0"/>
              <a:t>SO</a:t>
            </a:r>
            <a:r>
              <a:rPr lang="en-US" b="1" baseline="-25000" dirty="0" smtClean="0"/>
              <a:t>2</a:t>
            </a:r>
            <a:endParaRPr lang="en-US" b="1" dirty="0"/>
          </a:p>
        </p:txBody>
      </p:sp>
      <p:grpSp>
        <p:nvGrpSpPr>
          <p:cNvPr id="3" name="Group 19"/>
          <p:cNvGrpSpPr/>
          <p:nvPr/>
        </p:nvGrpSpPr>
        <p:grpSpPr>
          <a:xfrm>
            <a:off x="681656" y="3735421"/>
            <a:ext cx="1877305" cy="2185222"/>
            <a:chOff x="681656" y="3735421"/>
            <a:chExt cx="1877305" cy="2185222"/>
          </a:xfrm>
        </p:grpSpPr>
        <p:cxnSp>
          <p:nvCxnSpPr>
            <p:cNvPr id="11" name="Straight Arrow Connector 10"/>
            <p:cNvCxnSpPr/>
            <p:nvPr/>
          </p:nvCxnSpPr>
          <p:spPr bwMode="auto">
            <a:xfrm rot="5400000" flipH="1" flipV="1">
              <a:off x="1349241" y="4730014"/>
              <a:ext cx="1531523" cy="849736"/>
            </a:xfrm>
            <a:prstGeom prst="straightConnector1">
              <a:avLst/>
            </a:prstGeom>
            <a:solidFill>
              <a:schemeClr val="accent1"/>
            </a:solidFill>
            <a:ln w="44450"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rot="5400000" flipH="1" flipV="1">
              <a:off x="494833" y="4943087"/>
              <a:ext cx="1777310" cy="15680"/>
            </a:xfrm>
            <a:prstGeom prst="straightConnector1">
              <a:avLst/>
            </a:prstGeom>
            <a:solidFill>
              <a:schemeClr val="accent1"/>
            </a:solidFill>
            <a:ln w="44450" cap="flat" cmpd="sng" algn="ctr">
              <a:solidFill>
                <a:schemeClr val="tx1"/>
              </a:solidFill>
              <a:prstDash val="solid"/>
              <a:round/>
              <a:headEnd type="none" w="med" len="med"/>
              <a:tailEnd type="arrow"/>
            </a:ln>
            <a:effectLst/>
          </p:spPr>
        </p:cxnSp>
        <p:sp>
          <p:nvSpPr>
            <p:cNvPr id="18" name="TextBox 17"/>
            <p:cNvSpPr txBox="1"/>
            <p:nvPr/>
          </p:nvSpPr>
          <p:spPr>
            <a:xfrm>
              <a:off x="681656" y="3735421"/>
              <a:ext cx="1698489" cy="369332"/>
            </a:xfrm>
            <a:prstGeom prst="rect">
              <a:avLst/>
            </a:prstGeom>
            <a:noFill/>
          </p:spPr>
          <p:txBody>
            <a:bodyPr wrap="none" rtlCol="0">
              <a:spAutoFit/>
            </a:bodyPr>
            <a:lstStyle/>
            <a:p>
              <a:r>
                <a:rPr lang="en-US" sz="1800" dirty="0" smtClean="0"/>
                <a:t>Direct injection</a:t>
              </a:r>
              <a:endParaRPr lang="en-US" sz="1800" dirty="0"/>
            </a:p>
          </p:txBody>
        </p:sp>
        <p:sp>
          <p:nvSpPr>
            <p:cNvPr id="19" name="TextBox 18"/>
            <p:cNvSpPr txBox="1"/>
            <p:nvPr/>
          </p:nvSpPr>
          <p:spPr>
            <a:xfrm rot="18008268">
              <a:off x="1807166" y="5129848"/>
              <a:ext cx="1134257" cy="369332"/>
            </a:xfrm>
            <a:prstGeom prst="rect">
              <a:avLst/>
            </a:prstGeom>
            <a:noFill/>
          </p:spPr>
          <p:txBody>
            <a:bodyPr wrap="none" rtlCol="0">
              <a:spAutoFit/>
            </a:bodyPr>
            <a:lstStyle/>
            <a:p>
              <a:r>
                <a:rPr lang="en-US" sz="1800" dirty="0" smtClean="0"/>
                <a:t>Monsoon</a:t>
              </a:r>
              <a:endParaRPr lang="en-US" sz="1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OMI SO</a:t>
            </a:r>
            <a:r>
              <a:rPr lang="en-US" baseline="-25000" dirty="0" smtClean="0"/>
              <a:t>2</a:t>
            </a:r>
            <a:r>
              <a:rPr lang="en-US" dirty="0" smtClean="0"/>
              <a:t> zonal means</a:t>
            </a:r>
            <a:endParaRPr lang="en-US" dirty="0"/>
          </a:p>
        </p:txBody>
      </p:sp>
      <p:pic>
        <p:nvPicPr>
          <p:cNvPr id="4" name="Picture 3" descr="world_omso2_stl_zmean_20110101-20111231.jpg"/>
          <p:cNvPicPr>
            <a:picLocks noChangeAspect="1"/>
          </p:cNvPicPr>
          <p:nvPr/>
        </p:nvPicPr>
        <p:blipFill>
          <a:blip r:embed="rId2"/>
          <a:srcRect t="4751" r="11667" b="7190"/>
          <a:stretch>
            <a:fillRect/>
          </a:stretch>
        </p:blipFill>
        <p:spPr>
          <a:xfrm>
            <a:off x="0" y="778056"/>
            <a:ext cx="4273612" cy="3043137"/>
          </a:xfrm>
          <a:prstGeom prst="rect">
            <a:avLst/>
          </a:prstGeom>
        </p:spPr>
      </p:pic>
      <p:pic>
        <p:nvPicPr>
          <p:cNvPr id="5" name="Picture 4" descr="world_omso2_stl_zmean_20090101-20091231.jpg"/>
          <p:cNvPicPr>
            <a:picLocks noChangeAspect="1"/>
          </p:cNvPicPr>
          <p:nvPr/>
        </p:nvPicPr>
        <p:blipFill>
          <a:blip r:embed="rId3"/>
          <a:srcRect t="4947" b="8001"/>
          <a:stretch>
            <a:fillRect/>
          </a:stretch>
        </p:blipFill>
        <p:spPr>
          <a:xfrm>
            <a:off x="4329235" y="3864177"/>
            <a:ext cx="4814766" cy="2993823"/>
          </a:xfrm>
          <a:prstGeom prst="rect">
            <a:avLst/>
          </a:prstGeom>
        </p:spPr>
      </p:pic>
      <p:pic>
        <p:nvPicPr>
          <p:cNvPr id="6" name="Picture 5" descr="world_omso2_stl_zmean_20080101-20081231.jpg"/>
          <p:cNvPicPr>
            <a:picLocks noChangeAspect="1"/>
          </p:cNvPicPr>
          <p:nvPr/>
        </p:nvPicPr>
        <p:blipFill>
          <a:blip r:embed="rId4"/>
          <a:srcRect t="5063" b="8204"/>
          <a:stretch>
            <a:fillRect/>
          </a:stretch>
        </p:blipFill>
        <p:spPr>
          <a:xfrm>
            <a:off x="4347775" y="805936"/>
            <a:ext cx="4796226" cy="2971384"/>
          </a:xfrm>
          <a:prstGeom prst="rect">
            <a:avLst/>
          </a:prstGeom>
        </p:spPr>
      </p:pic>
      <p:sp>
        <p:nvSpPr>
          <p:cNvPr id="7" name="TextBox 6"/>
          <p:cNvSpPr txBox="1"/>
          <p:nvPr/>
        </p:nvSpPr>
        <p:spPr>
          <a:xfrm>
            <a:off x="333731" y="778055"/>
            <a:ext cx="709249" cy="338554"/>
          </a:xfrm>
          <a:prstGeom prst="rect">
            <a:avLst/>
          </a:prstGeom>
          <a:noFill/>
        </p:spPr>
        <p:txBody>
          <a:bodyPr wrap="none" rtlCol="0">
            <a:spAutoFit/>
          </a:bodyPr>
          <a:lstStyle/>
          <a:p>
            <a:r>
              <a:rPr lang="en-US" sz="1600" dirty="0" smtClean="0"/>
              <a:t>Noise</a:t>
            </a:r>
            <a:endParaRPr lang="en-US" sz="1600" dirty="0"/>
          </a:p>
        </p:txBody>
      </p:sp>
      <p:sp>
        <p:nvSpPr>
          <p:cNvPr id="8" name="TextBox 7"/>
          <p:cNvSpPr txBox="1"/>
          <p:nvPr/>
        </p:nvSpPr>
        <p:spPr>
          <a:xfrm>
            <a:off x="3471171" y="800664"/>
            <a:ext cx="709249" cy="338554"/>
          </a:xfrm>
          <a:prstGeom prst="rect">
            <a:avLst/>
          </a:prstGeom>
          <a:noFill/>
        </p:spPr>
        <p:txBody>
          <a:bodyPr wrap="none" rtlCol="0">
            <a:spAutoFit/>
          </a:bodyPr>
          <a:lstStyle/>
          <a:p>
            <a:r>
              <a:rPr lang="en-US" sz="1600" dirty="0" smtClean="0"/>
              <a:t>Noise</a:t>
            </a:r>
            <a:endParaRPr lang="en-US" sz="1600" dirty="0"/>
          </a:p>
        </p:txBody>
      </p:sp>
      <p:sp>
        <p:nvSpPr>
          <p:cNvPr id="9" name="TextBox 8"/>
          <p:cNvSpPr txBox="1"/>
          <p:nvPr/>
        </p:nvSpPr>
        <p:spPr>
          <a:xfrm>
            <a:off x="4745278" y="786190"/>
            <a:ext cx="709249" cy="338554"/>
          </a:xfrm>
          <a:prstGeom prst="rect">
            <a:avLst/>
          </a:prstGeom>
          <a:noFill/>
        </p:spPr>
        <p:txBody>
          <a:bodyPr wrap="none" rtlCol="0">
            <a:spAutoFit/>
          </a:bodyPr>
          <a:lstStyle/>
          <a:p>
            <a:r>
              <a:rPr lang="en-US" sz="1600" dirty="0" smtClean="0"/>
              <a:t>Noise</a:t>
            </a:r>
            <a:endParaRPr lang="en-US" sz="1600" dirty="0"/>
          </a:p>
        </p:txBody>
      </p:sp>
      <p:sp>
        <p:nvSpPr>
          <p:cNvPr id="10" name="TextBox 9"/>
          <p:cNvSpPr txBox="1"/>
          <p:nvPr/>
        </p:nvSpPr>
        <p:spPr>
          <a:xfrm>
            <a:off x="7836365" y="780985"/>
            <a:ext cx="709249" cy="338554"/>
          </a:xfrm>
          <a:prstGeom prst="rect">
            <a:avLst/>
          </a:prstGeom>
          <a:noFill/>
        </p:spPr>
        <p:txBody>
          <a:bodyPr wrap="none" rtlCol="0">
            <a:spAutoFit/>
          </a:bodyPr>
          <a:lstStyle/>
          <a:p>
            <a:r>
              <a:rPr lang="en-US" sz="1600" dirty="0" smtClean="0"/>
              <a:t>Noise</a:t>
            </a:r>
            <a:endParaRPr lang="en-US" sz="1600" dirty="0"/>
          </a:p>
        </p:txBody>
      </p:sp>
      <p:sp>
        <p:nvSpPr>
          <p:cNvPr id="11" name="TextBox 10"/>
          <p:cNvSpPr txBox="1"/>
          <p:nvPr/>
        </p:nvSpPr>
        <p:spPr>
          <a:xfrm>
            <a:off x="4700338" y="3901901"/>
            <a:ext cx="709249" cy="338554"/>
          </a:xfrm>
          <a:prstGeom prst="rect">
            <a:avLst/>
          </a:prstGeom>
          <a:noFill/>
        </p:spPr>
        <p:txBody>
          <a:bodyPr wrap="none" rtlCol="0">
            <a:spAutoFit/>
          </a:bodyPr>
          <a:lstStyle/>
          <a:p>
            <a:r>
              <a:rPr lang="en-US" sz="1600" dirty="0" smtClean="0"/>
              <a:t>Noise</a:t>
            </a:r>
            <a:endParaRPr lang="en-US" sz="1600" dirty="0"/>
          </a:p>
        </p:txBody>
      </p:sp>
      <p:sp>
        <p:nvSpPr>
          <p:cNvPr id="12" name="TextBox 11"/>
          <p:cNvSpPr txBox="1"/>
          <p:nvPr/>
        </p:nvSpPr>
        <p:spPr>
          <a:xfrm>
            <a:off x="7848293" y="3881295"/>
            <a:ext cx="709249" cy="338554"/>
          </a:xfrm>
          <a:prstGeom prst="rect">
            <a:avLst/>
          </a:prstGeom>
          <a:noFill/>
        </p:spPr>
        <p:txBody>
          <a:bodyPr wrap="none" rtlCol="0">
            <a:spAutoFit/>
          </a:bodyPr>
          <a:lstStyle/>
          <a:p>
            <a:r>
              <a:rPr lang="en-US" sz="1600" dirty="0" smtClean="0"/>
              <a:t>Noise</a:t>
            </a:r>
            <a:endParaRPr lang="en-US" sz="1600" dirty="0"/>
          </a:p>
        </p:txBody>
      </p:sp>
      <p:sp>
        <p:nvSpPr>
          <p:cNvPr id="13" name="TextBox 12"/>
          <p:cNvSpPr txBox="1"/>
          <p:nvPr/>
        </p:nvSpPr>
        <p:spPr>
          <a:xfrm>
            <a:off x="444975" y="2984482"/>
            <a:ext cx="846506" cy="461665"/>
          </a:xfrm>
          <a:prstGeom prst="rect">
            <a:avLst/>
          </a:prstGeom>
          <a:noFill/>
        </p:spPr>
        <p:txBody>
          <a:bodyPr wrap="none" rtlCol="0">
            <a:spAutoFit/>
          </a:bodyPr>
          <a:lstStyle/>
          <a:p>
            <a:r>
              <a:rPr lang="en-US" dirty="0" smtClean="0"/>
              <a:t>2011</a:t>
            </a:r>
            <a:endParaRPr lang="en-US" dirty="0"/>
          </a:p>
        </p:txBody>
      </p:sp>
      <p:sp>
        <p:nvSpPr>
          <p:cNvPr id="14" name="TextBox 13"/>
          <p:cNvSpPr txBox="1"/>
          <p:nvPr/>
        </p:nvSpPr>
        <p:spPr>
          <a:xfrm>
            <a:off x="4778284" y="2997822"/>
            <a:ext cx="869349" cy="461665"/>
          </a:xfrm>
          <a:prstGeom prst="rect">
            <a:avLst/>
          </a:prstGeom>
          <a:noFill/>
        </p:spPr>
        <p:txBody>
          <a:bodyPr wrap="none" rtlCol="0">
            <a:spAutoFit/>
          </a:bodyPr>
          <a:lstStyle/>
          <a:p>
            <a:r>
              <a:rPr lang="en-US" dirty="0" smtClean="0"/>
              <a:t>2008</a:t>
            </a:r>
            <a:endParaRPr lang="en-US" dirty="0"/>
          </a:p>
        </p:txBody>
      </p:sp>
      <p:sp>
        <p:nvSpPr>
          <p:cNvPr id="15" name="TextBox 14"/>
          <p:cNvSpPr txBox="1"/>
          <p:nvPr/>
        </p:nvSpPr>
        <p:spPr>
          <a:xfrm>
            <a:off x="4751666" y="6080419"/>
            <a:ext cx="869349" cy="461665"/>
          </a:xfrm>
          <a:prstGeom prst="rect">
            <a:avLst/>
          </a:prstGeom>
          <a:noFill/>
        </p:spPr>
        <p:txBody>
          <a:bodyPr wrap="none" rtlCol="0">
            <a:spAutoFit/>
          </a:bodyPr>
          <a:lstStyle/>
          <a:p>
            <a:r>
              <a:rPr lang="en-US" dirty="0" smtClean="0"/>
              <a:t>2009</a:t>
            </a:r>
            <a:endParaRPr lang="en-US" dirty="0"/>
          </a:p>
        </p:txBody>
      </p:sp>
      <p:sp>
        <p:nvSpPr>
          <p:cNvPr id="16" name="TextBox 15"/>
          <p:cNvSpPr txBox="1"/>
          <p:nvPr/>
        </p:nvSpPr>
        <p:spPr>
          <a:xfrm>
            <a:off x="1372003" y="2029599"/>
            <a:ext cx="743513" cy="338554"/>
          </a:xfrm>
          <a:prstGeom prst="rect">
            <a:avLst/>
          </a:prstGeom>
          <a:noFill/>
        </p:spPr>
        <p:txBody>
          <a:bodyPr wrap="none" rtlCol="0">
            <a:spAutoFit/>
          </a:bodyPr>
          <a:lstStyle/>
          <a:p>
            <a:r>
              <a:rPr lang="en-US" sz="1600" dirty="0" err="1" smtClean="0"/>
              <a:t>Nabro</a:t>
            </a:r>
            <a:endParaRPr lang="en-US" sz="1600" dirty="0"/>
          </a:p>
        </p:txBody>
      </p:sp>
      <p:sp>
        <p:nvSpPr>
          <p:cNvPr id="17" name="TextBox 16"/>
          <p:cNvSpPr txBox="1"/>
          <p:nvPr/>
        </p:nvSpPr>
        <p:spPr>
          <a:xfrm>
            <a:off x="876094" y="1135158"/>
            <a:ext cx="1119517" cy="338554"/>
          </a:xfrm>
          <a:prstGeom prst="rect">
            <a:avLst/>
          </a:prstGeom>
          <a:noFill/>
        </p:spPr>
        <p:txBody>
          <a:bodyPr wrap="none" rtlCol="0">
            <a:spAutoFit/>
          </a:bodyPr>
          <a:lstStyle/>
          <a:p>
            <a:r>
              <a:rPr lang="en-US" sz="1600" dirty="0" err="1" smtClean="0"/>
              <a:t>Grimsvötn</a:t>
            </a:r>
            <a:endParaRPr lang="en-US" sz="1600" dirty="0"/>
          </a:p>
        </p:txBody>
      </p:sp>
      <p:sp>
        <p:nvSpPr>
          <p:cNvPr id="18" name="TextBox 17"/>
          <p:cNvSpPr txBox="1"/>
          <p:nvPr/>
        </p:nvSpPr>
        <p:spPr>
          <a:xfrm>
            <a:off x="5913336" y="1231189"/>
            <a:ext cx="851515" cy="338554"/>
          </a:xfrm>
          <a:prstGeom prst="rect">
            <a:avLst/>
          </a:prstGeom>
          <a:noFill/>
        </p:spPr>
        <p:txBody>
          <a:bodyPr wrap="none" rtlCol="0">
            <a:spAutoFit/>
          </a:bodyPr>
          <a:lstStyle/>
          <a:p>
            <a:r>
              <a:rPr lang="en-US" sz="1600" dirty="0" err="1" smtClean="0"/>
              <a:t>Okmok</a:t>
            </a:r>
            <a:endParaRPr lang="en-US" sz="1600" dirty="0"/>
          </a:p>
        </p:txBody>
      </p:sp>
      <p:sp>
        <p:nvSpPr>
          <p:cNvPr id="19" name="TextBox 18"/>
          <p:cNvSpPr txBox="1"/>
          <p:nvPr/>
        </p:nvSpPr>
        <p:spPr>
          <a:xfrm>
            <a:off x="5831139" y="1610014"/>
            <a:ext cx="1085754" cy="338554"/>
          </a:xfrm>
          <a:prstGeom prst="rect">
            <a:avLst/>
          </a:prstGeom>
          <a:noFill/>
        </p:spPr>
        <p:txBody>
          <a:bodyPr wrap="none" rtlCol="0">
            <a:spAutoFit/>
          </a:bodyPr>
          <a:lstStyle/>
          <a:p>
            <a:r>
              <a:rPr lang="en-US" sz="1600" dirty="0" err="1" smtClean="0"/>
              <a:t>Kasatochi</a:t>
            </a:r>
            <a:endParaRPr lang="en-US" sz="1600" dirty="0"/>
          </a:p>
        </p:txBody>
      </p:sp>
      <p:cxnSp>
        <p:nvCxnSpPr>
          <p:cNvPr id="21" name="Straight Arrow Connector 20"/>
          <p:cNvCxnSpPr/>
          <p:nvPr/>
        </p:nvCxnSpPr>
        <p:spPr bwMode="auto">
          <a:xfrm rot="5400000" flipH="1" flipV="1">
            <a:off x="6757899" y="1460877"/>
            <a:ext cx="265364" cy="1706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TextBox 21"/>
          <p:cNvSpPr txBox="1"/>
          <p:nvPr/>
        </p:nvSpPr>
        <p:spPr>
          <a:xfrm>
            <a:off x="5427315" y="4386703"/>
            <a:ext cx="1043876" cy="338554"/>
          </a:xfrm>
          <a:prstGeom prst="rect">
            <a:avLst/>
          </a:prstGeom>
          <a:noFill/>
        </p:spPr>
        <p:txBody>
          <a:bodyPr wrap="none" rtlCol="0">
            <a:spAutoFit/>
          </a:bodyPr>
          <a:lstStyle/>
          <a:p>
            <a:r>
              <a:rPr lang="en-US" sz="1600" dirty="0" err="1" smtClean="0"/>
              <a:t>Sarychev</a:t>
            </a:r>
            <a:endParaRPr lang="en-US" sz="1600" dirty="0"/>
          </a:p>
        </p:txBody>
      </p:sp>
      <p:sp>
        <p:nvSpPr>
          <p:cNvPr id="23" name="TextBox 22"/>
          <p:cNvSpPr txBox="1"/>
          <p:nvPr/>
        </p:nvSpPr>
        <p:spPr>
          <a:xfrm>
            <a:off x="205433" y="4366297"/>
            <a:ext cx="3781790" cy="1015663"/>
          </a:xfrm>
          <a:prstGeom prst="rect">
            <a:avLst/>
          </a:prstGeom>
          <a:noFill/>
        </p:spPr>
        <p:txBody>
          <a:bodyPr wrap="square" rtlCol="0">
            <a:spAutoFit/>
          </a:bodyPr>
          <a:lstStyle/>
          <a:p>
            <a:pPr>
              <a:buFont typeface="Arial"/>
              <a:buChar char="•"/>
            </a:pPr>
            <a:r>
              <a:rPr lang="en-US" sz="2000" dirty="0" smtClean="0"/>
              <a:t> </a:t>
            </a:r>
            <a:r>
              <a:rPr lang="en-US" sz="2000" dirty="0" err="1" smtClean="0"/>
              <a:t>Nabro</a:t>
            </a:r>
            <a:r>
              <a:rPr lang="en-US" sz="2000" dirty="0" smtClean="0"/>
              <a:t> was the largest tropical volcanic SO</a:t>
            </a:r>
            <a:r>
              <a:rPr lang="en-US" sz="2000" baseline="-25000" dirty="0" smtClean="0"/>
              <a:t>2</a:t>
            </a:r>
            <a:r>
              <a:rPr lang="en-US" sz="2000" dirty="0" smtClean="0"/>
              <a:t> emission since the 1991 Pinatubo eruption</a:t>
            </a:r>
            <a:endParaRPr lang="en-US" sz="2000" dirty="0"/>
          </a:p>
        </p:txBody>
      </p:sp>
      <p:sp>
        <p:nvSpPr>
          <p:cNvPr id="26" name="Freeform 25"/>
          <p:cNvSpPr/>
          <p:nvPr/>
        </p:nvSpPr>
        <p:spPr bwMode="auto">
          <a:xfrm>
            <a:off x="364173" y="803116"/>
            <a:ext cx="784371" cy="532297"/>
          </a:xfrm>
          <a:custGeom>
            <a:avLst/>
            <a:gdLst>
              <a:gd name="connsiteX0" fmla="*/ 0 w 784371"/>
              <a:gd name="connsiteY0" fmla="*/ 0 h 532297"/>
              <a:gd name="connsiteX1" fmla="*/ 9337 w 784371"/>
              <a:gd name="connsiteY1" fmla="*/ 532297 h 532297"/>
              <a:gd name="connsiteX2" fmla="*/ 205430 w 784371"/>
              <a:gd name="connsiteY2" fmla="*/ 466927 h 532297"/>
              <a:gd name="connsiteX3" fmla="*/ 326821 w 784371"/>
              <a:gd name="connsiteY3" fmla="*/ 420234 h 532297"/>
              <a:gd name="connsiteX4" fmla="*/ 429536 w 784371"/>
              <a:gd name="connsiteY4" fmla="*/ 382880 h 532297"/>
              <a:gd name="connsiteX5" fmla="*/ 513576 w 784371"/>
              <a:gd name="connsiteY5" fmla="*/ 345526 h 532297"/>
              <a:gd name="connsiteX6" fmla="*/ 616292 w 784371"/>
              <a:gd name="connsiteY6" fmla="*/ 289495 h 532297"/>
              <a:gd name="connsiteX7" fmla="*/ 719007 w 784371"/>
              <a:gd name="connsiteY7" fmla="*/ 224125 h 532297"/>
              <a:gd name="connsiteX8" fmla="*/ 765696 w 784371"/>
              <a:gd name="connsiteY8" fmla="*/ 168094 h 532297"/>
              <a:gd name="connsiteX9" fmla="*/ 784371 w 784371"/>
              <a:gd name="connsiteY9" fmla="*/ 93385 h 532297"/>
              <a:gd name="connsiteX10" fmla="*/ 784371 w 784371"/>
              <a:gd name="connsiteY10" fmla="*/ 93385 h 532297"/>
              <a:gd name="connsiteX11" fmla="*/ 784371 w 784371"/>
              <a:gd name="connsiteY11" fmla="*/ 9338 h 532297"/>
              <a:gd name="connsiteX12" fmla="*/ 0 w 784371"/>
              <a:gd name="connsiteY12" fmla="*/ 0 h 53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4371" h="532297">
                <a:moveTo>
                  <a:pt x="0" y="0"/>
                </a:moveTo>
                <a:lnTo>
                  <a:pt x="9337" y="532297"/>
                </a:lnTo>
                <a:lnTo>
                  <a:pt x="205430" y="466927"/>
                </a:lnTo>
                <a:lnTo>
                  <a:pt x="326821" y="420234"/>
                </a:lnTo>
                <a:lnTo>
                  <a:pt x="429536" y="382880"/>
                </a:lnTo>
                <a:lnTo>
                  <a:pt x="513576" y="345526"/>
                </a:lnTo>
                <a:lnTo>
                  <a:pt x="616292" y="289495"/>
                </a:lnTo>
                <a:lnTo>
                  <a:pt x="719007" y="224125"/>
                </a:lnTo>
                <a:lnTo>
                  <a:pt x="765696" y="168094"/>
                </a:lnTo>
                <a:lnTo>
                  <a:pt x="784371" y="93385"/>
                </a:lnTo>
                <a:lnTo>
                  <a:pt x="784371" y="93385"/>
                </a:lnTo>
                <a:lnTo>
                  <a:pt x="784371" y="9338"/>
                </a:lnTo>
                <a:lnTo>
                  <a:pt x="0" y="0"/>
                </a:lnTo>
                <a:close/>
              </a:path>
            </a:pathLst>
          </a:cu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7" name="Freeform 26"/>
          <p:cNvSpPr/>
          <p:nvPr/>
        </p:nvSpPr>
        <p:spPr bwMode="auto">
          <a:xfrm>
            <a:off x="4709227" y="824776"/>
            <a:ext cx="784371" cy="532297"/>
          </a:xfrm>
          <a:custGeom>
            <a:avLst/>
            <a:gdLst>
              <a:gd name="connsiteX0" fmla="*/ 0 w 784371"/>
              <a:gd name="connsiteY0" fmla="*/ 0 h 532297"/>
              <a:gd name="connsiteX1" fmla="*/ 9337 w 784371"/>
              <a:gd name="connsiteY1" fmla="*/ 532297 h 532297"/>
              <a:gd name="connsiteX2" fmla="*/ 205430 w 784371"/>
              <a:gd name="connsiteY2" fmla="*/ 466927 h 532297"/>
              <a:gd name="connsiteX3" fmla="*/ 326821 w 784371"/>
              <a:gd name="connsiteY3" fmla="*/ 420234 h 532297"/>
              <a:gd name="connsiteX4" fmla="*/ 429536 w 784371"/>
              <a:gd name="connsiteY4" fmla="*/ 382880 h 532297"/>
              <a:gd name="connsiteX5" fmla="*/ 513576 w 784371"/>
              <a:gd name="connsiteY5" fmla="*/ 345526 h 532297"/>
              <a:gd name="connsiteX6" fmla="*/ 616292 w 784371"/>
              <a:gd name="connsiteY6" fmla="*/ 289495 h 532297"/>
              <a:gd name="connsiteX7" fmla="*/ 719007 w 784371"/>
              <a:gd name="connsiteY7" fmla="*/ 224125 h 532297"/>
              <a:gd name="connsiteX8" fmla="*/ 765696 w 784371"/>
              <a:gd name="connsiteY8" fmla="*/ 168094 h 532297"/>
              <a:gd name="connsiteX9" fmla="*/ 784371 w 784371"/>
              <a:gd name="connsiteY9" fmla="*/ 93385 h 532297"/>
              <a:gd name="connsiteX10" fmla="*/ 784371 w 784371"/>
              <a:gd name="connsiteY10" fmla="*/ 93385 h 532297"/>
              <a:gd name="connsiteX11" fmla="*/ 784371 w 784371"/>
              <a:gd name="connsiteY11" fmla="*/ 9338 h 532297"/>
              <a:gd name="connsiteX12" fmla="*/ 0 w 784371"/>
              <a:gd name="connsiteY12" fmla="*/ 0 h 53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4371" h="532297">
                <a:moveTo>
                  <a:pt x="0" y="0"/>
                </a:moveTo>
                <a:lnTo>
                  <a:pt x="9337" y="532297"/>
                </a:lnTo>
                <a:lnTo>
                  <a:pt x="205430" y="466927"/>
                </a:lnTo>
                <a:lnTo>
                  <a:pt x="326821" y="420234"/>
                </a:lnTo>
                <a:lnTo>
                  <a:pt x="429536" y="382880"/>
                </a:lnTo>
                <a:lnTo>
                  <a:pt x="513576" y="345526"/>
                </a:lnTo>
                <a:lnTo>
                  <a:pt x="616292" y="289495"/>
                </a:lnTo>
                <a:lnTo>
                  <a:pt x="719007" y="224125"/>
                </a:lnTo>
                <a:lnTo>
                  <a:pt x="765696" y="168094"/>
                </a:lnTo>
                <a:lnTo>
                  <a:pt x="784371" y="93385"/>
                </a:lnTo>
                <a:lnTo>
                  <a:pt x="784371" y="93385"/>
                </a:lnTo>
                <a:lnTo>
                  <a:pt x="784371" y="9338"/>
                </a:lnTo>
                <a:lnTo>
                  <a:pt x="0" y="0"/>
                </a:lnTo>
                <a:close/>
              </a:path>
            </a:pathLst>
          </a:cu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8" name="Freeform 27"/>
          <p:cNvSpPr/>
          <p:nvPr/>
        </p:nvSpPr>
        <p:spPr bwMode="auto">
          <a:xfrm>
            <a:off x="4693548" y="3881467"/>
            <a:ext cx="784371" cy="532297"/>
          </a:xfrm>
          <a:custGeom>
            <a:avLst/>
            <a:gdLst>
              <a:gd name="connsiteX0" fmla="*/ 0 w 784371"/>
              <a:gd name="connsiteY0" fmla="*/ 0 h 532297"/>
              <a:gd name="connsiteX1" fmla="*/ 9337 w 784371"/>
              <a:gd name="connsiteY1" fmla="*/ 532297 h 532297"/>
              <a:gd name="connsiteX2" fmla="*/ 205430 w 784371"/>
              <a:gd name="connsiteY2" fmla="*/ 466927 h 532297"/>
              <a:gd name="connsiteX3" fmla="*/ 326821 w 784371"/>
              <a:gd name="connsiteY3" fmla="*/ 420234 h 532297"/>
              <a:gd name="connsiteX4" fmla="*/ 429536 w 784371"/>
              <a:gd name="connsiteY4" fmla="*/ 382880 h 532297"/>
              <a:gd name="connsiteX5" fmla="*/ 513576 w 784371"/>
              <a:gd name="connsiteY5" fmla="*/ 345526 h 532297"/>
              <a:gd name="connsiteX6" fmla="*/ 616292 w 784371"/>
              <a:gd name="connsiteY6" fmla="*/ 289495 h 532297"/>
              <a:gd name="connsiteX7" fmla="*/ 719007 w 784371"/>
              <a:gd name="connsiteY7" fmla="*/ 224125 h 532297"/>
              <a:gd name="connsiteX8" fmla="*/ 765696 w 784371"/>
              <a:gd name="connsiteY8" fmla="*/ 168094 h 532297"/>
              <a:gd name="connsiteX9" fmla="*/ 784371 w 784371"/>
              <a:gd name="connsiteY9" fmla="*/ 93385 h 532297"/>
              <a:gd name="connsiteX10" fmla="*/ 784371 w 784371"/>
              <a:gd name="connsiteY10" fmla="*/ 93385 h 532297"/>
              <a:gd name="connsiteX11" fmla="*/ 784371 w 784371"/>
              <a:gd name="connsiteY11" fmla="*/ 9338 h 532297"/>
              <a:gd name="connsiteX12" fmla="*/ 0 w 784371"/>
              <a:gd name="connsiteY12" fmla="*/ 0 h 53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4371" h="532297">
                <a:moveTo>
                  <a:pt x="0" y="0"/>
                </a:moveTo>
                <a:lnTo>
                  <a:pt x="9337" y="532297"/>
                </a:lnTo>
                <a:lnTo>
                  <a:pt x="205430" y="466927"/>
                </a:lnTo>
                <a:lnTo>
                  <a:pt x="326821" y="420234"/>
                </a:lnTo>
                <a:lnTo>
                  <a:pt x="429536" y="382880"/>
                </a:lnTo>
                <a:lnTo>
                  <a:pt x="513576" y="345526"/>
                </a:lnTo>
                <a:lnTo>
                  <a:pt x="616292" y="289495"/>
                </a:lnTo>
                <a:lnTo>
                  <a:pt x="719007" y="224125"/>
                </a:lnTo>
                <a:lnTo>
                  <a:pt x="765696" y="168094"/>
                </a:lnTo>
                <a:lnTo>
                  <a:pt x="784371" y="93385"/>
                </a:lnTo>
                <a:lnTo>
                  <a:pt x="784371" y="93385"/>
                </a:lnTo>
                <a:lnTo>
                  <a:pt x="784371" y="9338"/>
                </a:lnTo>
                <a:lnTo>
                  <a:pt x="0" y="0"/>
                </a:lnTo>
                <a:close/>
              </a:path>
            </a:pathLst>
          </a:cu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9" name="Freeform 28"/>
          <p:cNvSpPr/>
          <p:nvPr/>
        </p:nvSpPr>
        <p:spPr bwMode="auto">
          <a:xfrm flipH="1">
            <a:off x="3296229" y="815437"/>
            <a:ext cx="918096" cy="576007"/>
          </a:xfrm>
          <a:custGeom>
            <a:avLst/>
            <a:gdLst>
              <a:gd name="connsiteX0" fmla="*/ 0 w 784371"/>
              <a:gd name="connsiteY0" fmla="*/ 0 h 532297"/>
              <a:gd name="connsiteX1" fmla="*/ 9337 w 784371"/>
              <a:gd name="connsiteY1" fmla="*/ 532297 h 532297"/>
              <a:gd name="connsiteX2" fmla="*/ 205430 w 784371"/>
              <a:gd name="connsiteY2" fmla="*/ 466927 h 532297"/>
              <a:gd name="connsiteX3" fmla="*/ 326821 w 784371"/>
              <a:gd name="connsiteY3" fmla="*/ 420234 h 532297"/>
              <a:gd name="connsiteX4" fmla="*/ 429536 w 784371"/>
              <a:gd name="connsiteY4" fmla="*/ 382880 h 532297"/>
              <a:gd name="connsiteX5" fmla="*/ 513576 w 784371"/>
              <a:gd name="connsiteY5" fmla="*/ 345526 h 532297"/>
              <a:gd name="connsiteX6" fmla="*/ 616292 w 784371"/>
              <a:gd name="connsiteY6" fmla="*/ 289495 h 532297"/>
              <a:gd name="connsiteX7" fmla="*/ 719007 w 784371"/>
              <a:gd name="connsiteY7" fmla="*/ 224125 h 532297"/>
              <a:gd name="connsiteX8" fmla="*/ 765696 w 784371"/>
              <a:gd name="connsiteY8" fmla="*/ 168094 h 532297"/>
              <a:gd name="connsiteX9" fmla="*/ 784371 w 784371"/>
              <a:gd name="connsiteY9" fmla="*/ 93385 h 532297"/>
              <a:gd name="connsiteX10" fmla="*/ 784371 w 784371"/>
              <a:gd name="connsiteY10" fmla="*/ 93385 h 532297"/>
              <a:gd name="connsiteX11" fmla="*/ 784371 w 784371"/>
              <a:gd name="connsiteY11" fmla="*/ 9338 h 532297"/>
              <a:gd name="connsiteX12" fmla="*/ 0 w 784371"/>
              <a:gd name="connsiteY12" fmla="*/ 0 h 53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4371" h="532297">
                <a:moveTo>
                  <a:pt x="0" y="0"/>
                </a:moveTo>
                <a:lnTo>
                  <a:pt x="9337" y="532297"/>
                </a:lnTo>
                <a:lnTo>
                  <a:pt x="205430" y="466927"/>
                </a:lnTo>
                <a:lnTo>
                  <a:pt x="326821" y="420234"/>
                </a:lnTo>
                <a:lnTo>
                  <a:pt x="429536" y="382880"/>
                </a:lnTo>
                <a:lnTo>
                  <a:pt x="513576" y="345526"/>
                </a:lnTo>
                <a:lnTo>
                  <a:pt x="616292" y="289495"/>
                </a:lnTo>
                <a:lnTo>
                  <a:pt x="719007" y="224125"/>
                </a:lnTo>
                <a:lnTo>
                  <a:pt x="765696" y="168094"/>
                </a:lnTo>
                <a:lnTo>
                  <a:pt x="784371" y="93385"/>
                </a:lnTo>
                <a:lnTo>
                  <a:pt x="784371" y="93385"/>
                </a:lnTo>
                <a:lnTo>
                  <a:pt x="784371" y="9338"/>
                </a:lnTo>
                <a:lnTo>
                  <a:pt x="0" y="0"/>
                </a:lnTo>
                <a:close/>
              </a:path>
            </a:pathLst>
          </a:cu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0" name="Freeform 29"/>
          <p:cNvSpPr/>
          <p:nvPr/>
        </p:nvSpPr>
        <p:spPr bwMode="auto">
          <a:xfrm flipH="1">
            <a:off x="7613271" y="827759"/>
            <a:ext cx="918096" cy="576007"/>
          </a:xfrm>
          <a:custGeom>
            <a:avLst/>
            <a:gdLst>
              <a:gd name="connsiteX0" fmla="*/ 0 w 784371"/>
              <a:gd name="connsiteY0" fmla="*/ 0 h 532297"/>
              <a:gd name="connsiteX1" fmla="*/ 9337 w 784371"/>
              <a:gd name="connsiteY1" fmla="*/ 532297 h 532297"/>
              <a:gd name="connsiteX2" fmla="*/ 205430 w 784371"/>
              <a:gd name="connsiteY2" fmla="*/ 466927 h 532297"/>
              <a:gd name="connsiteX3" fmla="*/ 326821 w 784371"/>
              <a:gd name="connsiteY3" fmla="*/ 420234 h 532297"/>
              <a:gd name="connsiteX4" fmla="*/ 429536 w 784371"/>
              <a:gd name="connsiteY4" fmla="*/ 382880 h 532297"/>
              <a:gd name="connsiteX5" fmla="*/ 513576 w 784371"/>
              <a:gd name="connsiteY5" fmla="*/ 345526 h 532297"/>
              <a:gd name="connsiteX6" fmla="*/ 616292 w 784371"/>
              <a:gd name="connsiteY6" fmla="*/ 289495 h 532297"/>
              <a:gd name="connsiteX7" fmla="*/ 719007 w 784371"/>
              <a:gd name="connsiteY7" fmla="*/ 224125 h 532297"/>
              <a:gd name="connsiteX8" fmla="*/ 765696 w 784371"/>
              <a:gd name="connsiteY8" fmla="*/ 168094 h 532297"/>
              <a:gd name="connsiteX9" fmla="*/ 784371 w 784371"/>
              <a:gd name="connsiteY9" fmla="*/ 93385 h 532297"/>
              <a:gd name="connsiteX10" fmla="*/ 784371 w 784371"/>
              <a:gd name="connsiteY10" fmla="*/ 93385 h 532297"/>
              <a:gd name="connsiteX11" fmla="*/ 784371 w 784371"/>
              <a:gd name="connsiteY11" fmla="*/ 9338 h 532297"/>
              <a:gd name="connsiteX12" fmla="*/ 0 w 784371"/>
              <a:gd name="connsiteY12" fmla="*/ 0 h 53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4371" h="532297">
                <a:moveTo>
                  <a:pt x="0" y="0"/>
                </a:moveTo>
                <a:lnTo>
                  <a:pt x="9337" y="532297"/>
                </a:lnTo>
                <a:lnTo>
                  <a:pt x="205430" y="466927"/>
                </a:lnTo>
                <a:lnTo>
                  <a:pt x="326821" y="420234"/>
                </a:lnTo>
                <a:lnTo>
                  <a:pt x="429536" y="382880"/>
                </a:lnTo>
                <a:lnTo>
                  <a:pt x="513576" y="345526"/>
                </a:lnTo>
                <a:lnTo>
                  <a:pt x="616292" y="289495"/>
                </a:lnTo>
                <a:lnTo>
                  <a:pt x="719007" y="224125"/>
                </a:lnTo>
                <a:lnTo>
                  <a:pt x="765696" y="168094"/>
                </a:lnTo>
                <a:lnTo>
                  <a:pt x="784371" y="93385"/>
                </a:lnTo>
                <a:lnTo>
                  <a:pt x="784371" y="93385"/>
                </a:lnTo>
                <a:lnTo>
                  <a:pt x="784371" y="9338"/>
                </a:lnTo>
                <a:lnTo>
                  <a:pt x="0" y="0"/>
                </a:lnTo>
                <a:close/>
              </a:path>
            </a:pathLst>
          </a:cu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1" name="Freeform 30"/>
          <p:cNvSpPr/>
          <p:nvPr/>
        </p:nvSpPr>
        <p:spPr bwMode="auto">
          <a:xfrm flipH="1">
            <a:off x="7616267" y="3893787"/>
            <a:ext cx="918096" cy="576007"/>
          </a:xfrm>
          <a:custGeom>
            <a:avLst/>
            <a:gdLst>
              <a:gd name="connsiteX0" fmla="*/ 0 w 784371"/>
              <a:gd name="connsiteY0" fmla="*/ 0 h 532297"/>
              <a:gd name="connsiteX1" fmla="*/ 9337 w 784371"/>
              <a:gd name="connsiteY1" fmla="*/ 532297 h 532297"/>
              <a:gd name="connsiteX2" fmla="*/ 205430 w 784371"/>
              <a:gd name="connsiteY2" fmla="*/ 466927 h 532297"/>
              <a:gd name="connsiteX3" fmla="*/ 326821 w 784371"/>
              <a:gd name="connsiteY3" fmla="*/ 420234 h 532297"/>
              <a:gd name="connsiteX4" fmla="*/ 429536 w 784371"/>
              <a:gd name="connsiteY4" fmla="*/ 382880 h 532297"/>
              <a:gd name="connsiteX5" fmla="*/ 513576 w 784371"/>
              <a:gd name="connsiteY5" fmla="*/ 345526 h 532297"/>
              <a:gd name="connsiteX6" fmla="*/ 616292 w 784371"/>
              <a:gd name="connsiteY6" fmla="*/ 289495 h 532297"/>
              <a:gd name="connsiteX7" fmla="*/ 719007 w 784371"/>
              <a:gd name="connsiteY7" fmla="*/ 224125 h 532297"/>
              <a:gd name="connsiteX8" fmla="*/ 765696 w 784371"/>
              <a:gd name="connsiteY8" fmla="*/ 168094 h 532297"/>
              <a:gd name="connsiteX9" fmla="*/ 784371 w 784371"/>
              <a:gd name="connsiteY9" fmla="*/ 93385 h 532297"/>
              <a:gd name="connsiteX10" fmla="*/ 784371 w 784371"/>
              <a:gd name="connsiteY10" fmla="*/ 93385 h 532297"/>
              <a:gd name="connsiteX11" fmla="*/ 784371 w 784371"/>
              <a:gd name="connsiteY11" fmla="*/ 9338 h 532297"/>
              <a:gd name="connsiteX12" fmla="*/ 0 w 784371"/>
              <a:gd name="connsiteY12" fmla="*/ 0 h 53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4371" h="532297">
                <a:moveTo>
                  <a:pt x="0" y="0"/>
                </a:moveTo>
                <a:lnTo>
                  <a:pt x="9337" y="532297"/>
                </a:lnTo>
                <a:lnTo>
                  <a:pt x="205430" y="466927"/>
                </a:lnTo>
                <a:lnTo>
                  <a:pt x="326821" y="420234"/>
                </a:lnTo>
                <a:lnTo>
                  <a:pt x="429536" y="382880"/>
                </a:lnTo>
                <a:lnTo>
                  <a:pt x="513576" y="345526"/>
                </a:lnTo>
                <a:lnTo>
                  <a:pt x="616292" y="289495"/>
                </a:lnTo>
                <a:lnTo>
                  <a:pt x="719007" y="224125"/>
                </a:lnTo>
                <a:lnTo>
                  <a:pt x="765696" y="168094"/>
                </a:lnTo>
                <a:lnTo>
                  <a:pt x="784371" y="93385"/>
                </a:lnTo>
                <a:lnTo>
                  <a:pt x="784371" y="93385"/>
                </a:lnTo>
                <a:lnTo>
                  <a:pt x="784371" y="9338"/>
                </a:lnTo>
                <a:lnTo>
                  <a:pt x="0" y="0"/>
                </a:lnTo>
                <a:close/>
              </a:path>
            </a:pathLst>
          </a:cu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Freeform 33"/>
          <p:cNvSpPr/>
          <p:nvPr/>
        </p:nvSpPr>
        <p:spPr bwMode="auto">
          <a:xfrm>
            <a:off x="1764836" y="3277832"/>
            <a:ext cx="1064505" cy="196110"/>
          </a:xfrm>
          <a:custGeom>
            <a:avLst/>
            <a:gdLst>
              <a:gd name="connsiteX0" fmla="*/ 0 w 1064505"/>
              <a:gd name="connsiteY0" fmla="*/ 196110 h 196110"/>
              <a:gd name="connsiteX1" fmla="*/ 1064505 w 1064505"/>
              <a:gd name="connsiteY1" fmla="*/ 196110 h 196110"/>
              <a:gd name="connsiteX2" fmla="*/ 1027154 w 1064505"/>
              <a:gd name="connsiteY2" fmla="*/ 102724 h 196110"/>
              <a:gd name="connsiteX3" fmla="*/ 896425 w 1064505"/>
              <a:gd name="connsiteY3" fmla="*/ 37354 h 196110"/>
              <a:gd name="connsiteX4" fmla="*/ 831061 w 1064505"/>
              <a:gd name="connsiteY4" fmla="*/ 18677 h 196110"/>
              <a:gd name="connsiteX5" fmla="*/ 728346 w 1064505"/>
              <a:gd name="connsiteY5" fmla="*/ 0 h 196110"/>
              <a:gd name="connsiteX6" fmla="*/ 644306 w 1064505"/>
              <a:gd name="connsiteY6" fmla="*/ 0 h 196110"/>
              <a:gd name="connsiteX7" fmla="*/ 569604 w 1064505"/>
              <a:gd name="connsiteY7" fmla="*/ 0 h 196110"/>
              <a:gd name="connsiteX8" fmla="*/ 504239 w 1064505"/>
              <a:gd name="connsiteY8" fmla="*/ 0 h 196110"/>
              <a:gd name="connsiteX9" fmla="*/ 420199 w 1064505"/>
              <a:gd name="connsiteY9" fmla="*/ 18677 h 196110"/>
              <a:gd name="connsiteX10" fmla="*/ 336160 w 1064505"/>
              <a:gd name="connsiteY10" fmla="*/ 74709 h 196110"/>
              <a:gd name="connsiteX11" fmla="*/ 224107 w 1064505"/>
              <a:gd name="connsiteY11" fmla="*/ 149417 h 196110"/>
              <a:gd name="connsiteX12" fmla="*/ 168080 w 1064505"/>
              <a:gd name="connsiteY12" fmla="*/ 149417 h 196110"/>
              <a:gd name="connsiteX13" fmla="*/ 65365 w 1064505"/>
              <a:gd name="connsiteY13" fmla="*/ 186771 h 19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505" h="196110">
                <a:moveTo>
                  <a:pt x="0" y="196110"/>
                </a:moveTo>
                <a:lnTo>
                  <a:pt x="1064505" y="196110"/>
                </a:lnTo>
                <a:lnTo>
                  <a:pt x="1027154" y="102724"/>
                </a:lnTo>
                <a:lnTo>
                  <a:pt x="896425" y="37354"/>
                </a:lnTo>
                <a:lnTo>
                  <a:pt x="831061" y="18677"/>
                </a:lnTo>
                <a:lnTo>
                  <a:pt x="728346" y="0"/>
                </a:lnTo>
                <a:lnTo>
                  <a:pt x="644306" y="0"/>
                </a:lnTo>
                <a:lnTo>
                  <a:pt x="569604" y="0"/>
                </a:lnTo>
                <a:lnTo>
                  <a:pt x="504239" y="0"/>
                </a:lnTo>
                <a:lnTo>
                  <a:pt x="420199" y="18677"/>
                </a:lnTo>
                <a:lnTo>
                  <a:pt x="336160" y="74709"/>
                </a:lnTo>
                <a:lnTo>
                  <a:pt x="224107" y="149417"/>
                </a:lnTo>
                <a:lnTo>
                  <a:pt x="168080" y="149417"/>
                </a:lnTo>
                <a:lnTo>
                  <a:pt x="65365" y="186771"/>
                </a:lnTo>
              </a:path>
            </a:pathLst>
          </a:cu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5" name="Freeform 34"/>
          <p:cNvSpPr/>
          <p:nvPr/>
        </p:nvSpPr>
        <p:spPr bwMode="auto">
          <a:xfrm>
            <a:off x="5904459" y="3271477"/>
            <a:ext cx="1064505" cy="196110"/>
          </a:xfrm>
          <a:custGeom>
            <a:avLst/>
            <a:gdLst>
              <a:gd name="connsiteX0" fmla="*/ 0 w 1064505"/>
              <a:gd name="connsiteY0" fmla="*/ 196110 h 196110"/>
              <a:gd name="connsiteX1" fmla="*/ 1064505 w 1064505"/>
              <a:gd name="connsiteY1" fmla="*/ 196110 h 196110"/>
              <a:gd name="connsiteX2" fmla="*/ 1027154 w 1064505"/>
              <a:gd name="connsiteY2" fmla="*/ 102724 h 196110"/>
              <a:gd name="connsiteX3" fmla="*/ 896425 w 1064505"/>
              <a:gd name="connsiteY3" fmla="*/ 37354 h 196110"/>
              <a:gd name="connsiteX4" fmla="*/ 831061 w 1064505"/>
              <a:gd name="connsiteY4" fmla="*/ 18677 h 196110"/>
              <a:gd name="connsiteX5" fmla="*/ 728346 w 1064505"/>
              <a:gd name="connsiteY5" fmla="*/ 0 h 196110"/>
              <a:gd name="connsiteX6" fmla="*/ 644306 w 1064505"/>
              <a:gd name="connsiteY6" fmla="*/ 0 h 196110"/>
              <a:gd name="connsiteX7" fmla="*/ 569604 w 1064505"/>
              <a:gd name="connsiteY7" fmla="*/ 0 h 196110"/>
              <a:gd name="connsiteX8" fmla="*/ 504239 w 1064505"/>
              <a:gd name="connsiteY8" fmla="*/ 0 h 196110"/>
              <a:gd name="connsiteX9" fmla="*/ 420199 w 1064505"/>
              <a:gd name="connsiteY9" fmla="*/ 18677 h 196110"/>
              <a:gd name="connsiteX10" fmla="*/ 336160 w 1064505"/>
              <a:gd name="connsiteY10" fmla="*/ 74709 h 196110"/>
              <a:gd name="connsiteX11" fmla="*/ 224107 w 1064505"/>
              <a:gd name="connsiteY11" fmla="*/ 149417 h 196110"/>
              <a:gd name="connsiteX12" fmla="*/ 168080 w 1064505"/>
              <a:gd name="connsiteY12" fmla="*/ 149417 h 196110"/>
              <a:gd name="connsiteX13" fmla="*/ 65365 w 1064505"/>
              <a:gd name="connsiteY13" fmla="*/ 186771 h 19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505" h="196110">
                <a:moveTo>
                  <a:pt x="0" y="196110"/>
                </a:moveTo>
                <a:lnTo>
                  <a:pt x="1064505" y="196110"/>
                </a:lnTo>
                <a:lnTo>
                  <a:pt x="1027154" y="102724"/>
                </a:lnTo>
                <a:lnTo>
                  <a:pt x="896425" y="37354"/>
                </a:lnTo>
                <a:lnTo>
                  <a:pt x="831061" y="18677"/>
                </a:lnTo>
                <a:lnTo>
                  <a:pt x="728346" y="0"/>
                </a:lnTo>
                <a:lnTo>
                  <a:pt x="644306" y="0"/>
                </a:lnTo>
                <a:lnTo>
                  <a:pt x="569604" y="0"/>
                </a:lnTo>
                <a:lnTo>
                  <a:pt x="504239" y="0"/>
                </a:lnTo>
                <a:lnTo>
                  <a:pt x="420199" y="18677"/>
                </a:lnTo>
                <a:lnTo>
                  <a:pt x="336160" y="74709"/>
                </a:lnTo>
                <a:lnTo>
                  <a:pt x="224107" y="149417"/>
                </a:lnTo>
                <a:lnTo>
                  <a:pt x="168080" y="149417"/>
                </a:lnTo>
                <a:lnTo>
                  <a:pt x="65365" y="186771"/>
                </a:lnTo>
              </a:path>
            </a:pathLst>
          </a:cu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6" name="Freeform 35"/>
          <p:cNvSpPr/>
          <p:nvPr/>
        </p:nvSpPr>
        <p:spPr bwMode="auto">
          <a:xfrm>
            <a:off x="5871333" y="6349193"/>
            <a:ext cx="1064505" cy="196110"/>
          </a:xfrm>
          <a:custGeom>
            <a:avLst/>
            <a:gdLst>
              <a:gd name="connsiteX0" fmla="*/ 0 w 1064505"/>
              <a:gd name="connsiteY0" fmla="*/ 196110 h 196110"/>
              <a:gd name="connsiteX1" fmla="*/ 1064505 w 1064505"/>
              <a:gd name="connsiteY1" fmla="*/ 196110 h 196110"/>
              <a:gd name="connsiteX2" fmla="*/ 1027154 w 1064505"/>
              <a:gd name="connsiteY2" fmla="*/ 102724 h 196110"/>
              <a:gd name="connsiteX3" fmla="*/ 896425 w 1064505"/>
              <a:gd name="connsiteY3" fmla="*/ 37354 h 196110"/>
              <a:gd name="connsiteX4" fmla="*/ 831061 w 1064505"/>
              <a:gd name="connsiteY4" fmla="*/ 18677 h 196110"/>
              <a:gd name="connsiteX5" fmla="*/ 728346 w 1064505"/>
              <a:gd name="connsiteY5" fmla="*/ 0 h 196110"/>
              <a:gd name="connsiteX6" fmla="*/ 644306 w 1064505"/>
              <a:gd name="connsiteY6" fmla="*/ 0 h 196110"/>
              <a:gd name="connsiteX7" fmla="*/ 569604 w 1064505"/>
              <a:gd name="connsiteY7" fmla="*/ 0 h 196110"/>
              <a:gd name="connsiteX8" fmla="*/ 504239 w 1064505"/>
              <a:gd name="connsiteY8" fmla="*/ 0 h 196110"/>
              <a:gd name="connsiteX9" fmla="*/ 420199 w 1064505"/>
              <a:gd name="connsiteY9" fmla="*/ 18677 h 196110"/>
              <a:gd name="connsiteX10" fmla="*/ 336160 w 1064505"/>
              <a:gd name="connsiteY10" fmla="*/ 74709 h 196110"/>
              <a:gd name="connsiteX11" fmla="*/ 224107 w 1064505"/>
              <a:gd name="connsiteY11" fmla="*/ 149417 h 196110"/>
              <a:gd name="connsiteX12" fmla="*/ 168080 w 1064505"/>
              <a:gd name="connsiteY12" fmla="*/ 149417 h 196110"/>
              <a:gd name="connsiteX13" fmla="*/ 65365 w 1064505"/>
              <a:gd name="connsiteY13" fmla="*/ 186771 h 19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505" h="196110">
                <a:moveTo>
                  <a:pt x="0" y="196110"/>
                </a:moveTo>
                <a:lnTo>
                  <a:pt x="1064505" y="196110"/>
                </a:lnTo>
                <a:lnTo>
                  <a:pt x="1027154" y="102724"/>
                </a:lnTo>
                <a:lnTo>
                  <a:pt x="896425" y="37354"/>
                </a:lnTo>
                <a:lnTo>
                  <a:pt x="831061" y="18677"/>
                </a:lnTo>
                <a:lnTo>
                  <a:pt x="728346" y="0"/>
                </a:lnTo>
                <a:lnTo>
                  <a:pt x="644306" y="0"/>
                </a:lnTo>
                <a:lnTo>
                  <a:pt x="569604" y="0"/>
                </a:lnTo>
                <a:lnTo>
                  <a:pt x="504239" y="0"/>
                </a:lnTo>
                <a:lnTo>
                  <a:pt x="420199" y="18677"/>
                </a:lnTo>
                <a:lnTo>
                  <a:pt x="336160" y="74709"/>
                </a:lnTo>
                <a:lnTo>
                  <a:pt x="224107" y="149417"/>
                </a:lnTo>
                <a:lnTo>
                  <a:pt x="168080" y="149417"/>
                </a:lnTo>
                <a:lnTo>
                  <a:pt x="65365" y="186771"/>
                </a:lnTo>
              </a:path>
            </a:pathLst>
          </a:cu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tx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381000" y="18533"/>
            <a:ext cx="8229600" cy="908050"/>
          </a:xfrm>
          <a:solidFill>
            <a:schemeClr val="tx1"/>
          </a:solidFill>
          <a:effectLst/>
        </p:spPr>
        <p:txBody>
          <a:bodyPr/>
          <a:lstStyle/>
          <a:p>
            <a:pPr algn="ctr" eaLnBrk="1" hangingPunct="1">
              <a:defRPr/>
            </a:pPr>
            <a:r>
              <a:rPr lang="en-GB" sz="3200" dirty="0" smtClean="0">
                <a:solidFill>
                  <a:srgbClr val="FF0000"/>
                </a:solidFill>
                <a:ea typeface="ＭＳ Ｐゴシック" charset="-128"/>
                <a:cs typeface="ＭＳ Ｐゴシック" charset="-128"/>
              </a:rPr>
              <a:t>UV satellite remote sensing of volcanic SO</a:t>
            </a:r>
            <a:r>
              <a:rPr lang="en-GB" sz="3200" baseline="-25000" dirty="0" smtClean="0">
                <a:solidFill>
                  <a:srgbClr val="FF0000"/>
                </a:solidFill>
                <a:ea typeface="ＭＳ Ｐゴシック" charset="-128"/>
                <a:cs typeface="ＭＳ Ｐゴシック" charset="-128"/>
              </a:rPr>
              <a:t>2</a:t>
            </a:r>
            <a:endParaRPr lang="en-GB" sz="3200" dirty="0">
              <a:solidFill>
                <a:srgbClr val="FF0000"/>
              </a:solidFill>
              <a:ea typeface="ＭＳ Ｐゴシック" charset="-128"/>
              <a:cs typeface="ＭＳ Ｐゴシック" charset="-128"/>
            </a:endParaRPr>
          </a:p>
        </p:txBody>
      </p:sp>
      <p:pic>
        <p:nvPicPr>
          <p:cNvPr id="71683" name="Picture 3" descr="global_SO2_clouds"/>
          <p:cNvPicPr>
            <a:picLocks noGrp="1" noChangeAspect="1" noChangeArrowheads="1"/>
          </p:cNvPicPr>
          <p:nvPr>
            <p:ph idx="1"/>
          </p:nvPr>
        </p:nvPicPr>
        <p:blipFill>
          <a:blip r:embed="rId3"/>
          <a:srcRect l="7114" t="2804" r="2709"/>
          <a:stretch>
            <a:fillRect/>
          </a:stretch>
        </p:blipFill>
        <p:spPr bwMode="auto">
          <a:xfrm>
            <a:off x="0" y="832845"/>
            <a:ext cx="4851122" cy="3852032"/>
          </a:xfrm>
          <a:noFill/>
          <a:ln>
            <a:noFill/>
            <a:miter lim="800000"/>
            <a:headEnd/>
            <a:tailEnd/>
          </a:ln>
        </p:spPr>
      </p:pic>
      <p:sp>
        <p:nvSpPr>
          <p:cNvPr id="71684" name="Rectangle 4"/>
          <p:cNvSpPr>
            <a:spLocks noChangeArrowheads="1"/>
          </p:cNvSpPr>
          <p:nvPr/>
        </p:nvSpPr>
        <p:spPr bwMode="auto">
          <a:xfrm>
            <a:off x="533400" y="6705600"/>
            <a:ext cx="8229600" cy="152400"/>
          </a:xfrm>
          <a:prstGeom prst="rect">
            <a:avLst/>
          </a:prstGeom>
          <a:solidFill>
            <a:schemeClr val="tx2"/>
          </a:solidFill>
          <a:ln w="9525">
            <a:noFill/>
            <a:miter lim="800000"/>
            <a:headEnd/>
            <a:tailEnd/>
          </a:ln>
        </p:spPr>
        <p:txBody>
          <a:bodyPr wrap="none" anchor="ctr">
            <a:prstTxWarp prst="textNoShape">
              <a:avLst/>
            </a:prstTxWarp>
          </a:bodyPr>
          <a:lstStyle/>
          <a:p>
            <a:endParaRPr lang="en-US"/>
          </a:p>
        </p:txBody>
      </p:sp>
      <p:sp>
        <p:nvSpPr>
          <p:cNvPr id="6" name="TextBox 5"/>
          <p:cNvSpPr txBox="1"/>
          <p:nvPr/>
        </p:nvSpPr>
        <p:spPr>
          <a:xfrm>
            <a:off x="0" y="4612388"/>
            <a:ext cx="4903172" cy="1200328"/>
          </a:xfrm>
          <a:prstGeom prst="rect">
            <a:avLst/>
          </a:prstGeom>
          <a:solidFill>
            <a:schemeClr val="tx1"/>
          </a:solidFill>
        </p:spPr>
        <p:txBody>
          <a:bodyPr wrap="square" rtlCol="0">
            <a:spAutoFit/>
          </a:bodyPr>
          <a:lstStyle/>
          <a:p>
            <a:pPr algn="ctr"/>
            <a:r>
              <a:rPr lang="en-US" dirty="0" smtClean="0">
                <a:solidFill>
                  <a:schemeClr val="bg1"/>
                </a:solidFill>
              </a:rPr>
              <a:t>1978-2005</a:t>
            </a:r>
          </a:p>
          <a:p>
            <a:pPr algn="ctr"/>
            <a:r>
              <a:rPr lang="en-US" dirty="0" smtClean="0">
                <a:solidFill>
                  <a:schemeClr val="bg1"/>
                </a:solidFill>
              </a:rPr>
              <a:t>Total Ozone Mapping Spectrometer (TOMS)</a:t>
            </a:r>
            <a:endParaRPr lang="en-US" dirty="0">
              <a:solidFill>
                <a:schemeClr val="bg1"/>
              </a:solidFill>
            </a:endParaRPr>
          </a:p>
        </p:txBody>
      </p:sp>
      <p:pic>
        <p:nvPicPr>
          <p:cNvPr id="7" name="Picture 43" descr="swpac_so2lf_pbl_20060423"/>
          <p:cNvPicPr>
            <a:picLocks noChangeAspect="1" noChangeArrowheads="1"/>
          </p:cNvPicPr>
          <p:nvPr/>
        </p:nvPicPr>
        <p:blipFill>
          <a:blip r:embed="rId4"/>
          <a:srcRect t="7061"/>
          <a:stretch>
            <a:fillRect/>
          </a:stretch>
        </p:blipFill>
        <p:spPr bwMode="auto">
          <a:xfrm>
            <a:off x="4870844" y="926541"/>
            <a:ext cx="4200284" cy="3648841"/>
          </a:xfrm>
          <a:prstGeom prst="rect">
            <a:avLst/>
          </a:prstGeom>
          <a:noFill/>
          <a:ln w="9525">
            <a:noFill/>
            <a:miter lim="800000"/>
            <a:headEnd/>
            <a:tailEnd/>
          </a:ln>
        </p:spPr>
      </p:pic>
      <p:sp>
        <p:nvSpPr>
          <p:cNvPr id="8" name="TextBox 7"/>
          <p:cNvSpPr txBox="1"/>
          <p:nvPr/>
        </p:nvSpPr>
        <p:spPr>
          <a:xfrm>
            <a:off x="4767993" y="4608624"/>
            <a:ext cx="4355187" cy="1200328"/>
          </a:xfrm>
          <a:prstGeom prst="rect">
            <a:avLst/>
          </a:prstGeom>
          <a:noFill/>
        </p:spPr>
        <p:txBody>
          <a:bodyPr wrap="square" rtlCol="0">
            <a:spAutoFit/>
          </a:bodyPr>
          <a:lstStyle/>
          <a:p>
            <a:pPr algn="ctr"/>
            <a:r>
              <a:rPr lang="en-US" dirty="0" smtClean="0">
                <a:solidFill>
                  <a:srgbClr val="FF6600"/>
                </a:solidFill>
              </a:rPr>
              <a:t>2004-</a:t>
            </a:r>
          </a:p>
          <a:p>
            <a:pPr algn="ctr"/>
            <a:r>
              <a:rPr lang="en-US" dirty="0" smtClean="0">
                <a:solidFill>
                  <a:srgbClr val="FF6600"/>
                </a:solidFill>
              </a:rPr>
              <a:t>Ozone Monitoring Instrument (OMI)</a:t>
            </a:r>
            <a:endParaRPr lang="en-US" dirty="0">
              <a:solidFill>
                <a:srgbClr val="FF6600"/>
              </a:solidFill>
            </a:endParaRPr>
          </a:p>
        </p:txBody>
      </p:sp>
      <p:pic>
        <p:nvPicPr>
          <p:cNvPr id="9" name="Picture 8" descr="npp_logo.jpg"/>
          <p:cNvPicPr>
            <a:picLocks noChangeAspect="1"/>
          </p:cNvPicPr>
          <p:nvPr/>
        </p:nvPicPr>
        <p:blipFill>
          <a:blip r:embed="rId5"/>
          <a:stretch>
            <a:fillRect/>
          </a:stretch>
        </p:blipFill>
        <p:spPr>
          <a:xfrm>
            <a:off x="4096847" y="5819543"/>
            <a:ext cx="966043" cy="944764"/>
          </a:xfrm>
          <a:prstGeom prst="rect">
            <a:avLst/>
          </a:prstGeom>
        </p:spPr>
      </p:pic>
      <p:sp>
        <p:nvSpPr>
          <p:cNvPr id="10" name="TextBox 9"/>
          <p:cNvSpPr txBox="1"/>
          <p:nvPr/>
        </p:nvSpPr>
        <p:spPr>
          <a:xfrm>
            <a:off x="5097367" y="5968656"/>
            <a:ext cx="3828022" cy="830997"/>
          </a:xfrm>
          <a:prstGeom prst="rect">
            <a:avLst/>
          </a:prstGeom>
          <a:noFill/>
        </p:spPr>
        <p:txBody>
          <a:bodyPr wrap="square" rtlCol="0">
            <a:spAutoFit/>
          </a:bodyPr>
          <a:lstStyle/>
          <a:p>
            <a:r>
              <a:rPr lang="en-US" dirty="0" smtClean="0">
                <a:solidFill>
                  <a:srgbClr val="FF0000"/>
                </a:solidFill>
              </a:rPr>
              <a:t>2012-</a:t>
            </a:r>
          </a:p>
          <a:p>
            <a:r>
              <a:rPr lang="en-US" dirty="0" err="1" smtClean="0">
                <a:solidFill>
                  <a:srgbClr val="FF0000"/>
                </a:solidFill>
              </a:rPr>
              <a:t>Suomi</a:t>
            </a:r>
            <a:r>
              <a:rPr lang="en-US" dirty="0" smtClean="0">
                <a:solidFill>
                  <a:srgbClr val="FF0000"/>
                </a:solidFill>
              </a:rPr>
              <a:t> NPP/OMPS</a:t>
            </a:r>
            <a:endParaRPr lang="en-US" dirty="0">
              <a:solidFill>
                <a:srgbClr val="FF0000"/>
              </a:solidFill>
            </a:endParaRPr>
          </a:p>
        </p:txBody>
      </p:sp>
      <p:sp>
        <p:nvSpPr>
          <p:cNvPr id="11" name="TextBox 10"/>
          <p:cNvSpPr txBox="1"/>
          <p:nvPr/>
        </p:nvSpPr>
        <p:spPr>
          <a:xfrm>
            <a:off x="6495923" y="1207632"/>
            <a:ext cx="1665457" cy="646331"/>
          </a:xfrm>
          <a:prstGeom prst="rect">
            <a:avLst/>
          </a:prstGeom>
          <a:noFill/>
        </p:spPr>
        <p:txBody>
          <a:bodyPr wrap="none" rtlCol="0">
            <a:spAutoFit/>
          </a:bodyPr>
          <a:lstStyle/>
          <a:p>
            <a:r>
              <a:rPr lang="en-US" sz="1800" i="1" dirty="0" smtClean="0">
                <a:solidFill>
                  <a:srgbClr val="FF6600"/>
                </a:solidFill>
              </a:rPr>
              <a:t>SW Pacific</a:t>
            </a:r>
          </a:p>
          <a:p>
            <a:r>
              <a:rPr lang="en-US" sz="1800" i="1" dirty="0" smtClean="0">
                <a:solidFill>
                  <a:srgbClr val="FF6600"/>
                </a:solidFill>
              </a:rPr>
              <a:t>April 23, 2006</a:t>
            </a:r>
            <a:endParaRPr lang="en-US" sz="1800" i="1" dirty="0">
              <a:solidFill>
                <a:srgbClr val="FF66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1" name="Picture 10" descr="toms_omi_inventory_data_oct13_tot.jpg"/>
          <p:cNvPicPr>
            <a:picLocks noChangeAspect="1"/>
          </p:cNvPicPr>
          <p:nvPr/>
        </p:nvPicPr>
        <p:blipFill>
          <a:blip r:embed="rId3"/>
          <a:srcRect l="730" t="2171" r="10199" b="1918"/>
          <a:stretch>
            <a:fillRect/>
          </a:stretch>
        </p:blipFill>
        <p:spPr>
          <a:xfrm>
            <a:off x="463511" y="706034"/>
            <a:ext cx="7591717" cy="5839079"/>
          </a:xfrm>
          <a:prstGeom prst="rect">
            <a:avLst/>
          </a:prstGeom>
        </p:spPr>
      </p:pic>
      <p:sp>
        <p:nvSpPr>
          <p:cNvPr id="51202" name="Title 1"/>
          <p:cNvSpPr>
            <a:spLocks noGrp="1"/>
          </p:cNvSpPr>
          <p:nvPr>
            <p:ph type="title"/>
          </p:nvPr>
        </p:nvSpPr>
        <p:spPr/>
        <p:txBody>
          <a:bodyPr/>
          <a:lstStyle/>
          <a:p>
            <a:pPr>
              <a:defRPr/>
            </a:pPr>
            <a:r>
              <a:rPr lang="en-US" dirty="0" smtClean="0"/>
              <a:t>UV satellite volcanic SO</a:t>
            </a:r>
            <a:r>
              <a:rPr lang="en-US" baseline="-25000" dirty="0" smtClean="0"/>
              <a:t>2</a:t>
            </a:r>
            <a:r>
              <a:rPr lang="en-US" dirty="0" smtClean="0"/>
              <a:t> emissions inventory (1978 – 2013)</a:t>
            </a:r>
          </a:p>
        </p:txBody>
      </p:sp>
      <p:cxnSp>
        <p:nvCxnSpPr>
          <p:cNvPr id="22532" name="Straight Arrow Connector 6"/>
          <p:cNvCxnSpPr>
            <a:cxnSpLocks noChangeShapeType="1"/>
          </p:cNvCxnSpPr>
          <p:nvPr/>
        </p:nvCxnSpPr>
        <p:spPr bwMode="auto">
          <a:xfrm flipV="1">
            <a:off x="4910138" y="3352800"/>
            <a:ext cx="2659062" cy="1481138"/>
          </a:xfrm>
          <a:prstGeom prst="straightConnector1">
            <a:avLst/>
          </a:prstGeom>
          <a:noFill/>
          <a:ln w="123825">
            <a:solidFill>
              <a:srgbClr val="0000FF"/>
            </a:solidFill>
            <a:round/>
            <a:headEnd/>
            <a:tailEnd type="arrow" w="med" len="med"/>
          </a:ln>
        </p:spPr>
      </p:cxnSp>
      <p:sp>
        <p:nvSpPr>
          <p:cNvPr id="22533" name="TextBox 7"/>
          <p:cNvSpPr txBox="1">
            <a:spLocks noChangeArrowheads="1"/>
          </p:cNvSpPr>
          <p:nvPr/>
        </p:nvSpPr>
        <p:spPr bwMode="auto">
          <a:xfrm>
            <a:off x="528321" y="6422426"/>
            <a:ext cx="7853432" cy="400110"/>
          </a:xfrm>
          <a:prstGeom prst="rect">
            <a:avLst/>
          </a:prstGeom>
          <a:noFill/>
          <a:ln w="9525">
            <a:noFill/>
            <a:miter lim="800000"/>
            <a:headEnd/>
            <a:tailEnd/>
          </a:ln>
        </p:spPr>
        <p:txBody>
          <a:bodyPr wrap="none">
            <a:prstTxWarp prst="textNoShape">
              <a:avLst/>
            </a:prstTxWarp>
            <a:spAutoFit/>
          </a:bodyPr>
          <a:lstStyle/>
          <a:p>
            <a:pPr>
              <a:buFont typeface="Arial" charset="0"/>
              <a:buChar char="•"/>
            </a:pPr>
            <a:r>
              <a:rPr lang="en-US" sz="2000" dirty="0">
                <a:solidFill>
                  <a:srgbClr val="0000FF"/>
                </a:solidFill>
              </a:rPr>
              <a:t> Increase in total</a:t>
            </a:r>
            <a:r>
              <a:rPr lang="en-US" sz="2000" dirty="0" smtClean="0">
                <a:solidFill>
                  <a:srgbClr val="0000FF"/>
                </a:solidFill>
              </a:rPr>
              <a:t> explosive volcanic </a:t>
            </a:r>
            <a:r>
              <a:rPr lang="en-US" sz="2000" dirty="0">
                <a:solidFill>
                  <a:srgbClr val="0000FF"/>
                </a:solidFill>
              </a:rPr>
              <a:t>SO</a:t>
            </a:r>
            <a:r>
              <a:rPr lang="en-US" sz="2000" baseline="-25000" dirty="0">
                <a:solidFill>
                  <a:srgbClr val="0000FF"/>
                </a:solidFill>
              </a:rPr>
              <a:t>2</a:t>
            </a:r>
            <a:r>
              <a:rPr lang="en-US" sz="2000" dirty="0">
                <a:solidFill>
                  <a:srgbClr val="0000FF"/>
                </a:solidFill>
              </a:rPr>
              <a:t> emissions</a:t>
            </a:r>
            <a:r>
              <a:rPr lang="en-US" sz="2000" dirty="0" smtClean="0">
                <a:solidFill>
                  <a:srgbClr val="0000FF"/>
                </a:solidFill>
              </a:rPr>
              <a:t> from 1997-2011</a:t>
            </a:r>
            <a:endParaRPr lang="en-US" sz="2000" dirty="0">
              <a:solidFill>
                <a:srgbClr val="0000FF"/>
              </a:solidFill>
            </a:endParaRPr>
          </a:p>
        </p:txBody>
      </p:sp>
      <p:sp>
        <p:nvSpPr>
          <p:cNvPr id="6" name="TextBox 5"/>
          <p:cNvSpPr txBox="1"/>
          <p:nvPr/>
        </p:nvSpPr>
        <p:spPr>
          <a:xfrm>
            <a:off x="1344192" y="1409148"/>
            <a:ext cx="1300957" cy="369332"/>
          </a:xfrm>
          <a:prstGeom prst="rect">
            <a:avLst/>
          </a:prstGeom>
          <a:noFill/>
        </p:spPr>
        <p:txBody>
          <a:bodyPr wrap="none" rtlCol="0">
            <a:spAutoFit/>
          </a:bodyPr>
          <a:lstStyle/>
          <a:p>
            <a:r>
              <a:rPr lang="en-US" sz="1800" dirty="0" smtClean="0">
                <a:solidFill>
                  <a:srgbClr val="FF8000"/>
                </a:solidFill>
              </a:rPr>
              <a:t>El </a:t>
            </a:r>
            <a:r>
              <a:rPr lang="en-US" sz="1800" dirty="0" err="1" smtClean="0">
                <a:solidFill>
                  <a:srgbClr val="FF8000"/>
                </a:solidFill>
              </a:rPr>
              <a:t>Chichòn</a:t>
            </a:r>
            <a:endParaRPr lang="en-US" sz="1800" dirty="0">
              <a:solidFill>
                <a:srgbClr val="FF8000"/>
              </a:solidFill>
            </a:endParaRPr>
          </a:p>
        </p:txBody>
      </p:sp>
      <p:sp>
        <p:nvSpPr>
          <p:cNvPr id="7" name="TextBox 6"/>
          <p:cNvSpPr txBox="1"/>
          <p:nvPr/>
        </p:nvSpPr>
        <p:spPr>
          <a:xfrm>
            <a:off x="2646109" y="1264886"/>
            <a:ext cx="1095936" cy="369332"/>
          </a:xfrm>
          <a:prstGeom prst="rect">
            <a:avLst/>
          </a:prstGeom>
          <a:noFill/>
        </p:spPr>
        <p:txBody>
          <a:bodyPr wrap="none" rtlCol="0">
            <a:spAutoFit/>
          </a:bodyPr>
          <a:lstStyle/>
          <a:p>
            <a:r>
              <a:rPr lang="en-US" sz="1800" dirty="0" smtClean="0">
                <a:solidFill>
                  <a:srgbClr val="FF8000"/>
                </a:solidFill>
              </a:rPr>
              <a:t>Pinatubo</a:t>
            </a:r>
            <a:endParaRPr lang="en-US" sz="1800" dirty="0">
              <a:solidFill>
                <a:srgbClr val="FF8000"/>
              </a:solidFill>
            </a:endParaRPr>
          </a:p>
        </p:txBody>
      </p:sp>
      <p:sp>
        <p:nvSpPr>
          <p:cNvPr id="8" name="TextBox 5"/>
          <p:cNvSpPr txBox="1">
            <a:spLocks noChangeArrowheads="1"/>
          </p:cNvSpPr>
          <p:nvPr/>
        </p:nvSpPr>
        <p:spPr bwMode="auto">
          <a:xfrm>
            <a:off x="60313" y="679348"/>
            <a:ext cx="3518684" cy="338554"/>
          </a:xfrm>
          <a:prstGeom prst="rect">
            <a:avLst/>
          </a:prstGeom>
          <a:noFill/>
          <a:ln w="9525">
            <a:noFill/>
            <a:miter lim="800000"/>
            <a:headEnd/>
            <a:tailEnd/>
          </a:ln>
        </p:spPr>
        <p:txBody>
          <a:bodyPr wrap="none">
            <a:prstTxWarp prst="textNoShape">
              <a:avLst/>
            </a:prstTxWarp>
            <a:spAutoFit/>
          </a:bodyPr>
          <a:lstStyle/>
          <a:p>
            <a:r>
              <a:rPr lang="en-US" sz="1600" i="1" dirty="0">
                <a:solidFill>
                  <a:srgbClr val="0000FF"/>
                </a:solidFill>
              </a:rPr>
              <a:t>[</a:t>
            </a:r>
            <a:r>
              <a:rPr lang="en-US" sz="1600" i="1" dirty="0" err="1">
                <a:solidFill>
                  <a:srgbClr val="0000FF"/>
                </a:solidFill>
              </a:rPr>
              <a:t>Bluth</a:t>
            </a:r>
            <a:r>
              <a:rPr lang="en-US" sz="1600" i="1" dirty="0">
                <a:solidFill>
                  <a:srgbClr val="0000FF"/>
                </a:solidFill>
              </a:rPr>
              <a:t> et al., 1993; Carn et al., 2003]</a:t>
            </a:r>
          </a:p>
        </p:txBody>
      </p:sp>
      <p:sp>
        <p:nvSpPr>
          <p:cNvPr id="10" name="TextBox 9"/>
          <p:cNvSpPr txBox="1"/>
          <p:nvPr/>
        </p:nvSpPr>
        <p:spPr>
          <a:xfrm>
            <a:off x="7095852" y="1858210"/>
            <a:ext cx="813369" cy="369332"/>
          </a:xfrm>
          <a:prstGeom prst="rect">
            <a:avLst/>
          </a:prstGeom>
          <a:noFill/>
        </p:spPr>
        <p:txBody>
          <a:bodyPr wrap="none" rtlCol="0">
            <a:spAutoFit/>
          </a:bodyPr>
          <a:lstStyle/>
          <a:p>
            <a:r>
              <a:rPr lang="en-US" sz="1800" dirty="0" err="1" smtClean="0">
                <a:solidFill>
                  <a:srgbClr val="FF8000"/>
                </a:solidFill>
              </a:rPr>
              <a:t>Nabro</a:t>
            </a:r>
            <a:endParaRPr lang="en-US" sz="1800" dirty="0">
              <a:solidFill>
                <a:srgbClr val="FF8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5" descr="vernier_GRL11_Fig5_StratAOD.tiff"/>
          <p:cNvPicPr>
            <a:picLocks noChangeAspect="1"/>
          </p:cNvPicPr>
          <p:nvPr/>
        </p:nvPicPr>
        <p:blipFill>
          <a:blip r:embed="rId3"/>
          <a:srcRect l="10741" t="4404" r="10185" b="9605"/>
          <a:stretch>
            <a:fillRect/>
          </a:stretch>
        </p:blipFill>
        <p:spPr bwMode="auto">
          <a:xfrm>
            <a:off x="17463" y="822325"/>
            <a:ext cx="9126537" cy="6007100"/>
          </a:xfrm>
          <a:prstGeom prst="rect">
            <a:avLst/>
          </a:prstGeom>
          <a:noFill/>
          <a:ln w="9525">
            <a:noFill/>
            <a:miter lim="800000"/>
            <a:headEnd/>
            <a:tailEnd/>
          </a:ln>
        </p:spPr>
      </p:pic>
      <p:sp>
        <p:nvSpPr>
          <p:cNvPr id="49155" name="Title 1"/>
          <p:cNvSpPr>
            <a:spLocks noGrp="1"/>
          </p:cNvSpPr>
          <p:nvPr>
            <p:ph type="title"/>
          </p:nvPr>
        </p:nvSpPr>
        <p:spPr/>
        <p:txBody>
          <a:bodyPr/>
          <a:lstStyle/>
          <a:p>
            <a:pPr>
              <a:defRPr/>
            </a:pPr>
            <a:r>
              <a:rPr lang="en-US" smtClean="0"/>
              <a:t>Increase in tropical stratospheric AOD since 2000</a:t>
            </a:r>
          </a:p>
        </p:txBody>
      </p:sp>
      <p:sp>
        <p:nvSpPr>
          <p:cNvPr id="24580" name="TextBox 6"/>
          <p:cNvSpPr txBox="1">
            <a:spLocks noChangeArrowheads="1"/>
          </p:cNvSpPr>
          <p:nvPr/>
        </p:nvSpPr>
        <p:spPr bwMode="auto">
          <a:xfrm>
            <a:off x="1097801" y="5764546"/>
            <a:ext cx="3289300" cy="646113"/>
          </a:xfrm>
          <a:prstGeom prst="rect">
            <a:avLst/>
          </a:prstGeom>
          <a:noFill/>
          <a:ln w="9525">
            <a:noFill/>
            <a:miter lim="800000"/>
            <a:headEnd/>
            <a:tailEnd/>
          </a:ln>
        </p:spPr>
        <p:txBody>
          <a:bodyPr wrap="none">
            <a:prstTxWarp prst="textNoShape">
              <a:avLst/>
            </a:prstTxWarp>
            <a:spAutoFit/>
          </a:bodyPr>
          <a:lstStyle/>
          <a:p>
            <a:r>
              <a:rPr lang="en-US" sz="1800" i="1" dirty="0" err="1">
                <a:solidFill>
                  <a:srgbClr val="0000FF"/>
                </a:solidFill>
              </a:rPr>
              <a:t>Vernier</a:t>
            </a:r>
            <a:r>
              <a:rPr lang="en-US" sz="1800" i="1" dirty="0">
                <a:solidFill>
                  <a:srgbClr val="0000FF"/>
                </a:solidFill>
              </a:rPr>
              <a:t> et al., GRL, 2011</a:t>
            </a:r>
          </a:p>
          <a:p>
            <a:r>
              <a:rPr lang="en-US" sz="1800" i="1" dirty="0">
                <a:solidFill>
                  <a:srgbClr val="0000FF"/>
                </a:solidFill>
              </a:rPr>
              <a:t>Solomon et al., Science, 2011</a:t>
            </a:r>
          </a:p>
        </p:txBody>
      </p:sp>
      <p:cxnSp>
        <p:nvCxnSpPr>
          <p:cNvPr id="24582" name="Straight Arrow Connector 9"/>
          <p:cNvCxnSpPr>
            <a:cxnSpLocks noChangeShapeType="1"/>
          </p:cNvCxnSpPr>
          <p:nvPr/>
        </p:nvCxnSpPr>
        <p:spPr bwMode="auto">
          <a:xfrm flipV="1">
            <a:off x="5715000" y="4589463"/>
            <a:ext cx="3167063" cy="820737"/>
          </a:xfrm>
          <a:prstGeom prst="straightConnector1">
            <a:avLst/>
          </a:prstGeom>
          <a:noFill/>
          <a:ln w="38100">
            <a:solidFill>
              <a:srgbClr val="FF0000"/>
            </a:solidFill>
            <a:round/>
            <a:headEnd/>
            <a:tailEnd type="arrow" w="med" len="med"/>
          </a:ln>
        </p:spPr>
      </p:cxnSp>
      <p:sp>
        <p:nvSpPr>
          <p:cNvPr id="24583" name="TextBox 10"/>
          <p:cNvSpPr txBox="1">
            <a:spLocks noChangeArrowheads="1"/>
          </p:cNvSpPr>
          <p:nvPr/>
        </p:nvSpPr>
        <p:spPr bwMode="auto">
          <a:xfrm rot="-881681">
            <a:off x="5324475" y="4283075"/>
            <a:ext cx="3452813" cy="708025"/>
          </a:xfrm>
          <a:prstGeom prst="rect">
            <a:avLst/>
          </a:prstGeom>
          <a:noFill/>
          <a:ln w="9525">
            <a:noFill/>
            <a:miter lim="800000"/>
            <a:headEnd/>
            <a:tailEnd/>
          </a:ln>
        </p:spPr>
        <p:txBody>
          <a:bodyPr>
            <a:prstTxWarp prst="textNoShape">
              <a:avLst/>
            </a:prstTxWarp>
            <a:spAutoFit/>
          </a:bodyPr>
          <a:lstStyle/>
          <a:p>
            <a:r>
              <a:rPr lang="en-US" sz="2000">
                <a:solidFill>
                  <a:srgbClr val="FF0000"/>
                </a:solidFill>
              </a:rPr>
              <a:t>Increase linked to influence of tropical volcanic eruptions</a:t>
            </a:r>
          </a:p>
        </p:txBody>
      </p:sp>
      <p:pic>
        <p:nvPicPr>
          <p:cNvPr id="8" name="Picture 7" descr="hofmann_GRL09_MLoaLidarBackscatter.tiff"/>
          <p:cNvPicPr>
            <a:picLocks noChangeAspect="1"/>
          </p:cNvPicPr>
          <p:nvPr/>
        </p:nvPicPr>
        <p:blipFill>
          <a:blip r:embed="rId4"/>
          <a:stretch>
            <a:fillRect/>
          </a:stretch>
        </p:blipFill>
        <p:spPr>
          <a:xfrm>
            <a:off x="4032584" y="2294011"/>
            <a:ext cx="2938688" cy="2109570"/>
          </a:xfrm>
          <a:prstGeom prst="rect">
            <a:avLst/>
          </a:prstGeom>
        </p:spPr>
      </p:pic>
      <p:sp>
        <p:nvSpPr>
          <p:cNvPr id="9" name="TextBox 6"/>
          <p:cNvSpPr txBox="1">
            <a:spLocks noChangeArrowheads="1"/>
          </p:cNvSpPr>
          <p:nvPr/>
        </p:nvSpPr>
        <p:spPr bwMode="auto">
          <a:xfrm>
            <a:off x="6862205" y="2496057"/>
            <a:ext cx="1842606" cy="646331"/>
          </a:xfrm>
          <a:prstGeom prst="rect">
            <a:avLst/>
          </a:prstGeom>
          <a:noFill/>
          <a:ln w="9525">
            <a:noFill/>
            <a:miter lim="800000"/>
            <a:headEnd/>
            <a:tailEnd/>
          </a:ln>
        </p:spPr>
        <p:txBody>
          <a:bodyPr wrap="square">
            <a:prstTxWarp prst="textNoShape">
              <a:avLst/>
            </a:prstTxWarp>
            <a:spAutoFit/>
          </a:bodyPr>
          <a:lstStyle/>
          <a:p>
            <a:r>
              <a:rPr lang="en-US" sz="1800" i="1" dirty="0" smtClean="0">
                <a:solidFill>
                  <a:srgbClr val="0000FF"/>
                </a:solidFill>
              </a:rPr>
              <a:t>Hofmann </a:t>
            </a:r>
            <a:r>
              <a:rPr lang="en-US" sz="1800" i="1" dirty="0">
                <a:solidFill>
                  <a:srgbClr val="0000FF"/>
                </a:solidFill>
              </a:rPr>
              <a:t>et al., GRL, </a:t>
            </a:r>
            <a:r>
              <a:rPr lang="en-US" sz="1800" i="1" dirty="0" smtClean="0">
                <a:solidFill>
                  <a:srgbClr val="0000FF"/>
                </a:solidFill>
              </a:rPr>
              <a:t>2009</a:t>
            </a:r>
          </a:p>
        </p:txBody>
      </p:sp>
      <p:sp>
        <p:nvSpPr>
          <p:cNvPr id="10" name="TextBox 9"/>
          <p:cNvSpPr txBox="1"/>
          <p:nvPr/>
        </p:nvSpPr>
        <p:spPr>
          <a:xfrm>
            <a:off x="2511861" y="1288719"/>
            <a:ext cx="1197188" cy="400110"/>
          </a:xfrm>
          <a:prstGeom prst="rect">
            <a:avLst/>
          </a:prstGeom>
          <a:noFill/>
        </p:spPr>
        <p:txBody>
          <a:bodyPr wrap="none" rtlCol="0">
            <a:spAutoFit/>
          </a:bodyPr>
          <a:lstStyle/>
          <a:p>
            <a:r>
              <a:rPr lang="en-US" sz="2000" dirty="0" smtClean="0">
                <a:solidFill>
                  <a:srgbClr val="FF6600"/>
                </a:solidFill>
              </a:rPr>
              <a:t>Pinatubo</a:t>
            </a:r>
            <a:endParaRPr lang="en-US" sz="2000" dirty="0">
              <a:solidFill>
                <a:srgbClr val="FF6600"/>
              </a:solidFill>
            </a:endParaRPr>
          </a:p>
        </p:txBody>
      </p:sp>
      <p:sp>
        <p:nvSpPr>
          <p:cNvPr id="11" name="TextBox 10"/>
          <p:cNvSpPr txBox="1"/>
          <p:nvPr/>
        </p:nvSpPr>
        <p:spPr>
          <a:xfrm>
            <a:off x="1067504" y="3262137"/>
            <a:ext cx="697752" cy="400110"/>
          </a:xfrm>
          <a:prstGeom prst="rect">
            <a:avLst/>
          </a:prstGeom>
          <a:noFill/>
        </p:spPr>
        <p:txBody>
          <a:bodyPr wrap="none" rtlCol="0">
            <a:spAutoFit/>
          </a:bodyPr>
          <a:lstStyle/>
          <a:p>
            <a:r>
              <a:rPr lang="en-US" sz="2000" dirty="0" smtClean="0">
                <a:solidFill>
                  <a:srgbClr val="FF6600"/>
                </a:solidFill>
              </a:rPr>
              <a:t>Ruiz</a:t>
            </a:r>
            <a:endParaRPr lang="en-US" sz="2000" dirty="0">
              <a:solidFill>
                <a:srgbClr val="FF66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1" name="Picture 10" descr="toms_omi_inventory_lat_plot_oct13.jpg"/>
          <p:cNvPicPr>
            <a:picLocks noChangeAspect="1"/>
          </p:cNvPicPr>
          <p:nvPr/>
        </p:nvPicPr>
        <p:blipFill>
          <a:blip r:embed="rId3"/>
          <a:srcRect l="3326" t="1351" r="9979" b="2057"/>
          <a:stretch>
            <a:fillRect/>
          </a:stretch>
        </p:blipFill>
        <p:spPr>
          <a:xfrm>
            <a:off x="556206" y="750927"/>
            <a:ext cx="7666544" cy="6101234"/>
          </a:xfrm>
          <a:prstGeom prst="rect">
            <a:avLst/>
          </a:prstGeom>
        </p:spPr>
      </p:pic>
      <p:sp>
        <p:nvSpPr>
          <p:cNvPr id="1364994" name="Rectangle 2"/>
          <p:cNvSpPr>
            <a:spLocks noGrp="1" noChangeArrowheads="1"/>
          </p:cNvSpPr>
          <p:nvPr>
            <p:ph type="title"/>
          </p:nvPr>
        </p:nvSpPr>
        <p:spPr/>
        <p:txBody>
          <a:bodyPr/>
          <a:lstStyle/>
          <a:p>
            <a:pPr eaLnBrk="1" hangingPunct="1">
              <a:defRPr/>
            </a:pPr>
            <a:r>
              <a:rPr lang="en-US" dirty="0" smtClean="0"/>
              <a:t>UV satellite volcanic SO</a:t>
            </a:r>
            <a:r>
              <a:rPr lang="en-US" baseline="-25000" dirty="0" smtClean="0"/>
              <a:t>2</a:t>
            </a:r>
            <a:r>
              <a:rPr lang="en-US" dirty="0" smtClean="0"/>
              <a:t> emissions inventory (1978 – 2013)</a:t>
            </a:r>
            <a:endParaRPr lang="en-US" dirty="0" smtClean="0">
              <a:ea typeface="ＭＳ Ｐゴシック" charset="-128"/>
              <a:cs typeface="ＭＳ Ｐゴシック" charset="-128"/>
            </a:endParaRPr>
          </a:p>
        </p:txBody>
      </p:sp>
      <p:sp>
        <p:nvSpPr>
          <p:cNvPr id="63491" name="Text Box 7"/>
          <p:cNvSpPr txBox="1">
            <a:spLocks noChangeArrowheads="1"/>
          </p:cNvSpPr>
          <p:nvPr/>
        </p:nvSpPr>
        <p:spPr bwMode="auto">
          <a:xfrm>
            <a:off x="1217292" y="2718283"/>
            <a:ext cx="1176925"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FF6600"/>
                </a:solidFill>
              </a:rPr>
              <a:t>El </a:t>
            </a:r>
            <a:r>
              <a:rPr lang="en-US" sz="1600" dirty="0" err="1">
                <a:solidFill>
                  <a:srgbClr val="FF6600"/>
                </a:solidFill>
              </a:rPr>
              <a:t>Chichon</a:t>
            </a:r>
            <a:endParaRPr lang="en-US" sz="1600" dirty="0">
              <a:solidFill>
                <a:srgbClr val="FF6600"/>
              </a:solidFill>
            </a:endParaRPr>
          </a:p>
        </p:txBody>
      </p:sp>
      <p:sp>
        <p:nvSpPr>
          <p:cNvPr id="63492" name="Text Box 8"/>
          <p:cNvSpPr txBox="1">
            <a:spLocks noChangeArrowheads="1"/>
          </p:cNvSpPr>
          <p:nvPr/>
        </p:nvSpPr>
        <p:spPr bwMode="auto">
          <a:xfrm>
            <a:off x="3160583" y="2721953"/>
            <a:ext cx="1187450" cy="396875"/>
          </a:xfrm>
          <a:prstGeom prst="rect">
            <a:avLst/>
          </a:prstGeom>
          <a:noFill/>
          <a:ln w="9525">
            <a:noFill/>
            <a:miter lim="800000"/>
            <a:headEnd/>
            <a:tailEnd/>
          </a:ln>
        </p:spPr>
        <p:txBody>
          <a:bodyPr wrap="none">
            <a:prstTxWarp prst="textNoShape">
              <a:avLst/>
            </a:prstTxWarp>
            <a:spAutoFit/>
          </a:bodyPr>
          <a:lstStyle/>
          <a:p>
            <a:r>
              <a:rPr lang="en-US" sz="2000" dirty="0">
                <a:solidFill>
                  <a:srgbClr val="FF6600"/>
                </a:solidFill>
              </a:rPr>
              <a:t>Pinatubo</a:t>
            </a:r>
          </a:p>
        </p:txBody>
      </p:sp>
      <p:sp>
        <p:nvSpPr>
          <p:cNvPr id="63494" name="TextBox 5"/>
          <p:cNvSpPr txBox="1">
            <a:spLocks noChangeArrowheads="1"/>
          </p:cNvSpPr>
          <p:nvPr/>
        </p:nvSpPr>
        <p:spPr bwMode="auto">
          <a:xfrm>
            <a:off x="106663" y="707161"/>
            <a:ext cx="3518684" cy="338554"/>
          </a:xfrm>
          <a:prstGeom prst="rect">
            <a:avLst/>
          </a:prstGeom>
          <a:noFill/>
          <a:ln w="9525">
            <a:noFill/>
            <a:miter lim="800000"/>
            <a:headEnd/>
            <a:tailEnd/>
          </a:ln>
        </p:spPr>
        <p:txBody>
          <a:bodyPr wrap="none">
            <a:prstTxWarp prst="textNoShape">
              <a:avLst/>
            </a:prstTxWarp>
            <a:spAutoFit/>
          </a:bodyPr>
          <a:lstStyle/>
          <a:p>
            <a:r>
              <a:rPr lang="en-US" sz="1600" i="1" dirty="0">
                <a:solidFill>
                  <a:srgbClr val="0000FF"/>
                </a:solidFill>
              </a:rPr>
              <a:t>[</a:t>
            </a:r>
            <a:r>
              <a:rPr lang="en-US" sz="1600" i="1" dirty="0" err="1">
                <a:solidFill>
                  <a:srgbClr val="0000FF"/>
                </a:solidFill>
              </a:rPr>
              <a:t>Bluth</a:t>
            </a:r>
            <a:r>
              <a:rPr lang="en-US" sz="1600" i="1" dirty="0">
                <a:solidFill>
                  <a:srgbClr val="0000FF"/>
                </a:solidFill>
              </a:rPr>
              <a:t> et al., 1993; Carn et al., 2003]</a:t>
            </a:r>
          </a:p>
        </p:txBody>
      </p:sp>
      <p:sp>
        <p:nvSpPr>
          <p:cNvPr id="9" name="Text Box 7"/>
          <p:cNvSpPr txBox="1">
            <a:spLocks noChangeArrowheads="1"/>
          </p:cNvSpPr>
          <p:nvPr/>
        </p:nvSpPr>
        <p:spPr bwMode="auto">
          <a:xfrm>
            <a:off x="7293408" y="2870684"/>
            <a:ext cx="743513" cy="338554"/>
          </a:xfrm>
          <a:prstGeom prst="rect">
            <a:avLst/>
          </a:prstGeom>
          <a:noFill/>
          <a:ln w="9525">
            <a:noFill/>
            <a:miter lim="800000"/>
            <a:headEnd/>
            <a:tailEnd/>
          </a:ln>
        </p:spPr>
        <p:txBody>
          <a:bodyPr wrap="none">
            <a:prstTxWarp prst="textNoShape">
              <a:avLst/>
            </a:prstTxWarp>
            <a:spAutoFit/>
          </a:bodyPr>
          <a:lstStyle/>
          <a:p>
            <a:r>
              <a:rPr lang="en-US" sz="1600" dirty="0" err="1" smtClean="0">
                <a:solidFill>
                  <a:srgbClr val="FF6600"/>
                </a:solidFill>
              </a:rPr>
              <a:t>Nabro</a:t>
            </a:r>
            <a:endParaRPr lang="en-US" sz="1600" dirty="0">
              <a:solidFill>
                <a:srgbClr val="FF6600"/>
              </a:solidFill>
            </a:endParaRPr>
          </a:p>
        </p:txBody>
      </p:sp>
      <p:sp>
        <p:nvSpPr>
          <p:cNvPr id="8" name="TextBox 7"/>
          <p:cNvSpPr txBox="1"/>
          <p:nvPr/>
        </p:nvSpPr>
        <p:spPr>
          <a:xfrm rot="16200000">
            <a:off x="7722167" y="3634114"/>
            <a:ext cx="1265080" cy="369332"/>
          </a:xfrm>
          <a:prstGeom prst="rect">
            <a:avLst/>
          </a:prstGeom>
          <a:noFill/>
        </p:spPr>
        <p:txBody>
          <a:bodyPr wrap="none" rtlCol="0">
            <a:spAutoFit/>
          </a:bodyPr>
          <a:lstStyle/>
          <a:p>
            <a:r>
              <a:rPr lang="en-US" sz="1800" i="1" dirty="0" smtClean="0"/>
              <a:t>TROPICS</a:t>
            </a:r>
            <a:endParaRPr lang="en-US" sz="1800" i="1"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A-Train_Web_hi.jpg"/>
          <p:cNvPicPr>
            <a:picLocks noChangeAspect="1"/>
          </p:cNvPicPr>
          <p:nvPr/>
        </p:nvPicPr>
        <p:blipFill>
          <a:blip r:embed="rId2"/>
          <a:stretch>
            <a:fillRect/>
          </a:stretch>
        </p:blipFill>
        <p:spPr>
          <a:xfrm>
            <a:off x="0" y="678873"/>
            <a:ext cx="9144000" cy="6179127"/>
          </a:xfrm>
          <a:prstGeom prst="rect">
            <a:avLst/>
          </a:prstGeom>
        </p:spPr>
      </p:pic>
      <p:sp>
        <p:nvSpPr>
          <p:cNvPr id="4" name="Line 11"/>
          <p:cNvSpPr>
            <a:spLocks noChangeShapeType="1"/>
          </p:cNvSpPr>
          <p:nvPr/>
        </p:nvSpPr>
        <p:spPr bwMode="auto">
          <a:xfrm flipH="1">
            <a:off x="3222592" y="1514635"/>
            <a:ext cx="3849" cy="609457"/>
          </a:xfrm>
          <a:prstGeom prst="line">
            <a:avLst/>
          </a:prstGeom>
          <a:noFill/>
          <a:ln w="19050">
            <a:solidFill>
              <a:srgbClr val="FF0000"/>
            </a:solidFill>
            <a:round/>
            <a:headEnd/>
            <a:tailEnd type="stealth" w="lg" len="lg"/>
          </a:ln>
        </p:spPr>
        <p:txBody>
          <a:bodyPr wrap="none" anchor="ctr">
            <a:prstTxWarp prst="textNoShape">
              <a:avLst/>
            </a:prstTxWarp>
          </a:bodyPr>
          <a:lstStyle/>
          <a:p>
            <a:endParaRPr lang="en-US"/>
          </a:p>
        </p:txBody>
      </p:sp>
      <p:sp>
        <p:nvSpPr>
          <p:cNvPr id="6" name="Text Box 4"/>
          <p:cNvSpPr txBox="1">
            <a:spLocks noChangeArrowheads="1"/>
          </p:cNvSpPr>
          <p:nvPr/>
        </p:nvSpPr>
        <p:spPr bwMode="auto">
          <a:xfrm>
            <a:off x="292775" y="741547"/>
            <a:ext cx="2636838" cy="1320800"/>
          </a:xfrm>
          <a:prstGeom prst="rect">
            <a:avLst/>
          </a:prstGeom>
          <a:solidFill>
            <a:srgbClr val="000000"/>
          </a:solidFill>
          <a:ln w="9525">
            <a:solidFill>
              <a:srgbClr val="FF0000"/>
            </a:solidFill>
            <a:miter lim="800000"/>
            <a:headEnd/>
            <a:tailEnd/>
          </a:ln>
        </p:spPr>
        <p:txBody>
          <a:bodyPr wrap="square">
            <a:prstTxWarp prst="textNoShape">
              <a:avLst/>
            </a:prstTxWarp>
            <a:spAutoFit/>
          </a:bodyPr>
          <a:lstStyle/>
          <a:p>
            <a:pPr>
              <a:spcBef>
                <a:spcPct val="50000"/>
              </a:spcBef>
            </a:pPr>
            <a:r>
              <a:rPr lang="en-US" sz="2000" b="1" dirty="0">
                <a:solidFill>
                  <a:schemeClr val="bg1"/>
                </a:solidFill>
              </a:rPr>
              <a:t>OMI</a:t>
            </a:r>
            <a:r>
              <a:rPr lang="en-US" sz="2000" dirty="0">
                <a:solidFill>
                  <a:srgbClr val="FF0000"/>
                </a:solidFill>
              </a:rPr>
              <a:t> - SO</a:t>
            </a:r>
            <a:r>
              <a:rPr lang="en-US" sz="2000" baseline="-25000" dirty="0">
                <a:solidFill>
                  <a:srgbClr val="FF0000"/>
                </a:solidFill>
              </a:rPr>
              <a:t>2</a:t>
            </a:r>
            <a:r>
              <a:rPr lang="en-US" sz="2000" dirty="0">
                <a:solidFill>
                  <a:srgbClr val="FF0000"/>
                </a:solidFill>
              </a:rPr>
              <a:t>,</a:t>
            </a:r>
            <a:r>
              <a:rPr lang="en-US" sz="2000" dirty="0" smtClean="0">
                <a:solidFill>
                  <a:srgbClr val="FF0000"/>
                </a:solidFill>
              </a:rPr>
              <a:t> NO</a:t>
            </a:r>
            <a:r>
              <a:rPr lang="en-US" sz="2000" baseline="-25000" dirty="0" smtClean="0">
                <a:solidFill>
                  <a:srgbClr val="FF0000"/>
                </a:solidFill>
              </a:rPr>
              <a:t>2</a:t>
            </a:r>
            <a:r>
              <a:rPr lang="en-US" sz="2000" dirty="0">
                <a:solidFill>
                  <a:srgbClr val="FF0000"/>
                </a:solidFill>
              </a:rPr>
              <a:t>, </a:t>
            </a:r>
            <a:r>
              <a:rPr lang="en-US" sz="2000" dirty="0" err="1">
                <a:solidFill>
                  <a:srgbClr val="FF0000"/>
                </a:solidFill>
              </a:rPr>
              <a:t>BrO</a:t>
            </a:r>
            <a:endParaRPr lang="en-US" sz="2000" dirty="0">
              <a:solidFill>
                <a:srgbClr val="FF0000"/>
              </a:solidFill>
            </a:endParaRPr>
          </a:p>
          <a:p>
            <a:pPr>
              <a:spcBef>
                <a:spcPct val="50000"/>
              </a:spcBef>
            </a:pPr>
            <a:r>
              <a:rPr lang="en-US" sz="2000" b="1" dirty="0">
                <a:solidFill>
                  <a:schemeClr val="bg1"/>
                </a:solidFill>
              </a:rPr>
              <a:t>TES</a:t>
            </a:r>
            <a:r>
              <a:rPr lang="en-US" sz="2000" dirty="0">
                <a:solidFill>
                  <a:srgbClr val="FF0000"/>
                </a:solidFill>
              </a:rPr>
              <a:t> - SO</a:t>
            </a:r>
            <a:r>
              <a:rPr lang="en-US" sz="2000" baseline="-25000" dirty="0">
                <a:solidFill>
                  <a:srgbClr val="FF0000"/>
                </a:solidFill>
              </a:rPr>
              <a:t>2</a:t>
            </a:r>
            <a:endParaRPr lang="en-US" sz="2000" b="1" dirty="0">
              <a:solidFill>
                <a:srgbClr val="FF0000"/>
              </a:solidFill>
            </a:endParaRPr>
          </a:p>
          <a:p>
            <a:pPr>
              <a:spcBef>
                <a:spcPct val="50000"/>
              </a:spcBef>
            </a:pPr>
            <a:r>
              <a:rPr lang="en-US" sz="2000" b="1" dirty="0">
                <a:solidFill>
                  <a:schemeClr val="bg1"/>
                </a:solidFill>
              </a:rPr>
              <a:t>MLS</a:t>
            </a:r>
            <a:r>
              <a:rPr lang="en-US" sz="2000" dirty="0">
                <a:solidFill>
                  <a:srgbClr val="FF0000"/>
                </a:solidFill>
              </a:rPr>
              <a:t> - </a:t>
            </a:r>
            <a:r>
              <a:rPr lang="en-US" sz="2000" dirty="0" err="1">
                <a:solidFill>
                  <a:srgbClr val="FF0000"/>
                </a:solidFill>
              </a:rPr>
              <a:t>strat</a:t>
            </a:r>
            <a:r>
              <a:rPr lang="en-US" sz="2000" dirty="0">
                <a:solidFill>
                  <a:srgbClr val="FF0000"/>
                </a:solidFill>
              </a:rPr>
              <a:t>. SO</a:t>
            </a:r>
            <a:r>
              <a:rPr lang="en-US" sz="2000" baseline="-25000" dirty="0">
                <a:solidFill>
                  <a:srgbClr val="FF0000"/>
                </a:solidFill>
              </a:rPr>
              <a:t>2</a:t>
            </a:r>
            <a:r>
              <a:rPr lang="en-US" sz="2000" dirty="0">
                <a:solidFill>
                  <a:srgbClr val="FF0000"/>
                </a:solidFill>
              </a:rPr>
              <a:t>, </a:t>
            </a:r>
            <a:r>
              <a:rPr lang="en-US" sz="2000" dirty="0" err="1" smtClean="0">
                <a:solidFill>
                  <a:srgbClr val="FF0000"/>
                </a:solidFill>
              </a:rPr>
              <a:t>HCl</a:t>
            </a:r>
            <a:endParaRPr lang="en-US" sz="2000" dirty="0">
              <a:solidFill>
                <a:srgbClr val="FF0000"/>
              </a:solidFill>
            </a:endParaRPr>
          </a:p>
        </p:txBody>
      </p:sp>
      <p:sp>
        <p:nvSpPr>
          <p:cNvPr id="7" name="Line 5"/>
          <p:cNvSpPr>
            <a:spLocks noChangeShapeType="1"/>
          </p:cNvSpPr>
          <p:nvPr/>
        </p:nvSpPr>
        <p:spPr bwMode="auto">
          <a:xfrm flipH="1">
            <a:off x="919306" y="2055953"/>
            <a:ext cx="12026" cy="2163278"/>
          </a:xfrm>
          <a:prstGeom prst="line">
            <a:avLst/>
          </a:prstGeom>
          <a:noFill/>
          <a:ln w="19050">
            <a:solidFill>
              <a:srgbClr val="FF0000"/>
            </a:solidFill>
            <a:round/>
            <a:headEnd/>
            <a:tailEnd type="stealth" w="lg" len="lg"/>
          </a:ln>
        </p:spPr>
        <p:txBody>
          <a:bodyPr wrap="none" anchor="ctr">
            <a:prstTxWarp prst="textNoShape">
              <a:avLst/>
            </a:prstTxWarp>
          </a:bodyPr>
          <a:lstStyle/>
          <a:p>
            <a:endParaRPr lang="en-US"/>
          </a:p>
        </p:txBody>
      </p:sp>
      <p:sp>
        <p:nvSpPr>
          <p:cNvPr id="8" name="Text Box 7"/>
          <p:cNvSpPr txBox="1">
            <a:spLocks noChangeArrowheads="1"/>
          </p:cNvSpPr>
          <p:nvPr/>
        </p:nvSpPr>
        <p:spPr bwMode="auto">
          <a:xfrm>
            <a:off x="5808875" y="848692"/>
            <a:ext cx="3200400" cy="863600"/>
          </a:xfrm>
          <a:prstGeom prst="rect">
            <a:avLst/>
          </a:prstGeom>
          <a:solidFill>
            <a:schemeClr val="tx1"/>
          </a:solidFill>
          <a:ln w="9525">
            <a:solidFill>
              <a:srgbClr val="FF0000"/>
            </a:solidFill>
            <a:miter lim="800000"/>
            <a:headEnd/>
            <a:tailEnd type="stealth" w="lg" len="lg"/>
          </a:ln>
        </p:spPr>
        <p:txBody>
          <a:bodyPr wrap="square">
            <a:prstTxWarp prst="textNoShape">
              <a:avLst/>
            </a:prstTxWarp>
            <a:spAutoFit/>
          </a:bodyPr>
          <a:lstStyle/>
          <a:p>
            <a:pPr>
              <a:spcBef>
                <a:spcPct val="50000"/>
              </a:spcBef>
            </a:pPr>
            <a:r>
              <a:rPr lang="en-US" sz="2000" b="1" dirty="0">
                <a:solidFill>
                  <a:schemeClr val="bg1"/>
                </a:solidFill>
              </a:rPr>
              <a:t>MODIS</a:t>
            </a:r>
            <a:r>
              <a:rPr lang="en-US" sz="2000" b="1" dirty="0">
                <a:solidFill>
                  <a:srgbClr val="FF0000"/>
                </a:solidFill>
              </a:rPr>
              <a:t> </a:t>
            </a:r>
            <a:r>
              <a:rPr lang="en-US" sz="2000" dirty="0">
                <a:solidFill>
                  <a:srgbClr val="FF0000"/>
                </a:solidFill>
              </a:rPr>
              <a:t>- SO</a:t>
            </a:r>
            <a:r>
              <a:rPr lang="en-US" sz="2000" baseline="-25000" dirty="0">
                <a:solidFill>
                  <a:srgbClr val="FF0000"/>
                </a:solidFill>
              </a:rPr>
              <a:t>2</a:t>
            </a:r>
            <a:r>
              <a:rPr lang="en-US" sz="2000" dirty="0">
                <a:solidFill>
                  <a:srgbClr val="FF0000"/>
                </a:solidFill>
              </a:rPr>
              <a:t>, ash, sulfate</a:t>
            </a:r>
          </a:p>
          <a:p>
            <a:pPr>
              <a:spcBef>
                <a:spcPct val="50000"/>
              </a:spcBef>
            </a:pPr>
            <a:r>
              <a:rPr lang="en-US" sz="2000" b="1" dirty="0">
                <a:solidFill>
                  <a:schemeClr val="bg1"/>
                </a:solidFill>
              </a:rPr>
              <a:t>AIRS</a:t>
            </a:r>
            <a:r>
              <a:rPr lang="en-US" sz="2000" dirty="0">
                <a:solidFill>
                  <a:srgbClr val="FF0000"/>
                </a:solidFill>
              </a:rPr>
              <a:t> - UTLS SO</a:t>
            </a:r>
            <a:r>
              <a:rPr lang="en-US" sz="2000" baseline="-25000" dirty="0">
                <a:solidFill>
                  <a:srgbClr val="FF0000"/>
                </a:solidFill>
              </a:rPr>
              <a:t>2</a:t>
            </a:r>
            <a:r>
              <a:rPr lang="en-US" sz="2000" dirty="0">
                <a:solidFill>
                  <a:srgbClr val="FF0000"/>
                </a:solidFill>
              </a:rPr>
              <a:t>,</a:t>
            </a:r>
            <a:r>
              <a:rPr lang="en-US" sz="2000" dirty="0" smtClean="0">
                <a:solidFill>
                  <a:srgbClr val="FF0000"/>
                </a:solidFill>
              </a:rPr>
              <a:t> ash</a:t>
            </a:r>
            <a:endParaRPr lang="en-US" sz="2000" dirty="0">
              <a:solidFill>
                <a:srgbClr val="FF0000"/>
              </a:solidFill>
            </a:endParaRPr>
          </a:p>
        </p:txBody>
      </p:sp>
      <p:sp>
        <p:nvSpPr>
          <p:cNvPr id="9" name="Line 8"/>
          <p:cNvSpPr>
            <a:spLocks noChangeShapeType="1"/>
          </p:cNvSpPr>
          <p:nvPr/>
        </p:nvSpPr>
        <p:spPr bwMode="auto">
          <a:xfrm flipH="1">
            <a:off x="4751813" y="1606185"/>
            <a:ext cx="1042624" cy="487887"/>
          </a:xfrm>
          <a:prstGeom prst="line">
            <a:avLst/>
          </a:prstGeom>
          <a:noFill/>
          <a:ln w="19050">
            <a:solidFill>
              <a:srgbClr val="FF0000"/>
            </a:solidFill>
            <a:round/>
            <a:headEnd/>
            <a:tailEnd type="stealth" w="lg" len="lg"/>
          </a:ln>
        </p:spPr>
        <p:txBody>
          <a:bodyPr wrap="none" anchor="ctr">
            <a:prstTxWarp prst="textNoShape">
              <a:avLst/>
            </a:prstTxWarp>
          </a:bodyPr>
          <a:lstStyle/>
          <a:p>
            <a:endParaRPr lang="en-US"/>
          </a:p>
        </p:txBody>
      </p:sp>
      <p:sp>
        <p:nvSpPr>
          <p:cNvPr id="10" name="Text Box 10"/>
          <p:cNvSpPr txBox="1">
            <a:spLocks noChangeArrowheads="1"/>
          </p:cNvSpPr>
          <p:nvPr/>
        </p:nvSpPr>
        <p:spPr bwMode="auto">
          <a:xfrm>
            <a:off x="1139626" y="6296576"/>
            <a:ext cx="5415244" cy="400110"/>
          </a:xfrm>
          <a:prstGeom prst="rect">
            <a:avLst/>
          </a:prstGeom>
          <a:solidFill>
            <a:schemeClr val="tx1"/>
          </a:solidFill>
          <a:ln w="9525">
            <a:solidFill>
              <a:srgbClr val="FF0000"/>
            </a:solidFill>
            <a:miter lim="800000"/>
            <a:headEnd/>
            <a:tailEnd type="stealth" w="lg" len="lg"/>
          </a:ln>
        </p:spPr>
        <p:txBody>
          <a:bodyPr wrap="square">
            <a:prstTxWarp prst="textNoShape">
              <a:avLst/>
            </a:prstTxWarp>
            <a:spAutoFit/>
          </a:bodyPr>
          <a:lstStyle/>
          <a:p>
            <a:pPr>
              <a:spcBef>
                <a:spcPct val="50000"/>
              </a:spcBef>
            </a:pPr>
            <a:r>
              <a:rPr lang="en-US" sz="2000" b="1" dirty="0" smtClean="0">
                <a:solidFill>
                  <a:schemeClr val="bg1"/>
                </a:solidFill>
              </a:rPr>
              <a:t>CALIOP (</a:t>
            </a:r>
            <a:r>
              <a:rPr lang="en-US" sz="2000" b="1" dirty="0" err="1" smtClean="0">
                <a:solidFill>
                  <a:schemeClr val="bg1"/>
                </a:solidFill>
              </a:rPr>
              <a:t>lidar</a:t>
            </a:r>
            <a:r>
              <a:rPr lang="en-US" sz="2000" b="1" dirty="0" smtClean="0">
                <a:solidFill>
                  <a:schemeClr val="bg1"/>
                </a:solidFill>
              </a:rPr>
              <a:t>)</a:t>
            </a:r>
            <a:r>
              <a:rPr lang="en-US" sz="2000" dirty="0" smtClean="0">
                <a:solidFill>
                  <a:srgbClr val="FF0000"/>
                </a:solidFill>
              </a:rPr>
              <a:t> </a:t>
            </a:r>
            <a:r>
              <a:rPr lang="en-US" sz="2000" dirty="0">
                <a:solidFill>
                  <a:srgbClr val="FF0000"/>
                </a:solidFill>
              </a:rPr>
              <a:t>- cloud altitude, aerosol </a:t>
            </a:r>
            <a:r>
              <a:rPr lang="en-US" sz="2000" dirty="0" smtClean="0">
                <a:solidFill>
                  <a:srgbClr val="FF0000"/>
                </a:solidFill>
              </a:rPr>
              <a:t>phase</a:t>
            </a:r>
            <a:endParaRPr lang="en-US" sz="2000" dirty="0">
              <a:solidFill>
                <a:srgbClr val="FF0000"/>
              </a:solidFill>
            </a:endParaRPr>
          </a:p>
        </p:txBody>
      </p:sp>
      <p:sp>
        <p:nvSpPr>
          <p:cNvPr id="11" name="Line 11"/>
          <p:cNvSpPr>
            <a:spLocks noChangeShapeType="1"/>
          </p:cNvSpPr>
          <p:nvPr/>
        </p:nvSpPr>
        <p:spPr bwMode="auto">
          <a:xfrm flipV="1">
            <a:off x="1989667" y="3061229"/>
            <a:ext cx="530" cy="2831570"/>
          </a:xfrm>
          <a:prstGeom prst="line">
            <a:avLst/>
          </a:prstGeom>
          <a:noFill/>
          <a:ln w="19050">
            <a:solidFill>
              <a:srgbClr val="FF0000"/>
            </a:solidFill>
            <a:round/>
            <a:headEnd/>
            <a:tailEnd type="stealth" w="lg" len="lg"/>
          </a:ln>
        </p:spPr>
        <p:txBody>
          <a:bodyPr wrap="none" anchor="ctr">
            <a:prstTxWarp prst="textNoShape">
              <a:avLst/>
            </a:prstTxWarp>
          </a:bodyPr>
          <a:lstStyle/>
          <a:p>
            <a:endParaRPr lang="en-US"/>
          </a:p>
        </p:txBody>
      </p:sp>
      <p:sp>
        <p:nvSpPr>
          <p:cNvPr id="12" name="Rectangle 12"/>
          <p:cNvSpPr>
            <a:spLocks noChangeArrowheads="1"/>
          </p:cNvSpPr>
          <p:nvPr/>
        </p:nvSpPr>
        <p:spPr bwMode="auto">
          <a:xfrm>
            <a:off x="8662988" y="555625"/>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pitchFamily="1" charset="0"/>
            </a:endParaRPr>
          </a:p>
        </p:txBody>
      </p:sp>
      <p:sp>
        <p:nvSpPr>
          <p:cNvPr id="13" name="Rectangle 13"/>
          <p:cNvSpPr>
            <a:spLocks noChangeArrowheads="1"/>
          </p:cNvSpPr>
          <p:nvPr/>
        </p:nvSpPr>
        <p:spPr bwMode="auto">
          <a:xfrm>
            <a:off x="8382000" y="828675"/>
            <a:ext cx="252413" cy="457200"/>
          </a:xfrm>
          <a:prstGeom prst="rect">
            <a:avLst/>
          </a:prstGeom>
          <a:noFill/>
          <a:ln w="9525">
            <a:noFill/>
            <a:miter lim="800000"/>
            <a:headEnd/>
            <a:tailEnd/>
          </a:ln>
        </p:spPr>
        <p:txBody>
          <a:bodyPr>
            <a:prstTxWarp prst="textNoShape">
              <a:avLst/>
            </a:prstTxWarp>
            <a:spAutoFit/>
          </a:bodyPr>
          <a:lstStyle/>
          <a:p>
            <a:endParaRPr lang="en-US">
              <a:latin typeface="Times" pitchFamily="1" charset="0"/>
            </a:endParaRPr>
          </a:p>
        </p:txBody>
      </p:sp>
      <p:pic>
        <p:nvPicPr>
          <p:cNvPr id="15" name="Picture 12" descr="nasa.gif"/>
          <p:cNvPicPr>
            <a:picLocks noChangeAspect="1"/>
          </p:cNvPicPr>
          <p:nvPr/>
        </p:nvPicPr>
        <p:blipFill>
          <a:blip r:embed="rId3"/>
          <a:srcRect/>
          <a:stretch>
            <a:fillRect/>
          </a:stretch>
        </p:blipFill>
        <p:spPr bwMode="auto">
          <a:xfrm>
            <a:off x="8072967" y="5913967"/>
            <a:ext cx="952500" cy="825500"/>
          </a:xfrm>
          <a:prstGeom prst="rect">
            <a:avLst/>
          </a:prstGeom>
          <a:noFill/>
          <a:ln w="9525">
            <a:noFill/>
            <a:miter lim="800000"/>
            <a:headEnd/>
            <a:tailEnd/>
          </a:ln>
        </p:spPr>
      </p:pic>
      <p:sp>
        <p:nvSpPr>
          <p:cNvPr id="16" name="TextBox 13"/>
          <p:cNvSpPr txBox="1">
            <a:spLocks noChangeArrowheads="1"/>
          </p:cNvSpPr>
          <p:nvPr/>
        </p:nvSpPr>
        <p:spPr bwMode="auto">
          <a:xfrm>
            <a:off x="7096820" y="5360459"/>
            <a:ext cx="2047180" cy="523220"/>
          </a:xfrm>
          <a:prstGeom prst="rect">
            <a:avLst/>
          </a:prstGeom>
          <a:noFill/>
          <a:ln w="9525">
            <a:noFill/>
            <a:miter lim="800000"/>
            <a:headEnd/>
            <a:tailEnd/>
          </a:ln>
        </p:spPr>
        <p:txBody>
          <a:bodyPr wrap="none">
            <a:prstTxWarp prst="textNoShape">
              <a:avLst/>
            </a:prstTxWarp>
            <a:spAutoFit/>
          </a:bodyPr>
          <a:lstStyle/>
          <a:p>
            <a:r>
              <a:rPr lang="en-US" sz="2800" dirty="0">
                <a:solidFill>
                  <a:schemeClr val="bg1"/>
                </a:solidFill>
              </a:rPr>
              <a:t>The A-Train</a:t>
            </a:r>
          </a:p>
        </p:txBody>
      </p:sp>
      <p:sp>
        <p:nvSpPr>
          <p:cNvPr id="17" name="TextBox 13"/>
          <p:cNvSpPr txBox="1">
            <a:spLocks noChangeArrowheads="1"/>
          </p:cNvSpPr>
          <p:nvPr/>
        </p:nvSpPr>
        <p:spPr bwMode="auto">
          <a:xfrm>
            <a:off x="272138" y="237505"/>
            <a:ext cx="1925277" cy="461665"/>
          </a:xfrm>
          <a:prstGeom prst="rect">
            <a:avLst/>
          </a:prstGeom>
          <a:noFill/>
          <a:ln w="9525">
            <a:noFill/>
            <a:miter lim="800000"/>
            <a:headEnd/>
            <a:tailEnd/>
          </a:ln>
        </p:spPr>
        <p:txBody>
          <a:bodyPr wrap="none">
            <a:prstTxWarp prst="textNoShape">
              <a:avLst/>
            </a:prstTxWarp>
            <a:spAutoFit/>
          </a:bodyPr>
          <a:lstStyle/>
          <a:p>
            <a:r>
              <a:rPr lang="en-US" dirty="0" smtClean="0">
                <a:solidFill>
                  <a:srgbClr val="8134FF"/>
                </a:solidFill>
              </a:rPr>
              <a:t>Aura (2004-)</a:t>
            </a:r>
            <a:endParaRPr lang="en-US" dirty="0">
              <a:solidFill>
                <a:srgbClr val="8134FF"/>
              </a:solidFill>
            </a:endParaRPr>
          </a:p>
        </p:txBody>
      </p:sp>
      <p:sp>
        <p:nvSpPr>
          <p:cNvPr id="18" name="TextBox 13"/>
          <p:cNvSpPr txBox="1">
            <a:spLocks noChangeArrowheads="1"/>
          </p:cNvSpPr>
          <p:nvPr/>
        </p:nvSpPr>
        <p:spPr bwMode="auto">
          <a:xfrm>
            <a:off x="5755624" y="361075"/>
            <a:ext cx="1993955" cy="461665"/>
          </a:xfrm>
          <a:prstGeom prst="rect">
            <a:avLst/>
          </a:prstGeom>
          <a:noFill/>
          <a:ln w="9525">
            <a:noFill/>
            <a:miter lim="800000"/>
            <a:headEnd/>
            <a:tailEnd/>
          </a:ln>
        </p:spPr>
        <p:txBody>
          <a:bodyPr wrap="none">
            <a:prstTxWarp prst="textNoShape">
              <a:avLst/>
            </a:prstTxWarp>
            <a:spAutoFit/>
          </a:bodyPr>
          <a:lstStyle/>
          <a:p>
            <a:r>
              <a:rPr lang="en-US" dirty="0" smtClean="0">
                <a:solidFill>
                  <a:srgbClr val="8134FF"/>
                </a:solidFill>
              </a:rPr>
              <a:t>Aqua (2002-)</a:t>
            </a:r>
            <a:endParaRPr lang="en-US" dirty="0">
              <a:solidFill>
                <a:srgbClr val="8134FF"/>
              </a:solidFill>
            </a:endParaRPr>
          </a:p>
        </p:txBody>
      </p:sp>
      <p:sp>
        <p:nvSpPr>
          <p:cNvPr id="19" name="TextBox 13"/>
          <p:cNvSpPr txBox="1">
            <a:spLocks noChangeArrowheads="1"/>
          </p:cNvSpPr>
          <p:nvPr/>
        </p:nvSpPr>
        <p:spPr bwMode="auto">
          <a:xfrm>
            <a:off x="1069974" y="5852054"/>
            <a:ext cx="2596534" cy="461665"/>
          </a:xfrm>
          <a:prstGeom prst="rect">
            <a:avLst/>
          </a:prstGeom>
          <a:noFill/>
          <a:ln w="9525">
            <a:noFill/>
            <a:miter lim="800000"/>
            <a:headEnd/>
            <a:tailEnd/>
          </a:ln>
        </p:spPr>
        <p:txBody>
          <a:bodyPr wrap="none">
            <a:prstTxWarp prst="textNoShape">
              <a:avLst/>
            </a:prstTxWarp>
            <a:spAutoFit/>
          </a:bodyPr>
          <a:lstStyle/>
          <a:p>
            <a:r>
              <a:rPr lang="en-US" dirty="0" smtClean="0">
                <a:solidFill>
                  <a:srgbClr val="FFFFFF"/>
                </a:solidFill>
              </a:rPr>
              <a:t>CALIPSO (2006-)</a:t>
            </a:r>
            <a:endParaRPr lang="en-US" dirty="0">
              <a:solidFill>
                <a:srgbClr val="FFFFFF"/>
              </a:solidFill>
            </a:endParaRPr>
          </a:p>
        </p:txBody>
      </p:sp>
      <p:sp>
        <p:nvSpPr>
          <p:cNvPr id="20" name="Text Box 10"/>
          <p:cNvSpPr txBox="1">
            <a:spLocks noChangeArrowheads="1"/>
          </p:cNvSpPr>
          <p:nvPr/>
        </p:nvSpPr>
        <p:spPr bwMode="auto">
          <a:xfrm>
            <a:off x="3029900" y="828705"/>
            <a:ext cx="1888383" cy="1015663"/>
          </a:xfrm>
          <a:prstGeom prst="rect">
            <a:avLst/>
          </a:prstGeom>
          <a:solidFill>
            <a:schemeClr val="tx1"/>
          </a:solidFill>
          <a:ln w="9525">
            <a:solidFill>
              <a:srgbClr val="FF0000"/>
            </a:solidFill>
            <a:miter lim="800000"/>
            <a:headEnd/>
            <a:tailEnd type="stealth" w="lg" len="lg"/>
          </a:ln>
        </p:spPr>
        <p:txBody>
          <a:bodyPr wrap="square">
            <a:prstTxWarp prst="textNoShape">
              <a:avLst/>
            </a:prstTxWarp>
            <a:spAutoFit/>
          </a:bodyPr>
          <a:lstStyle/>
          <a:p>
            <a:pPr>
              <a:spcBef>
                <a:spcPct val="50000"/>
              </a:spcBef>
            </a:pPr>
            <a:r>
              <a:rPr lang="en-US" sz="2000" b="1" dirty="0" smtClean="0">
                <a:solidFill>
                  <a:schemeClr val="bg1"/>
                </a:solidFill>
              </a:rPr>
              <a:t>CPR (radar)</a:t>
            </a:r>
            <a:r>
              <a:rPr lang="en-US" sz="2000" dirty="0" smtClean="0">
                <a:solidFill>
                  <a:srgbClr val="FF0000"/>
                </a:solidFill>
              </a:rPr>
              <a:t> </a:t>
            </a:r>
            <a:r>
              <a:rPr lang="en-US" sz="2000" dirty="0">
                <a:solidFill>
                  <a:srgbClr val="FF0000"/>
                </a:solidFill>
              </a:rPr>
              <a:t>– precipitation, hydrometeors</a:t>
            </a:r>
          </a:p>
        </p:txBody>
      </p:sp>
      <p:sp>
        <p:nvSpPr>
          <p:cNvPr id="21" name="TextBox 13"/>
          <p:cNvSpPr txBox="1">
            <a:spLocks noChangeArrowheads="1"/>
          </p:cNvSpPr>
          <p:nvPr/>
        </p:nvSpPr>
        <p:spPr bwMode="auto">
          <a:xfrm>
            <a:off x="2951071" y="323438"/>
            <a:ext cx="2528457" cy="461665"/>
          </a:xfrm>
          <a:prstGeom prst="rect">
            <a:avLst/>
          </a:prstGeom>
          <a:noFill/>
          <a:ln w="9525">
            <a:noFill/>
            <a:miter lim="800000"/>
            <a:headEnd/>
            <a:tailEnd/>
          </a:ln>
        </p:spPr>
        <p:txBody>
          <a:bodyPr wrap="none">
            <a:prstTxWarp prst="textNoShape">
              <a:avLst/>
            </a:prstTxWarp>
            <a:spAutoFit/>
          </a:bodyPr>
          <a:lstStyle/>
          <a:p>
            <a:r>
              <a:rPr lang="en-US" dirty="0" err="1" smtClean="0">
                <a:solidFill>
                  <a:srgbClr val="8134FF"/>
                </a:solidFill>
              </a:rPr>
              <a:t>CloudSat</a:t>
            </a:r>
            <a:r>
              <a:rPr lang="en-US" dirty="0" smtClean="0">
                <a:solidFill>
                  <a:srgbClr val="8134FF"/>
                </a:solidFill>
              </a:rPr>
              <a:t> (2006-)</a:t>
            </a:r>
            <a:endParaRPr lang="en-US" dirty="0">
              <a:solidFill>
                <a:srgbClr val="8134FF"/>
              </a:solidFill>
            </a:endParaRPr>
          </a:p>
        </p:txBody>
      </p:sp>
      <p:pic>
        <p:nvPicPr>
          <p:cNvPr id="22" name="Picture 21" descr="npp_logo.jpg"/>
          <p:cNvPicPr>
            <a:picLocks noChangeAspect="1"/>
          </p:cNvPicPr>
          <p:nvPr/>
        </p:nvPicPr>
        <p:blipFill>
          <a:blip r:embed="rId4"/>
          <a:stretch>
            <a:fillRect/>
          </a:stretch>
        </p:blipFill>
        <p:spPr>
          <a:xfrm>
            <a:off x="7383249" y="3707790"/>
            <a:ext cx="1593850" cy="155874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9" name="Picture 18" descr="world_omso2_so2max_20060101-20061231_small.jpg"/>
          <p:cNvPicPr>
            <a:picLocks noChangeAspect="1"/>
          </p:cNvPicPr>
          <p:nvPr/>
        </p:nvPicPr>
        <p:blipFill>
          <a:blip r:embed="rId2"/>
          <a:srcRect t="37391" b="4545"/>
          <a:stretch>
            <a:fillRect/>
          </a:stretch>
        </p:blipFill>
        <p:spPr>
          <a:xfrm>
            <a:off x="1673494" y="4322577"/>
            <a:ext cx="6069280" cy="2517213"/>
          </a:xfrm>
          <a:prstGeom prst="rect">
            <a:avLst/>
          </a:prstGeom>
        </p:spPr>
      </p:pic>
      <p:sp>
        <p:nvSpPr>
          <p:cNvPr id="12" name="TextBox 11"/>
          <p:cNvSpPr txBox="1"/>
          <p:nvPr/>
        </p:nvSpPr>
        <p:spPr>
          <a:xfrm>
            <a:off x="2643934" y="4779114"/>
            <a:ext cx="1621395" cy="369332"/>
          </a:xfrm>
          <a:prstGeom prst="rect">
            <a:avLst/>
          </a:prstGeom>
          <a:noFill/>
        </p:spPr>
        <p:txBody>
          <a:bodyPr wrap="none" rtlCol="0">
            <a:spAutoFit/>
          </a:bodyPr>
          <a:lstStyle/>
          <a:p>
            <a:r>
              <a:rPr lang="en-US" sz="1800" dirty="0" smtClean="0">
                <a:solidFill>
                  <a:srgbClr val="0000FF"/>
                </a:solidFill>
              </a:rPr>
              <a:t>Soufriere Hills</a:t>
            </a:r>
            <a:endParaRPr lang="en-US" sz="1800" dirty="0">
              <a:solidFill>
                <a:srgbClr val="0000FF"/>
              </a:solidFill>
            </a:endParaRPr>
          </a:p>
        </p:txBody>
      </p:sp>
      <p:sp>
        <p:nvSpPr>
          <p:cNvPr id="13" name="TextBox 12"/>
          <p:cNvSpPr txBox="1"/>
          <p:nvPr/>
        </p:nvSpPr>
        <p:spPr>
          <a:xfrm>
            <a:off x="5441497" y="4578478"/>
            <a:ext cx="916161" cy="369332"/>
          </a:xfrm>
          <a:prstGeom prst="rect">
            <a:avLst/>
          </a:prstGeom>
          <a:noFill/>
        </p:spPr>
        <p:txBody>
          <a:bodyPr wrap="none" rtlCol="0">
            <a:spAutoFit/>
          </a:bodyPr>
          <a:lstStyle/>
          <a:p>
            <a:r>
              <a:rPr lang="en-US" sz="1800" dirty="0" err="1" smtClean="0">
                <a:solidFill>
                  <a:srgbClr val="0000FF"/>
                </a:solidFill>
              </a:rPr>
              <a:t>Rabaul</a:t>
            </a:r>
            <a:endParaRPr lang="en-US" sz="1800" dirty="0">
              <a:solidFill>
                <a:srgbClr val="0000FF"/>
              </a:solidFill>
            </a:endParaRPr>
          </a:p>
        </p:txBody>
      </p:sp>
      <p:sp>
        <p:nvSpPr>
          <p:cNvPr id="7" name="TextBox 6"/>
          <p:cNvSpPr txBox="1"/>
          <p:nvPr/>
        </p:nvSpPr>
        <p:spPr>
          <a:xfrm>
            <a:off x="389083" y="1066140"/>
            <a:ext cx="922974" cy="954107"/>
          </a:xfrm>
          <a:prstGeom prst="rect">
            <a:avLst/>
          </a:prstGeom>
          <a:noFill/>
        </p:spPr>
        <p:txBody>
          <a:bodyPr wrap="none" rtlCol="0">
            <a:spAutoFit/>
          </a:bodyPr>
          <a:lstStyle/>
          <a:p>
            <a:pPr algn="ctr"/>
            <a:r>
              <a:rPr lang="en-US" sz="2800" dirty="0" smtClean="0">
                <a:solidFill>
                  <a:srgbClr val="FF0000"/>
                </a:solidFill>
              </a:rPr>
              <a:t>MLS</a:t>
            </a:r>
          </a:p>
          <a:p>
            <a:pPr algn="ctr"/>
            <a:r>
              <a:rPr lang="en-US" sz="2800" dirty="0" err="1" smtClean="0">
                <a:solidFill>
                  <a:srgbClr val="FF0000"/>
                </a:solidFill>
              </a:rPr>
              <a:t>HCl</a:t>
            </a:r>
            <a:endParaRPr lang="en-US" sz="2800" dirty="0">
              <a:solidFill>
                <a:srgbClr val="FF0000"/>
              </a:solidFill>
            </a:endParaRPr>
          </a:p>
        </p:txBody>
      </p:sp>
      <p:sp>
        <p:nvSpPr>
          <p:cNvPr id="9" name="TextBox 8"/>
          <p:cNvSpPr txBox="1"/>
          <p:nvPr/>
        </p:nvSpPr>
        <p:spPr>
          <a:xfrm>
            <a:off x="389083" y="3193199"/>
            <a:ext cx="922974" cy="954107"/>
          </a:xfrm>
          <a:prstGeom prst="rect">
            <a:avLst/>
          </a:prstGeom>
          <a:noFill/>
        </p:spPr>
        <p:txBody>
          <a:bodyPr wrap="none" rtlCol="0">
            <a:spAutoFit/>
          </a:bodyPr>
          <a:lstStyle/>
          <a:p>
            <a:pPr algn="ctr"/>
            <a:r>
              <a:rPr lang="en-US" sz="2800" dirty="0" smtClean="0">
                <a:solidFill>
                  <a:srgbClr val="FF0000"/>
                </a:solidFill>
              </a:rPr>
              <a:t>MLS</a:t>
            </a:r>
          </a:p>
          <a:p>
            <a:pPr algn="ctr"/>
            <a:r>
              <a:rPr lang="en-US" sz="2800" dirty="0" smtClean="0">
                <a:solidFill>
                  <a:srgbClr val="FF0000"/>
                </a:solidFill>
              </a:rPr>
              <a:t>SO</a:t>
            </a:r>
            <a:r>
              <a:rPr lang="en-US" sz="2800" baseline="-25000" dirty="0" smtClean="0">
                <a:solidFill>
                  <a:srgbClr val="FF0000"/>
                </a:solidFill>
              </a:rPr>
              <a:t>2</a:t>
            </a:r>
            <a:endParaRPr lang="en-US" sz="2800" dirty="0">
              <a:solidFill>
                <a:srgbClr val="FF0000"/>
              </a:solidFill>
            </a:endParaRPr>
          </a:p>
        </p:txBody>
      </p:sp>
      <p:sp>
        <p:nvSpPr>
          <p:cNvPr id="11" name="TextBox 10"/>
          <p:cNvSpPr txBox="1"/>
          <p:nvPr/>
        </p:nvSpPr>
        <p:spPr>
          <a:xfrm>
            <a:off x="419152" y="5320258"/>
            <a:ext cx="862836" cy="954107"/>
          </a:xfrm>
          <a:prstGeom prst="rect">
            <a:avLst/>
          </a:prstGeom>
          <a:noFill/>
        </p:spPr>
        <p:txBody>
          <a:bodyPr wrap="none" rtlCol="0">
            <a:spAutoFit/>
          </a:bodyPr>
          <a:lstStyle/>
          <a:p>
            <a:pPr algn="ctr"/>
            <a:r>
              <a:rPr lang="en-US" sz="2800" dirty="0" smtClean="0">
                <a:solidFill>
                  <a:srgbClr val="FF0000"/>
                </a:solidFill>
              </a:rPr>
              <a:t>OMI</a:t>
            </a:r>
          </a:p>
          <a:p>
            <a:pPr algn="ctr"/>
            <a:r>
              <a:rPr lang="en-US" sz="2800" dirty="0" smtClean="0">
                <a:solidFill>
                  <a:srgbClr val="FF0000"/>
                </a:solidFill>
              </a:rPr>
              <a:t>SO</a:t>
            </a:r>
            <a:r>
              <a:rPr lang="en-US" sz="2800" baseline="-25000" dirty="0" smtClean="0">
                <a:solidFill>
                  <a:srgbClr val="FF0000"/>
                </a:solidFill>
              </a:rPr>
              <a:t>2</a:t>
            </a:r>
            <a:endParaRPr lang="en-US" sz="2800" dirty="0">
              <a:solidFill>
                <a:srgbClr val="FF0000"/>
              </a:solidFill>
            </a:endParaRPr>
          </a:p>
        </p:txBody>
      </p:sp>
      <p:sp>
        <p:nvSpPr>
          <p:cNvPr id="14" name="TextBox 13"/>
          <p:cNvSpPr txBox="1"/>
          <p:nvPr/>
        </p:nvSpPr>
        <p:spPr>
          <a:xfrm>
            <a:off x="203947" y="27813"/>
            <a:ext cx="1439917" cy="769441"/>
          </a:xfrm>
          <a:prstGeom prst="rect">
            <a:avLst/>
          </a:prstGeom>
          <a:noFill/>
        </p:spPr>
        <p:txBody>
          <a:bodyPr wrap="none" rtlCol="0">
            <a:spAutoFit/>
          </a:bodyPr>
          <a:lstStyle/>
          <a:p>
            <a:r>
              <a:rPr lang="en-US" sz="4400" b="1" dirty="0" smtClean="0"/>
              <a:t>2006</a:t>
            </a:r>
            <a:endParaRPr lang="en-US" sz="4400" b="1" dirty="0"/>
          </a:p>
        </p:txBody>
      </p:sp>
      <p:pic>
        <p:nvPicPr>
          <p:cNvPr id="16" name="Picture 15" descr="world_mls_hclmax_daily_20060101-20061231.jpg"/>
          <p:cNvPicPr>
            <a:picLocks noChangeAspect="1"/>
          </p:cNvPicPr>
          <p:nvPr/>
        </p:nvPicPr>
        <p:blipFill>
          <a:blip r:embed="rId3"/>
          <a:srcRect t="7042" b="18230"/>
          <a:stretch>
            <a:fillRect/>
          </a:stretch>
        </p:blipFill>
        <p:spPr>
          <a:xfrm>
            <a:off x="1660341" y="59373"/>
            <a:ext cx="6594894" cy="2137270"/>
          </a:xfrm>
          <a:prstGeom prst="rect">
            <a:avLst/>
          </a:prstGeom>
        </p:spPr>
      </p:pic>
      <p:pic>
        <p:nvPicPr>
          <p:cNvPr id="17" name="Picture 16" descr="world_mls_so2max_daily_20060101-20061231.jpg"/>
          <p:cNvPicPr>
            <a:picLocks noChangeAspect="1"/>
          </p:cNvPicPr>
          <p:nvPr/>
        </p:nvPicPr>
        <p:blipFill>
          <a:blip r:embed="rId4"/>
          <a:srcRect t="7208" b="18456"/>
          <a:stretch>
            <a:fillRect/>
          </a:stretch>
        </p:blipFill>
        <p:spPr>
          <a:xfrm>
            <a:off x="1652462" y="2198139"/>
            <a:ext cx="6654823" cy="2132685"/>
          </a:xfrm>
          <a:prstGeom prst="rect">
            <a:avLst/>
          </a:prstGeom>
        </p:spPr>
      </p:pic>
      <p:sp>
        <p:nvSpPr>
          <p:cNvPr id="20" name="TextBox 19"/>
          <p:cNvSpPr txBox="1"/>
          <p:nvPr/>
        </p:nvSpPr>
        <p:spPr>
          <a:xfrm>
            <a:off x="5989480" y="4324856"/>
            <a:ext cx="1480393" cy="369332"/>
          </a:xfrm>
          <a:prstGeom prst="rect">
            <a:avLst/>
          </a:prstGeom>
          <a:noFill/>
        </p:spPr>
        <p:txBody>
          <a:bodyPr wrap="none" rtlCol="0">
            <a:spAutoFit/>
          </a:bodyPr>
          <a:lstStyle/>
          <a:p>
            <a:r>
              <a:rPr lang="en-US" sz="1800" dirty="0" err="1" smtClean="0">
                <a:solidFill>
                  <a:srgbClr val="0000FF"/>
                </a:solidFill>
              </a:rPr>
              <a:t>Nyamulagira</a:t>
            </a:r>
            <a:endParaRPr lang="en-US" sz="1800" dirty="0">
              <a:solidFill>
                <a:srgbClr val="0000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 name="Picture 7" descr="world_mls_so2max_daily_20080101-20081231_small.jpg"/>
          <p:cNvPicPr>
            <a:picLocks noChangeAspect="1"/>
          </p:cNvPicPr>
          <p:nvPr/>
        </p:nvPicPr>
        <p:blipFill>
          <a:blip r:embed="rId2">
            <a:alphaModFix/>
          </a:blip>
          <a:srcRect t="46173" b="15706"/>
          <a:stretch>
            <a:fillRect/>
          </a:stretch>
        </p:blipFill>
        <p:spPr>
          <a:xfrm>
            <a:off x="1557014" y="2178615"/>
            <a:ext cx="7286050" cy="1983938"/>
          </a:xfrm>
          <a:prstGeom prst="rect">
            <a:avLst/>
          </a:prstGeom>
        </p:spPr>
      </p:pic>
      <p:pic>
        <p:nvPicPr>
          <p:cNvPr id="6" name="Picture 5" descr="world_omso2_so2max_20080101-20081231_small.jpg"/>
          <p:cNvPicPr>
            <a:picLocks noChangeAspect="1"/>
          </p:cNvPicPr>
          <p:nvPr/>
        </p:nvPicPr>
        <p:blipFill>
          <a:blip r:embed="rId3">
            <a:alphaModFix/>
          </a:blip>
          <a:srcRect l="1020" t="37859" r="785" b="4554"/>
          <a:stretch>
            <a:fillRect/>
          </a:stretch>
        </p:blipFill>
        <p:spPr>
          <a:xfrm>
            <a:off x="1715007" y="4144004"/>
            <a:ext cx="6285269" cy="2632879"/>
          </a:xfrm>
          <a:prstGeom prst="rect">
            <a:avLst/>
          </a:prstGeom>
        </p:spPr>
      </p:pic>
      <p:pic>
        <p:nvPicPr>
          <p:cNvPr id="10" name="Picture 9" descr="world_mls_hclmax_daily_20080101-20081231_small.jpg"/>
          <p:cNvPicPr>
            <a:picLocks noChangeAspect="1"/>
          </p:cNvPicPr>
          <p:nvPr/>
        </p:nvPicPr>
        <p:blipFill>
          <a:blip r:embed="rId4">
            <a:alphaModFix/>
          </a:blip>
          <a:srcRect t="46173" r="2088" b="15503"/>
          <a:stretch>
            <a:fillRect/>
          </a:stretch>
        </p:blipFill>
        <p:spPr>
          <a:xfrm>
            <a:off x="1584820" y="223600"/>
            <a:ext cx="7092187" cy="1982830"/>
          </a:xfrm>
          <a:prstGeom prst="rect">
            <a:avLst/>
          </a:prstGeom>
        </p:spPr>
      </p:pic>
      <p:sp>
        <p:nvSpPr>
          <p:cNvPr id="12" name="TextBox 11"/>
          <p:cNvSpPr txBox="1"/>
          <p:nvPr/>
        </p:nvSpPr>
        <p:spPr>
          <a:xfrm>
            <a:off x="4319964" y="4820762"/>
            <a:ext cx="915710" cy="369332"/>
          </a:xfrm>
          <a:prstGeom prst="rect">
            <a:avLst/>
          </a:prstGeom>
          <a:noFill/>
        </p:spPr>
        <p:txBody>
          <a:bodyPr wrap="none" rtlCol="0">
            <a:spAutoFit/>
          </a:bodyPr>
          <a:lstStyle/>
          <a:p>
            <a:r>
              <a:rPr lang="en-US" sz="1800" dirty="0" err="1" smtClean="0">
                <a:solidFill>
                  <a:srgbClr val="0000FF"/>
                </a:solidFill>
              </a:rPr>
              <a:t>Okmok</a:t>
            </a:r>
            <a:endParaRPr lang="en-US" sz="1800" dirty="0">
              <a:solidFill>
                <a:srgbClr val="0000FF"/>
              </a:solidFill>
            </a:endParaRPr>
          </a:p>
        </p:txBody>
      </p:sp>
      <p:sp>
        <p:nvSpPr>
          <p:cNvPr id="13" name="TextBox 12"/>
          <p:cNvSpPr txBox="1"/>
          <p:nvPr/>
        </p:nvSpPr>
        <p:spPr>
          <a:xfrm>
            <a:off x="5649697" y="4203688"/>
            <a:ext cx="1198390" cy="369332"/>
          </a:xfrm>
          <a:prstGeom prst="rect">
            <a:avLst/>
          </a:prstGeom>
          <a:noFill/>
        </p:spPr>
        <p:txBody>
          <a:bodyPr wrap="none" rtlCol="0">
            <a:spAutoFit/>
          </a:bodyPr>
          <a:lstStyle/>
          <a:p>
            <a:r>
              <a:rPr lang="en-US" sz="1800" dirty="0" err="1" smtClean="0">
                <a:solidFill>
                  <a:srgbClr val="0000FF"/>
                </a:solidFill>
              </a:rPr>
              <a:t>Kasatochi</a:t>
            </a:r>
            <a:endParaRPr lang="en-US" sz="1800" dirty="0">
              <a:solidFill>
                <a:srgbClr val="0000FF"/>
              </a:solidFill>
            </a:endParaRPr>
          </a:p>
        </p:txBody>
      </p:sp>
      <p:sp>
        <p:nvSpPr>
          <p:cNvPr id="7" name="TextBox 6"/>
          <p:cNvSpPr txBox="1"/>
          <p:nvPr/>
        </p:nvSpPr>
        <p:spPr>
          <a:xfrm>
            <a:off x="389083" y="1066140"/>
            <a:ext cx="922974" cy="954107"/>
          </a:xfrm>
          <a:prstGeom prst="rect">
            <a:avLst/>
          </a:prstGeom>
          <a:noFill/>
        </p:spPr>
        <p:txBody>
          <a:bodyPr wrap="none" rtlCol="0">
            <a:spAutoFit/>
          </a:bodyPr>
          <a:lstStyle/>
          <a:p>
            <a:pPr algn="ctr"/>
            <a:r>
              <a:rPr lang="en-US" sz="2800" dirty="0" smtClean="0">
                <a:solidFill>
                  <a:srgbClr val="FF0000"/>
                </a:solidFill>
              </a:rPr>
              <a:t>MLS</a:t>
            </a:r>
          </a:p>
          <a:p>
            <a:pPr algn="ctr"/>
            <a:r>
              <a:rPr lang="en-US" sz="2800" dirty="0" err="1" smtClean="0">
                <a:solidFill>
                  <a:srgbClr val="FF0000"/>
                </a:solidFill>
              </a:rPr>
              <a:t>HCl</a:t>
            </a:r>
            <a:endParaRPr lang="en-US" sz="2800" dirty="0">
              <a:solidFill>
                <a:srgbClr val="FF0000"/>
              </a:solidFill>
            </a:endParaRPr>
          </a:p>
        </p:txBody>
      </p:sp>
      <p:sp>
        <p:nvSpPr>
          <p:cNvPr id="9" name="TextBox 8"/>
          <p:cNvSpPr txBox="1"/>
          <p:nvPr/>
        </p:nvSpPr>
        <p:spPr>
          <a:xfrm>
            <a:off x="389083" y="3193199"/>
            <a:ext cx="922974" cy="954107"/>
          </a:xfrm>
          <a:prstGeom prst="rect">
            <a:avLst/>
          </a:prstGeom>
          <a:noFill/>
        </p:spPr>
        <p:txBody>
          <a:bodyPr wrap="none" rtlCol="0">
            <a:spAutoFit/>
          </a:bodyPr>
          <a:lstStyle/>
          <a:p>
            <a:pPr algn="ctr"/>
            <a:r>
              <a:rPr lang="en-US" sz="2800" dirty="0" smtClean="0">
                <a:solidFill>
                  <a:srgbClr val="FF0000"/>
                </a:solidFill>
              </a:rPr>
              <a:t>MLS</a:t>
            </a:r>
          </a:p>
          <a:p>
            <a:pPr algn="ctr"/>
            <a:r>
              <a:rPr lang="en-US" sz="2800" dirty="0" smtClean="0">
                <a:solidFill>
                  <a:srgbClr val="FF0000"/>
                </a:solidFill>
              </a:rPr>
              <a:t>SO</a:t>
            </a:r>
            <a:r>
              <a:rPr lang="en-US" sz="2800" baseline="-25000" dirty="0" smtClean="0">
                <a:solidFill>
                  <a:srgbClr val="FF0000"/>
                </a:solidFill>
              </a:rPr>
              <a:t>2</a:t>
            </a:r>
            <a:endParaRPr lang="en-US" sz="2800" dirty="0">
              <a:solidFill>
                <a:srgbClr val="FF0000"/>
              </a:solidFill>
            </a:endParaRPr>
          </a:p>
        </p:txBody>
      </p:sp>
      <p:sp>
        <p:nvSpPr>
          <p:cNvPr id="11" name="TextBox 10"/>
          <p:cNvSpPr txBox="1"/>
          <p:nvPr/>
        </p:nvSpPr>
        <p:spPr>
          <a:xfrm>
            <a:off x="419152" y="5320258"/>
            <a:ext cx="862836" cy="954107"/>
          </a:xfrm>
          <a:prstGeom prst="rect">
            <a:avLst/>
          </a:prstGeom>
          <a:noFill/>
        </p:spPr>
        <p:txBody>
          <a:bodyPr wrap="none" rtlCol="0">
            <a:spAutoFit/>
          </a:bodyPr>
          <a:lstStyle/>
          <a:p>
            <a:pPr algn="ctr"/>
            <a:r>
              <a:rPr lang="en-US" sz="2800" dirty="0" smtClean="0">
                <a:solidFill>
                  <a:srgbClr val="FF0000"/>
                </a:solidFill>
              </a:rPr>
              <a:t>OMI</a:t>
            </a:r>
          </a:p>
          <a:p>
            <a:pPr algn="ctr"/>
            <a:r>
              <a:rPr lang="en-US" sz="2800" dirty="0" smtClean="0">
                <a:solidFill>
                  <a:srgbClr val="FF0000"/>
                </a:solidFill>
              </a:rPr>
              <a:t>SO</a:t>
            </a:r>
            <a:r>
              <a:rPr lang="en-US" sz="2800" baseline="-25000" dirty="0" smtClean="0">
                <a:solidFill>
                  <a:srgbClr val="FF0000"/>
                </a:solidFill>
              </a:rPr>
              <a:t>2</a:t>
            </a:r>
            <a:endParaRPr lang="en-US" sz="2800" dirty="0">
              <a:solidFill>
                <a:srgbClr val="FF0000"/>
              </a:solidFill>
            </a:endParaRPr>
          </a:p>
        </p:txBody>
      </p:sp>
      <p:sp>
        <p:nvSpPr>
          <p:cNvPr id="14" name="TextBox 13"/>
          <p:cNvSpPr txBox="1"/>
          <p:nvPr/>
        </p:nvSpPr>
        <p:spPr>
          <a:xfrm>
            <a:off x="203947" y="27813"/>
            <a:ext cx="1439917" cy="769441"/>
          </a:xfrm>
          <a:prstGeom prst="rect">
            <a:avLst/>
          </a:prstGeom>
          <a:noFill/>
        </p:spPr>
        <p:txBody>
          <a:bodyPr wrap="none" rtlCol="0">
            <a:spAutoFit/>
          </a:bodyPr>
          <a:lstStyle/>
          <a:p>
            <a:r>
              <a:rPr lang="en-US" sz="4400" b="1" dirty="0" smtClean="0"/>
              <a:t>2008</a:t>
            </a:r>
            <a:endParaRPr lang="en-US" sz="44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23769</TotalTime>
  <Words>1530</Words>
  <Application>Microsoft Macintosh PowerPoint</Application>
  <PresentationFormat>On-screen Show (4:3)</PresentationFormat>
  <Paragraphs>264</Paragraphs>
  <Slides>23</Slides>
  <Notes>10</Notes>
  <HiddenSlides>0</HiddenSlides>
  <MMClips>0</MMClips>
  <ScaleCrop>false</ScaleCrop>
  <HeadingPairs>
    <vt:vector size="6" baseType="variant">
      <vt:variant>
        <vt:lpstr>Design Template</vt:lpstr>
      </vt:variant>
      <vt:variant>
        <vt:i4>2</vt:i4>
      </vt:variant>
      <vt:variant>
        <vt:lpstr>Embedded OLE Servers</vt:lpstr>
      </vt:variant>
      <vt:variant>
        <vt:i4>1</vt:i4>
      </vt:variant>
      <vt:variant>
        <vt:lpstr>Slide Titles</vt:lpstr>
      </vt:variant>
      <vt:variant>
        <vt:i4>23</vt:i4>
      </vt:variant>
    </vt:vector>
  </HeadingPairs>
  <TitlesOfParts>
    <vt:vector size="26" baseType="lpstr">
      <vt:lpstr>4_Default Design</vt:lpstr>
      <vt:lpstr>3_Default Design</vt:lpstr>
      <vt:lpstr>Image</vt:lpstr>
      <vt:lpstr>Slide 1</vt:lpstr>
      <vt:lpstr>Slide 2</vt:lpstr>
      <vt:lpstr>UV satellite remote sensing of volcanic SO2</vt:lpstr>
      <vt:lpstr>UV satellite volcanic SO2 emissions inventory (1978 – 2013)</vt:lpstr>
      <vt:lpstr>Increase in tropical stratospheric AOD since 2000</vt:lpstr>
      <vt:lpstr>UV satellite volcanic SO2 emissions inventory (1978 – 2013)</vt:lpstr>
      <vt:lpstr>Slide 7</vt:lpstr>
      <vt:lpstr>Slide 8</vt:lpstr>
      <vt:lpstr>Slide 9</vt:lpstr>
      <vt:lpstr>Slide 10</vt:lpstr>
      <vt:lpstr>Slide 11</vt:lpstr>
      <vt:lpstr>Slide 12</vt:lpstr>
      <vt:lpstr>Grimsvötn mammatus (May 2011)</vt:lpstr>
      <vt:lpstr>Sulfur budget of the Grimsvötn 2011 eruption</vt:lpstr>
      <vt:lpstr>Suomi-NPP/OMPS UV Sensors </vt:lpstr>
      <vt:lpstr>Suomi NPP/OMPS NM SO2 data for Paluweh (Indonesia)</vt:lpstr>
      <vt:lpstr>Suomi NPP/OMPS NM data for Paluweh</vt:lpstr>
      <vt:lpstr>Aura/OMI data for Paluweh</vt:lpstr>
      <vt:lpstr>Direct retrieval of SO2 altitude from UV radiances</vt:lpstr>
      <vt:lpstr>Summary</vt:lpstr>
      <vt:lpstr>Slide 21</vt:lpstr>
      <vt:lpstr>Time-series of maximum MLS SO2 and HCl</vt:lpstr>
      <vt:lpstr>OMI SO2 zonal means</vt:lpstr>
    </vt:vector>
  </TitlesOfParts>
  <Company>University of Maryland Baltimore County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Carn</dc:creator>
  <cp:lastModifiedBy>Simon Carn</cp:lastModifiedBy>
  <cp:revision>2607</cp:revision>
  <cp:lastPrinted>2009-04-22T16:51:18Z</cp:lastPrinted>
  <dcterms:created xsi:type="dcterms:W3CDTF">2013-10-28T06:01:11Z</dcterms:created>
  <dcterms:modified xsi:type="dcterms:W3CDTF">2013-10-28T06:04:40Z</dcterms:modified>
</cp:coreProperties>
</file>