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90" r:id="rId3"/>
    <p:sldId id="257" r:id="rId4"/>
    <p:sldId id="277" r:id="rId5"/>
    <p:sldId id="278" r:id="rId6"/>
    <p:sldId id="279" r:id="rId7"/>
    <p:sldId id="280" r:id="rId8"/>
    <p:sldId id="282" r:id="rId9"/>
    <p:sldId id="283" r:id="rId10"/>
    <p:sldId id="284" r:id="rId11"/>
    <p:sldId id="286" r:id="rId12"/>
    <p:sldId id="285" r:id="rId13"/>
    <p:sldId id="287" r:id="rId14"/>
    <p:sldId id="289" r:id="rId15"/>
    <p:sldId id="281" r:id="rId16"/>
    <p:sldId id="28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719C1"/>
    <a:srgbClr val="794722"/>
    <a:srgbClr val="1566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8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Tuesday, October 29, 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Tuesday, October 29, 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200" dirty="0"/>
              <a:t>Anthropogenic and volcanic </a:t>
            </a:r>
            <a:r>
              <a:rPr lang="en-US" sz="3200" dirty="0" smtClean="0"/>
              <a:t>contributions </a:t>
            </a:r>
            <a:r>
              <a:rPr lang="en-US" sz="3200" dirty="0"/>
              <a:t>to the decadal </a:t>
            </a:r>
            <a:r>
              <a:rPr lang="en-US" sz="3200" dirty="0" smtClean="0"/>
              <a:t>variations of stratospheric aerosol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587063" cy="1903506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Mian Chin</a:t>
            </a:r>
            <a:r>
              <a:rPr lang="en-US" dirty="0" smtClean="0"/>
              <a:t>, NASA Goddard Space Flight Center</a:t>
            </a:r>
          </a:p>
          <a:p>
            <a:endParaRPr lang="en-US" dirty="0">
              <a:cs typeface="Arial Narrow"/>
            </a:endParaRPr>
          </a:p>
          <a:p>
            <a:r>
              <a:rPr lang="en-US" b="1" i="1" dirty="0" smtClean="0">
                <a:cs typeface="Arial Narrow"/>
              </a:rPr>
              <a:t>Plus:</a:t>
            </a:r>
            <a:r>
              <a:rPr lang="en-US" dirty="0" smtClean="0">
                <a:cs typeface="Arial Narrow"/>
              </a:rPr>
              <a:t> Thomas </a:t>
            </a:r>
            <a:r>
              <a:rPr lang="en-US" dirty="0">
                <a:cs typeface="Arial Narrow"/>
              </a:rPr>
              <a:t>Diehl, </a:t>
            </a:r>
            <a:r>
              <a:rPr lang="en-US" dirty="0" err="1">
                <a:cs typeface="Arial Narrow"/>
              </a:rPr>
              <a:t>Qian</a:t>
            </a:r>
            <a:r>
              <a:rPr lang="en-US" dirty="0">
                <a:cs typeface="Arial Narrow"/>
              </a:rPr>
              <a:t> Tan, </a:t>
            </a:r>
            <a:r>
              <a:rPr lang="en-US" dirty="0" err="1">
                <a:cs typeface="Arial Narrow"/>
              </a:rPr>
              <a:t>Huisheng</a:t>
            </a:r>
            <a:r>
              <a:rPr lang="en-US" dirty="0">
                <a:cs typeface="Arial Narrow"/>
              </a:rPr>
              <a:t> </a:t>
            </a:r>
            <a:r>
              <a:rPr lang="en-US" dirty="0" err="1">
                <a:cs typeface="Arial Narrow"/>
              </a:rPr>
              <a:t>Bian</a:t>
            </a:r>
            <a:r>
              <a:rPr lang="en-US" dirty="0">
                <a:cs typeface="Arial Narrow"/>
              </a:rPr>
              <a:t>, John Burrows, </a:t>
            </a:r>
            <a:r>
              <a:rPr lang="en-US" dirty="0" err="1">
                <a:cs typeface="Arial Narrow"/>
              </a:rPr>
              <a:t>Nickolay</a:t>
            </a:r>
            <a:r>
              <a:rPr lang="en-US" dirty="0">
                <a:cs typeface="Arial Narrow"/>
              </a:rPr>
              <a:t> </a:t>
            </a:r>
            <a:r>
              <a:rPr lang="en-US" dirty="0" err="1">
                <a:cs typeface="Arial Narrow"/>
              </a:rPr>
              <a:t>Krotkov</a:t>
            </a:r>
            <a:r>
              <a:rPr lang="en-US" dirty="0">
                <a:cs typeface="Arial Narrow"/>
              </a:rPr>
              <a:t>, Jean-Paul </a:t>
            </a:r>
            <a:r>
              <a:rPr lang="en-US" dirty="0" err="1">
                <a:cs typeface="Arial Narrow"/>
              </a:rPr>
              <a:t>Vernier</a:t>
            </a:r>
            <a:r>
              <a:rPr lang="en-US" dirty="0">
                <a:cs typeface="Arial Narrow"/>
              </a:rPr>
              <a:t>, </a:t>
            </a:r>
            <a:r>
              <a:rPr lang="en-US" dirty="0" err="1">
                <a:cs typeface="Arial Narrow"/>
              </a:rPr>
              <a:t>Zifeng</a:t>
            </a:r>
            <a:r>
              <a:rPr lang="en-US" dirty="0">
                <a:cs typeface="Arial Narrow"/>
              </a:rPr>
              <a:t> Lu, David Streets, William Reed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94493" y="6503436"/>
            <a:ext cx="3264273" cy="369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Work funded by NASA Aura </a:t>
            </a:r>
            <a:r>
              <a:rPr lang="en-US" dirty="0">
                <a:latin typeface="Arial Narrow"/>
                <a:cs typeface="Arial Narrow"/>
              </a:rPr>
              <a:t>P</a:t>
            </a:r>
            <a:r>
              <a:rPr lang="en-US" dirty="0" smtClean="0">
                <a:latin typeface="Arial Narrow"/>
                <a:cs typeface="Arial Narrow"/>
              </a:rPr>
              <a:t>rogram</a:t>
            </a:r>
            <a:endParaRPr lang="en-US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7159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Volcanic SO</a:t>
            </a:r>
            <a:r>
              <a:rPr lang="en-US" baseline="-25000" dirty="0" smtClean="0"/>
              <a:t>2</a:t>
            </a:r>
            <a:r>
              <a:rPr lang="en-US" dirty="0" smtClean="0"/>
              <a:t> - </a:t>
            </a:r>
            <a:r>
              <a:rPr lang="en-US" dirty="0" err="1"/>
              <a:t>Soufrière</a:t>
            </a:r>
            <a:r>
              <a:rPr lang="en-US" dirty="0"/>
              <a:t> </a:t>
            </a:r>
            <a:r>
              <a:rPr lang="en-US" dirty="0" smtClean="0"/>
              <a:t>Hills, May 2006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46" y="1752600"/>
            <a:ext cx="3108960" cy="4845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946" y="1752600"/>
            <a:ext cx="3108960" cy="48242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53946" y="1444823"/>
            <a:ext cx="1528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OMI column SO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4180055" y="1447800"/>
            <a:ext cx="1950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GOCART column SO</a:t>
            </a:r>
            <a:r>
              <a:rPr lang="en-US" sz="1400" baseline="-25000" dirty="0" smtClean="0"/>
              <a:t>2</a:t>
            </a:r>
            <a:endParaRPr lang="en-US" sz="14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1981200"/>
            <a:ext cx="2057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Book"/>
              </a:rPr>
              <a:t>GOCART seems to capture the volcanic plume movement, although it is a little more diffusive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4829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457200" y="295364"/>
            <a:ext cx="8274050" cy="525708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Comparisons with SCIAMACHY profiles</a:t>
            </a:r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716280"/>
            <a:ext cx="7543800" cy="6141720"/>
            <a:chOff x="0" y="716280"/>
            <a:chExt cx="7543800" cy="6141720"/>
          </a:xfrm>
        </p:grpSpPr>
        <p:pic>
          <p:nvPicPr>
            <p:cNvPr id="4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716280"/>
              <a:ext cx="6400800" cy="2331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 descr="g5e522m0c_strat_ext_2.5S_2000-2009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70"/>
            <a:stretch/>
          </p:blipFill>
          <p:spPr>
            <a:xfrm>
              <a:off x="0" y="2539760"/>
              <a:ext cx="5943600" cy="431824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>
              <a:off x="5943600" y="990600"/>
              <a:ext cx="0" cy="54864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981200" y="838200"/>
              <a:ext cx="0" cy="56388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057400" y="990600"/>
              <a:ext cx="1210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  <a:latin typeface="+mn-lt"/>
                </a:rPr>
                <a:t>SCIAMACHY</a:t>
              </a:r>
              <a:endParaRPr lang="en-US" sz="160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4800" y="2819400"/>
              <a:ext cx="1828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GOCART total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4800" y="4188023"/>
              <a:ext cx="18287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GOCART Volcanic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04800" y="5562600"/>
              <a:ext cx="19430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GOCART </a:t>
              </a:r>
              <a:r>
                <a:rPr lang="en-US" sz="1400" dirty="0" err="1" smtClean="0">
                  <a:solidFill>
                    <a:srgbClr val="FFFFFF"/>
                  </a:solidFill>
                </a:rPr>
                <a:t>Anthro+BB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2133600" y="2286000"/>
              <a:ext cx="0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590800" y="2286000"/>
              <a:ext cx="0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200400" y="2286000"/>
              <a:ext cx="0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962400" y="2286000"/>
              <a:ext cx="0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724400" y="2286000"/>
              <a:ext cx="0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5334000" y="2286000"/>
              <a:ext cx="0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791200" y="2286000"/>
              <a:ext cx="0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191000" y="2286000"/>
              <a:ext cx="0" cy="6858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219200" y="2286000"/>
              <a:ext cx="5552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Km 16</a:t>
              </a:r>
              <a:endParaRPr lang="en-US" sz="1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25292" y="1811179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18</a:t>
              </a:r>
              <a:endParaRPr lang="en-US" sz="1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25292" y="1430179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20</a:t>
              </a:r>
              <a:endParaRPr lang="en-US" sz="1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47800" y="762000"/>
              <a:ext cx="32730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25</a:t>
              </a:r>
              <a:endParaRPr lang="en-US" sz="10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134899" y="1199346"/>
            <a:ext cx="817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2.5S</a:t>
            </a:r>
            <a:endParaRPr lang="en-US" sz="2400" dirty="0">
              <a:latin typeface="+mn-lt"/>
            </a:endParaRPr>
          </a:p>
        </p:txBody>
      </p:sp>
      <p:sp>
        <p:nvSpPr>
          <p:cNvPr id="29" name="Textfeld 5"/>
          <p:cNvSpPr txBox="1">
            <a:spLocks noChangeArrowheads="1"/>
          </p:cNvSpPr>
          <p:nvPr/>
        </p:nvSpPr>
        <p:spPr bwMode="auto">
          <a:xfrm>
            <a:off x="5943600" y="3200400"/>
            <a:ext cx="309334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de-DE" sz="1400" dirty="0" smtClean="0">
                <a:solidFill>
                  <a:srgbClr val="000000"/>
                </a:solidFill>
                <a:latin typeface="+mn-lt"/>
                <a:ea typeface="+mn-ea"/>
              </a:rPr>
              <a:t>V</a:t>
            </a:r>
            <a:r>
              <a:rPr lang="de-DE" sz="1400" b="1" dirty="0" smtClean="0">
                <a:solidFill>
                  <a:srgbClr val="000000"/>
                </a:solidFill>
                <a:latin typeface="+mn-lt"/>
                <a:ea typeface="+mn-ea"/>
              </a:rPr>
              <a:t>olcanic </a:t>
            </a:r>
            <a:r>
              <a:rPr lang="de-DE" sz="1400" b="1" dirty="0" err="1">
                <a:solidFill>
                  <a:srgbClr val="000000"/>
                </a:solidFill>
                <a:latin typeface="+mn-lt"/>
                <a:ea typeface="+mn-ea"/>
              </a:rPr>
              <a:t>eruptions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:</a:t>
            </a:r>
          </a:p>
          <a:p>
            <a:pPr defTabSz="914400" eaLnBrk="1" hangingPunct="1">
              <a:defRPr/>
            </a:pPr>
            <a:endParaRPr lang="de-DE" sz="14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182880" indent="-457200" defTabSz="914400" eaLnBrk="1" hangingPunct="1">
              <a:defRPr/>
            </a:pP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A) </a:t>
            </a:r>
            <a:r>
              <a:rPr lang="de-DE" sz="1400" dirty="0" err="1">
                <a:solidFill>
                  <a:srgbClr val="000000"/>
                </a:solidFill>
                <a:latin typeface="+mn-lt"/>
                <a:ea typeface="+mn-ea"/>
              </a:rPr>
              <a:t>Manam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 (Jan 2005, 4°S)</a:t>
            </a:r>
          </a:p>
          <a:p>
            <a:pPr marL="182880" indent="-457200" defTabSz="914400" eaLnBrk="1" hangingPunct="1">
              <a:defRPr/>
            </a:pP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B) </a:t>
            </a:r>
            <a:r>
              <a:rPr lang="de-DE" sz="1400" dirty="0" err="1">
                <a:solidFill>
                  <a:srgbClr val="000000"/>
                </a:solidFill>
                <a:latin typeface="+mn-lt"/>
                <a:ea typeface="+mn-ea"/>
              </a:rPr>
              <a:t>Soufriere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 Hills (May 2006, 16°N)</a:t>
            </a:r>
          </a:p>
          <a:p>
            <a:pPr marL="182880" indent="-457200" defTabSz="914400" eaLnBrk="1" hangingPunct="1">
              <a:defRPr/>
            </a:pP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C) </a:t>
            </a:r>
            <a:r>
              <a:rPr lang="de-DE" sz="1400" dirty="0" err="1">
                <a:solidFill>
                  <a:srgbClr val="000000"/>
                </a:solidFill>
                <a:latin typeface="+mn-lt"/>
                <a:ea typeface="+mn-ea"/>
              </a:rPr>
              <a:t>Tavurvur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 (</a:t>
            </a:r>
            <a:r>
              <a:rPr lang="de-DE" sz="1400" dirty="0" err="1">
                <a:solidFill>
                  <a:srgbClr val="000000"/>
                </a:solidFill>
                <a:latin typeface="+mn-lt"/>
                <a:ea typeface="+mn-ea"/>
              </a:rPr>
              <a:t>Oct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 2006, 4°S)</a:t>
            </a:r>
          </a:p>
          <a:p>
            <a:pPr marL="182880" indent="-457200" defTabSz="914400" eaLnBrk="1" hangingPunct="1">
              <a:defRPr/>
            </a:pP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D) </a:t>
            </a:r>
            <a:r>
              <a:rPr lang="de-DE" sz="1400" dirty="0" err="1">
                <a:solidFill>
                  <a:srgbClr val="000000"/>
                </a:solidFill>
                <a:latin typeface="+mn-lt"/>
                <a:ea typeface="+mn-ea"/>
              </a:rPr>
              <a:t>Kasatochi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 (Aug 2008, 52°N)</a:t>
            </a:r>
          </a:p>
          <a:p>
            <a:pPr marL="182880" indent="-457200" defTabSz="914400" eaLnBrk="1" hangingPunct="1">
              <a:defRPr/>
            </a:pP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E) </a:t>
            </a:r>
            <a:r>
              <a:rPr lang="de-DE" sz="1400" dirty="0" err="1">
                <a:solidFill>
                  <a:srgbClr val="000000"/>
                </a:solidFill>
                <a:latin typeface="+mn-lt"/>
                <a:ea typeface="+mn-ea"/>
              </a:rPr>
              <a:t>Sarychev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 Peak (</a:t>
            </a:r>
            <a:r>
              <a:rPr lang="de-DE" sz="1400" dirty="0" err="1">
                <a:solidFill>
                  <a:srgbClr val="000000"/>
                </a:solidFill>
                <a:latin typeface="+mn-lt"/>
                <a:ea typeface="+mn-ea"/>
              </a:rPr>
              <a:t>July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 2009, 48°N)</a:t>
            </a:r>
          </a:p>
          <a:p>
            <a:pPr marL="182880" indent="-457200" defTabSz="914400" eaLnBrk="1" hangingPunct="1">
              <a:defRPr/>
            </a:pP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F) </a:t>
            </a:r>
            <a:r>
              <a:rPr lang="de-DE" sz="1400" dirty="0" err="1">
                <a:solidFill>
                  <a:srgbClr val="000000"/>
                </a:solidFill>
                <a:latin typeface="+mn-lt"/>
                <a:ea typeface="+mn-ea"/>
              </a:rPr>
              <a:t>Nabro</a:t>
            </a:r>
            <a:r>
              <a:rPr lang="de-DE" sz="1400" dirty="0">
                <a:solidFill>
                  <a:srgbClr val="000000"/>
                </a:solidFill>
                <a:latin typeface="+mn-lt"/>
                <a:ea typeface="+mn-ea"/>
              </a:rPr>
              <a:t> (June 2011, 13°N)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30872" y="1905000"/>
            <a:ext cx="1976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 Narrow"/>
                <a:cs typeface="Arial Narrow"/>
              </a:rPr>
              <a:t>(Figure from John Burrows)</a:t>
            </a:r>
            <a:endParaRPr lang="en-US" sz="14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3109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with CALIPSO</a:t>
            </a:r>
            <a:endParaRPr lang="en-US" dirty="0"/>
          </a:p>
        </p:txBody>
      </p:sp>
      <p:sp>
        <p:nvSpPr>
          <p:cNvPr id="11" name="Textfeld 5"/>
          <p:cNvSpPr txBox="1">
            <a:spLocks noChangeArrowheads="1"/>
          </p:cNvSpPr>
          <p:nvPr/>
        </p:nvSpPr>
        <p:spPr bwMode="auto">
          <a:xfrm>
            <a:off x="5029199" y="1530501"/>
            <a:ext cx="332849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>
              <a:defRPr/>
            </a:pPr>
            <a:r>
              <a:rPr lang="de-DE" sz="1600" dirty="0" smtClean="0">
                <a:solidFill>
                  <a:srgbClr val="000000"/>
                </a:solidFill>
                <a:latin typeface="+mn-lt"/>
                <a:ea typeface="+mn-ea"/>
              </a:rPr>
              <a:t>V</a:t>
            </a:r>
            <a:r>
              <a:rPr lang="de-DE" sz="1600" b="1" dirty="0" smtClean="0">
                <a:solidFill>
                  <a:srgbClr val="000000"/>
                </a:solidFill>
                <a:latin typeface="+mn-lt"/>
                <a:ea typeface="+mn-ea"/>
              </a:rPr>
              <a:t>olcanic </a:t>
            </a:r>
            <a:r>
              <a:rPr lang="de-DE" sz="1600" b="1" dirty="0" err="1">
                <a:solidFill>
                  <a:srgbClr val="000000"/>
                </a:solidFill>
                <a:latin typeface="+mn-lt"/>
                <a:ea typeface="+mn-ea"/>
              </a:rPr>
              <a:t>eruptions</a:t>
            </a:r>
            <a:r>
              <a:rPr lang="de-DE" sz="1600" dirty="0">
                <a:solidFill>
                  <a:srgbClr val="000000"/>
                </a:solidFill>
                <a:latin typeface="+mn-lt"/>
                <a:ea typeface="+mn-ea"/>
              </a:rPr>
              <a:t>:</a:t>
            </a:r>
          </a:p>
          <a:p>
            <a:pPr defTabSz="914400" eaLnBrk="1" hangingPunct="1">
              <a:defRPr/>
            </a:pPr>
            <a:endParaRPr lang="de-DE" sz="1600" dirty="0">
              <a:solidFill>
                <a:srgbClr val="000000"/>
              </a:solidFill>
              <a:latin typeface="+mn-lt"/>
              <a:ea typeface="+mn-ea"/>
            </a:endParaRPr>
          </a:p>
          <a:p>
            <a:pPr marL="228600" indent="-228600" defTabSz="914400" eaLnBrk="1" hangingPunct="1">
              <a:buFont typeface="+mj-lt"/>
              <a:buAutoNum type="arabicPeriod"/>
              <a:defRPr/>
            </a:pPr>
            <a:r>
              <a:rPr lang="de-DE" sz="1600" dirty="0" err="1" smtClean="0">
                <a:solidFill>
                  <a:srgbClr val="000000"/>
                </a:solidFill>
                <a:latin typeface="+mn-lt"/>
                <a:ea typeface="+mn-ea"/>
              </a:rPr>
              <a:t>Soufriere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+mn-lt"/>
                <a:ea typeface="+mn-ea"/>
              </a:rPr>
              <a:t>Hills (May 2006, 16°N)</a:t>
            </a:r>
          </a:p>
          <a:p>
            <a:pPr marL="228600" indent="-228600" defTabSz="914400" eaLnBrk="1" hangingPunct="1">
              <a:buFont typeface="+mj-lt"/>
              <a:buAutoNum type="arabicPeriod"/>
              <a:defRPr/>
            </a:pPr>
            <a:r>
              <a:rPr lang="de-DE" sz="1600" dirty="0" err="1" smtClean="0">
                <a:solidFill>
                  <a:srgbClr val="000000"/>
                </a:solidFill>
                <a:latin typeface="+mn-lt"/>
                <a:ea typeface="+mn-ea"/>
              </a:rPr>
              <a:t>Tavurvur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+mn-lt"/>
                <a:ea typeface="+mn-ea"/>
              </a:rPr>
              <a:t>(</a:t>
            </a:r>
            <a:r>
              <a:rPr lang="de-DE" sz="1600" dirty="0" err="1">
                <a:solidFill>
                  <a:srgbClr val="000000"/>
                </a:solidFill>
                <a:latin typeface="+mn-lt"/>
                <a:ea typeface="+mn-ea"/>
              </a:rPr>
              <a:t>Oct</a:t>
            </a:r>
            <a:r>
              <a:rPr lang="de-DE" sz="1600" dirty="0">
                <a:solidFill>
                  <a:srgbClr val="000000"/>
                </a:solidFill>
                <a:latin typeface="+mn-lt"/>
                <a:ea typeface="+mn-ea"/>
              </a:rPr>
              <a:t> 2006, 4°S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ea typeface="+mn-ea"/>
              </a:rPr>
              <a:t>)</a:t>
            </a:r>
          </a:p>
          <a:p>
            <a:pPr marL="228600" indent="-228600" defTabSz="914400" eaLnBrk="1" hangingPunct="1">
              <a:buFont typeface="+mj-lt"/>
              <a:buAutoNum type="arabicPeriod"/>
              <a:defRPr/>
            </a:pPr>
            <a:r>
              <a:rPr lang="de-DE" sz="1600" dirty="0" err="1" smtClean="0">
                <a:solidFill>
                  <a:srgbClr val="000000"/>
                </a:solidFill>
                <a:latin typeface="+mn-lt"/>
                <a:ea typeface="+mn-ea"/>
              </a:rPr>
              <a:t>Kasatochi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+mn-lt"/>
                <a:ea typeface="+mn-ea"/>
              </a:rPr>
              <a:t>(Aug 2008, 52°N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ea typeface="+mn-ea"/>
              </a:rPr>
              <a:t>)</a:t>
            </a:r>
          </a:p>
          <a:p>
            <a:pPr marL="228600" indent="-228600" defTabSz="914400" eaLnBrk="1" hangingPunct="1">
              <a:buFont typeface="+mj-lt"/>
              <a:buAutoNum type="arabicPeriod"/>
              <a:defRPr/>
            </a:pPr>
            <a:r>
              <a:rPr lang="de-DE" sz="1600" dirty="0" err="1" smtClean="0">
                <a:solidFill>
                  <a:srgbClr val="000000"/>
                </a:solidFill>
                <a:latin typeface="+mn-lt"/>
                <a:ea typeface="+mn-ea"/>
              </a:rPr>
              <a:t>Sarychev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+mn-lt"/>
                <a:ea typeface="+mn-ea"/>
              </a:rPr>
              <a:t>Peak (</a:t>
            </a:r>
            <a:r>
              <a:rPr lang="de-DE" sz="1600" dirty="0" err="1">
                <a:solidFill>
                  <a:srgbClr val="000000"/>
                </a:solidFill>
                <a:latin typeface="+mn-lt"/>
                <a:ea typeface="+mn-ea"/>
              </a:rPr>
              <a:t>July</a:t>
            </a:r>
            <a:r>
              <a:rPr lang="de-DE" sz="1600" dirty="0">
                <a:solidFill>
                  <a:srgbClr val="000000"/>
                </a:solidFill>
                <a:latin typeface="+mn-lt"/>
                <a:ea typeface="+mn-ea"/>
              </a:rPr>
              <a:t> 2009, 48°N</a:t>
            </a:r>
            <a:r>
              <a:rPr lang="de-DE" sz="1600" dirty="0" smtClean="0">
                <a:solidFill>
                  <a:srgbClr val="000000"/>
                </a:solidFill>
                <a:latin typeface="+mn-lt"/>
                <a:ea typeface="+mn-ea"/>
              </a:rPr>
              <a:t>)</a:t>
            </a:r>
            <a:endParaRPr lang="de-DE" sz="16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1295400"/>
            <a:ext cx="7586263" cy="5334000"/>
            <a:chOff x="304800" y="1295400"/>
            <a:chExt cx="7586263" cy="5334000"/>
          </a:xfrm>
        </p:grpSpPr>
        <p:pic>
          <p:nvPicPr>
            <p:cNvPr id="2" name="Picture 1" descr="calipso_solomon2011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77" b="14770"/>
            <a:stretch/>
          </p:blipFill>
          <p:spPr>
            <a:xfrm>
              <a:off x="762000" y="1447801"/>
              <a:ext cx="4175274" cy="2517336"/>
            </a:xfrm>
            <a:prstGeom prst="rect">
              <a:avLst/>
            </a:prstGeom>
          </p:spPr>
        </p:pic>
        <p:pic>
          <p:nvPicPr>
            <p:cNvPr id="3" name="Picture 2" descr="g5e522m0c_ext_L36_lat-time_2006-200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4082154"/>
              <a:ext cx="4800600" cy="254724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76999" y="1295400"/>
              <a:ext cx="2818801" cy="3077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 smtClean="0"/>
                <a:t>CALIPSO aerosol 17-21 km (SR)</a:t>
              </a:r>
              <a:endParaRPr lang="en-US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872" y="3962400"/>
              <a:ext cx="3636733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 smtClean="0"/>
                <a:t>GOCART aerosol ~18-20 km (extinction Mm</a:t>
              </a:r>
              <a:r>
                <a:rPr lang="en-US" sz="1400" baseline="30000" dirty="0" smtClean="0"/>
                <a:t>-1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600200" y="2971800"/>
              <a:ext cx="0" cy="1676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295400" y="2971800"/>
              <a:ext cx="0" cy="16764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733800" y="2362200"/>
              <a:ext cx="0" cy="21336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648200" y="2362200"/>
              <a:ext cx="0" cy="213360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105400" y="3526344"/>
              <a:ext cx="27856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(Figure from Solomon et al., 2011)</a:t>
              </a:r>
              <a:endParaRPr lang="en-US" sz="1400" dirty="0">
                <a:latin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105400" y="5495518"/>
            <a:ext cx="377021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Injection height of some volcanoes could be inaccurate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5971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Attribution of “trends” (GOCART)</a:t>
            </a:r>
            <a:endParaRPr lang="en-US" dirty="0"/>
          </a:p>
        </p:txBody>
      </p:sp>
      <p:pic>
        <p:nvPicPr>
          <p:cNvPr id="3" name="Picture 2" descr="g5e522m0c_strat_ext_MaunaLoa+Boulder_20-25km_avg.2000-2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8686800" cy="30085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0191" y="1676400"/>
            <a:ext cx="1168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19.5N 155.6W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1676400"/>
            <a:ext cx="1168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40.0N 105.3W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4572000"/>
            <a:ext cx="8001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600" dirty="0" smtClean="0">
                <a:latin typeface="+mn-lt"/>
              </a:rPr>
              <a:t>Clearly, variations and trends are different in different locations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600" dirty="0" smtClean="0">
                <a:latin typeface="+mn-lt"/>
              </a:rPr>
              <a:t>The anthropogenic sources impose an organized, smooth change in the lower stratosphere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600" dirty="0" smtClean="0">
                <a:latin typeface="+mn-lt"/>
              </a:rPr>
              <a:t>The numerous volcanic eruptions frequently perturb the “background”, or even showing an increase trends over certain locations 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1600" dirty="0" smtClean="0">
                <a:latin typeface="+mn-lt"/>
              </a:rPr>
              <a:t>On average, volcanic aerosol is nearly 2x as much as anthropogenic aerosols in the stratosphere (&gt; 16 km, 50S-50N) from 2000 to 2009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7439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Transport of pollution to the UTLS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6" y="4258987"/>
            <a:ext cx="4297680" cy="24879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52" y="4258987"/>
            <a:ext cx="4297680" cy="24879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5410" y="1551097"/>
            <a:ext cx="8789058" cy="2475091"/>
            <a:chOff x="325410" y="1418185"/>
            <a:chExt cx="8789058" cy="24750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73" b="2"/>
            <a:stretch/>
          </p:blipFill>
          <p:spPr bwMode="auto">
            <a:xfrm>
              <a:off x="325410" y="1695184"/>
              <a:ext cx="3657600" cy="195187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0"/>
            <a:stretch/>
          </p:blipFill>
          <p:spPr bwMode="auto">
            <a:xfrm>
              <a:off x="4109436" y="1695184"/>
              <a:ext cx="4572000" cy="1815006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753079" y="1418185"/>
              <a:ext cx="28620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MLS CO (</a:t>
              </a:r>
              <a:r>
                <a:rPr lang="en-US" sz="1200" dirty="0" err="1"/>
                <a:t>ppbv</a:t>
              </a:r>
              <a:r>
                <a:rPr lang="en-US" sz="1200" dirty="0"/>
                <a:t>) Jul-Aug 2005  100 </a:t>
              </a:r>
              <a:r>
                <a:rPr lang="en-US" sz="1200" dirty="0" err="1"/>
                <a:t>hPa</a:t>
              </a:r>
              <a:r>
                <a:rPr lang="en-US" sz="1200" dirty="0"/>
                <a:t>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16752" y="1418185"/>
              <a:ext cx="38908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CALIOP aerosol SR (532 nm) Jul-Aug 2008  15-17 km</a:t>
              </a:r>
              <a:r>
                <a:rPr lang="en-US" sz="1200" dirty="0"/>
                <a:t>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3079" y="3647055"/>
              <a:ext cx="111854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Park et al., 2007</a:t>
              </a:r>
              <a:endParaRPr lang="en-US" sz="1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862803" y="3498672"/>
              <a:ext cx="12516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 smtClean="0"/>
                <a:t>Vernier</a:t>
              </a:r>
              <a:r>
                <a:rPr lang="en-US" sz="1000" dirty="0" smtClean="0"/>
                <a:t> et al., 2011</a:t>
              </a:r>
              <a:endParaRPr lang="en-US" sz="10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436" y="3538875"/>
              <a:ext cx="3840479" cy="257069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219042" y="4074321"/>
            <a:ext cx="26224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GEOS-5/GOCART simulations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239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Both satellite data and model have shown that even without major explosive volcanic eruptions, volcanic emissions frequently perturb the stratospheric “background” aerosols, making it difficult to define non-volcanic background aerosol values in the stratosphere</a:t>
            </a:r>
          </a:p>
          <a:p>
            <a:r>
              <a:rPr lang="en-US" dirty="0"/>
              <a:t>Although the ratio of volcanic/anthropogenic SO</a:t>
            </a:r>
            <a:r>
              <a:rPr lang="en-US" baseline="-25000" dirty="0"/>
              <a:t>2</a:t>
            </a:r>
            <a:r>
              <a:rPr lang="en-US" dirty="0"/>
              <a:t> emission is only 1:4 on decadal average (2000-2009), the ratio of corresponding stratospheric amount is disproportionally 2:1, due to the high altitude emissions from volcanoes</a:t>
            </a:r>
          </a:p>
          <a:p>
            <a:r>
              <a:rPr lang="en-US" dirty="0"/>
              <a:t>The increase of anthropogenic emissions in Asia does seem to contribute to the increasing trend of stratospheric </a:t>
            </a:r>
            <a:r>
              <a:rPr lang="en-US" dirty="0" smtClean="0"/>
              <a:t>aerosol with well organized seasonal </a:t>
            </a:r>
            <a:r>
              <a:rPr lang="en-US" dirty="0" smtClean="0"/>
              <a:t>variations, but the most influence is confined in the UT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model suggests that the volcanic sources could be more responsible than the anthropogenic sources for the apparent increasing trend of stratospheric aerosol in the past decade </a:t>
            </a:r>
          </a:p>
        </p:txBody>
      </p:sp>
    </p:spTree>
    <p:extLst>
      <p:ext uri="{BB962C8B-B14F-4D97-AF65-F5344CB8AC3E}">
        <p14:creationId xmlns:p14="http://schemas.microsoft.com/office/powerpoint/2010/main" val="266635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action items: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Extend simulation to 2013 (with updated volcanic SO2 emission source)</a:t>
            </a:r>
          </a:p>
          <a:p>
            <a:r>
              <a:rPr lang="en-US" dirty="0" smtClean="0"/>
              <a:t>Incorporate OCS sources</a:t>
            </a:r>
          </a:p>
          <a:p>
            <a:r>
              <a:rPr lang="en-US" dirty="0"/>
              <a:t>Systematic compare model results with </a:t>
            </a:r>
            <a:r>
              <a:rPr lang="en-US" dirty="0" smtClean="0"/>
              <a:t>OMI, MLS, SCIAMACHY</a:t>
            </a:r>
            <a:r>
              <a:rPr lang="en-US" dirty="0"/>
              <a:t>, OSIRIS, </a:t>
            </a:r>
            <a:r>
              <a:rPr lang="en-US" dirty="0" smtClean="0"/>
              <a:t>CALIOP, OMPS </a:t>
            </a:r>
            <a:r>
              <a:rPr lang="en-US" dirty="0" smtClean="0"/>
              <a:t>data of gas and aerosol tracers</a:t>
            </a:r>
            <a:endParaRPr lang="en-US" dirty="0"/>
          </a:p>
          <a:p>
            <a:r>
              <a:rPr lang="en-US" dirty="0" smtClean="0"/>
              <a:t>Compare ground-based lidar measurements (e.g., Mauna Loa, Boulder,…)</a:t>
            </a:r>
          </a:p>
          <a:p>
            <a:r>
              <a:rPr lang="en-US" dirty="0" smtClean="0"/>
              <a:t>Investigate other aerosol contributions (e.g., biomass burning)</a:t>
            </a:r>
          </a:p>
          <a:p>
            <a:r>
              <a:rPr lang="en-US" dirty="0" smtClean="0"/>
              <a:t>Address climate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9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Preface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32896" y="1524000"/>
            <a:ext cx="8815452" cy="2261122"/>
            <a:chOff x="132896" y="1524000"/>
            <a:chExt cx="8815452" cy="2261122"/>
          </a:xfrm>
        </p:grpSpPr>
        <p:pic>
          <p:nvPicPr>
            <p:cNvPr id="5" name="Picture 4" descr="Hofmann_1990Fi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96" y="1524000"/>
              <a:ext cx="4572000" cy="22611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813798" y="1624507"/>
              <a:ext cx="4134550" cy="2031325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Hofmann, 1990: Stratospheric background increased by 3.8%/year, likely due to OCS</a:t>
              </a:r>
            </a:p>
            <a:p>
              <a:endParaRPr lang="en-US" dirty="0"/>
            </a:p>
            <a:p>
              <a:r>
                <a:rPr lang="en-US" dirty="0" smtClean="0"/>
                <a:t>Chin and Davis, 1995: OCS is not responsible for the increase. Volcanic influences possible.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41676" y="3888498"/>
            <a:ext cx="8106673" cy="2681921"/>
            <a:chOff x="841676" y="3888498"/>
            <a:chExt cx="8106673" cy="26819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49907"/>
            <a:stretch/>
          </p:blipFill>
          <p:spPr>
            <a:xfrm>
              <a:off x="841676" y="3888498"/>
              <a:ext cx="3657600" cy="268192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813799" y="4210866"/>
              <a:ext cx="4134550" cy="2031325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Hofmann, 2009: Asian anthropogenic emission caused the increase of stratospheric aerosols since 2000</a:t>
              </a:r>
            </a:p>
            <a:p>
              <a:endParaRPr lang="en-US" dirty="0"/>
            </a:p>
            <a:p>
              <a:r>
                <a:rPr lang="en-US" dirty="0" smtClean="0"/>
                <a:t>My Aura proposal: Investigating anthropogenic and volcanic contributions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38928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98268"/>
          </a:xfrm>
        </p:spPr>
        <p:txBody>
          <a:bodyPr>
            <a:normAutofit/>
          </a:bodyPr>
          <a:lstStyle/>
          <a:p>
            <a:r>
              <a:rPr lang="en-US" dirty="0"/>
              <a:t>The origin and variability of stratospheric </a:t>
            </a:r>
            <a:r>
              <a:rPr lang="en-US" dirty="0" smtClean="0"/>
              <a:t>aerosol have </a:t>
            </a:r>
            <a:r>
              <a:rPr lang="en-US" dirty="0"/>
              <a:t>drawn considerable attention because the change of such aerosol could have long-term climate effects</a:t>
            </a:r>
          </a:p>
          <a:p>
            <a:r>
              <a:rPr lang="en-US" dirty="0"/>
              <a:t>Recent observations seem to suggest that </a:t>
            </a:r>
            <a:r>
              <a:rPr lang="en-US" dirty="0" smtClean="0"/>
              <a:t>the stratospheric aerosol </a:t>
            </a:r>
            <a:r>
              <a:rPr lang="en-US" dirty="0"/>
              <a:t>has been increasing in the past </a:t>
            </a:r>
            <a:r>
              <a:rPr lang="en-US" dirty="0" smtClean="0"/>
              <a:t>decade without major volcanic eruptions</a:t>
            </a:r>
          </a:p>
          <a:p>
            <a:pPr lvl="1"/>
            <a:r>
              <a:rPr lang="en-US" dirty="0" smtClean="0"/>
              <a:t>it was suggested that the increase of Asian anthropogenic emission was the </a:t>
            </a:r>
            <a:r>
              <a:rPr lang="en-US" dirty="0"/>
              <a:t>cause of </a:t>
            </a:r>
            <a:r>
              <a:rPr lang="en-US" dirty="0" smtClean="0"/>
              <a:t>such </a:t>
            </a:r>
            <a:r>
              <a:rPr lang="en-US" dirty="0"/>
              <a:t>increase (Hofmann et al., 2009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But other studies showed that small-to-medium volcanic emission trends in the past decade can explain the stratospheric aerosol changes (</a:t>
            </a:r>
            <a:r>
              <a:rPr lang="en-US" dirty="0" err="1" smtClean="0"/>
              <a:t>Vernier</a:t>
            </a:r>
            <a:r>
              <a:rPr lang="en-US" dirty="0" smtClean="0"/>
              <a:t> et al., 2011; Neely et al., 2013; Simon </a:t>
            </a:r>
            <a:r>
              <a:rPr lang="en-US" dirty="0" err="1" smtClean="0"/>
              <a:t>Carn’s</a:t>
            </a:r>
            <a:r>
              <a:rPr lang="en-US" dirty="0" smtClean="0"/>
              <a:t> talk yesterday)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803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Anthropogenic SO</a:t>
            </a:r>
            <a:r>
              <a:rPr lang="en-US" baseline="-25000" dirty="0" smtClean="0"/>
              <a:t>2</a:t>
            </a:r>
            <a:r>
              <a:rPr lang="en-US" dirty="0" smtClean="0"/>
              <a:t> emission, 2000-2009</a:t>
            </a:r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18968" y="1791958"/>
            <a:ext cx="5486400" cy="3898861"/>
            <a:chOff x="418968" y="1498391"/>
            <a:chExt cx="4572000" cy="3249051"/>
          </a:xfrm>
        </p:grpSpPr>
        <p:pic>
          <p:nvPicPr>
            <p:cNvPr id="4" name="Picture 3" descr="g5e520m0c_imagergn_emi_an_su_2000-2009_line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2"/>
            <a:stretch/>
          </p:blipFill>
          <p:spPr>
            <a:xfrm>
              <a:off x="418968" y="1779182"/>
              <a:ext cx="4572000" cy="296826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34626" y="1498391"/>
              <a:ext cx="3225823" cy="333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/>
                <a:t>Anthropogenic SO</a:t>
              </a:r>
              <a:r>
                <a:rPr lang="en-US" sz="2000" b="1" baseline="-25000" dirty="0" smtClean="0"/>
                <a:t>2</a:t>
              </a:r>
              <a:r>
                <a:rPr lang="en-US" sz="2000" b="1" dirty="0" smtClean="0"/>
                <a:t> emission</a:t>
              </a:r>
              <a:endParaRPr lang="en-US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36273" y="2457888"/>
              <a:ext cx="49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EAS</a:t>
              </a:r>
              <a:endParaRPr lang="en-US" sz="12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00066" y="3352800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USA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271466" y="3581400"/>
              <a:ext cx="5180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EUR</a:t>
              </a:r>
              <a:endParaRPr lang="en-US" sz="12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76266" y="3886200"/>
              <a:ext cx="4925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SAS</a:t>
              </a:r>
              <a:endParaRPr lang="en-US" sz="12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905368" y="1524000"/>
            <a:ext cx="2954381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Anthropogenic SO</a:t>
            </a:r>
            <a:r>
              <a:rPr lang="en-US" baseline="-25000" dirty="0" smtClean="0"/>
              <a:t>2</a:t>
            </a:r>
            <a:r>
              <a:rPr lang="en-US" dirty="0" smtClean="0"/>
              <a:t> emissions in East Asia and South Asia have increased significantly in the last decade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In the meantime anthropogenic emission has decreased significantly in US and Europe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The question is: How efficient the transport is to lift Asia surface pollution to the stratosphere to control the stratospheric aerosol trend?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9527" y="5803917"/>
            <a:ext cx="47787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Emission data from: </a:t>
            </a:r>
            <a:r>
              <a:rPr lang="en-US" sz="1600" dirty="0"/>
              <a:t>Z. Lu, D. Streets, et al., 2010; Diehl et al., 2012</a:t>
            </a:r>
          </a:p>
        </p:txBody>
      </p:sp>
    </p:spTree>
    <p:extLst>
      <p:ext uri="{BB962C8B-B14F-4D97-AF65-F5344CB8AC3E}">
        <p14:creationId xmlns:p14="http://schemas.microsoft.com/office/powerpoint/2010/main" val="146419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Volcanic emission of SO</a:t>
            </a:r>
            <a:r>
              <a:rPr lang="en-US" baseline="-25000" dirty="0" smtClean="0"/>
              <a:t>2</a:t>
            </a:r>
            <a:r>
              <a:rPr lang="en-US" dirty="0" smtClean="0"/>
              <a:t> going to the UTLS, 2000-2009</a:t>
            </a:r>
            <a:endParaRPr lang="en-US" dirty="0"/>
          </a:p>
        </p:txBody>
      </p:sp>
      <p:pic>
        <p:nvPicPr>
          <p:cNvPr id="4" name="Picture 3" descr="large_volc_so2_emi_2000-2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2" y="1573426"/>
            <a:ext cx="6345304" cy="40292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25051"/>
            <a:ext cx="635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emission from eruptive volcanoes from 2000 to 2009 with injection height above 10 km. Data source: TOMS, OMI, GVP, and in-situ measurements reported in literature (Diehl</a:t>
            </a:r>
            <a:r>
              <a:rPr lang="en-US" sz="1600" dirty="0"/>
              <a:t> </a:t>
            </a:r>
            <a:r>
              <a:rPr lang="en-US" sz="1600" dirty="0" smtClean="0"/>
              <a:t>et al., 2012)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063170" y="2835501"/>
            <a:ext cx="5168187" cy="502121"/>
          </a:xfrm>
          <a:prstGeom prst="straightConnector1">
            <a:avLst/>
          </a:prstGeom>
          <a:ln w="38100" cmpd="sng">
            <a:solidFill>
              <a:srgbClr val="3366FF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96328" y="1664790"/>
            <a:ext cx="23667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Volcanic emissions that reach the UTLS seem to have a positive trend as well</a:t>
            </a:r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And they release SO</a:t>
            </a:r>
            <a:r>
              <a:rPr lang="en-US" baseline="-25000" dirty="0" smtClean="0"/>
              <a:t>2</a:t>
            </a:r>
            <a:r>
              <a:rPr lang="en-US" dirty="0" smtClean="0"/>
              <a:t> at high altitudes to have a more direct influence than Asian anthropogenic sources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0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82" y="1639787"/>
            <a:ext cx="7737515" cy="385399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800" dirty="0" smtClean="0">
                <a:cs typeface="Century Gothic"/>
              </a:rPr>
              <a:t>We use a global model GOCART to simulate atmospheric aerosols with a goal to assess the relative contributions of volcanic and anthropogenic emissions to the stratospheric aerosol loading and decadal trend</a:t>
            </a:r>
          </a:p>
          <a:p>
            <a:pPr>
              <a:lnSpc>
                <a:spcPct val="120000"/>
              </a:lnSpc>
            </a:pPr>
            <a:r>
              <a:rPr lang="en-US" sz="2800" dirty="0" smtClean="0">
                <a:cs typeface="Century Gothic"/>
              </a:rPr>
              <a:t>We compare the model simulations with satellite observations of SO</a:t>
            </a:r>
            <a:r>
              <a:rPr lang="en-US" sz="2800" baseline="-25000" dirty="0" smtClean="0">
                <a:cs typeface="Century Gothic"/>
              </a:rPr>
              <a:t>2</a:t>
            </a:r>
            <a:r>
              <a:rPr lang="en-US" sz="2800" dirty="0" smtClean="0">
                <a:cs typeface="Century Gothic"/>
              </a:rPr>
              <a:t> and aerosols in the troposphere and stratosphere from multiple satellite data</a:t>
            </a:r>
          </a:p>
        </p:txBody>
      </p:sp>
    </p:spTree>
    <p:extLst>
      <p:ext uri="{BB962C8B-B14F-4D97-AF65-F5344CB8AC3E}">
        <p14:creationId xmlns:p14="http://schemas.microsoft.com/office/powerpoint/2010/main" val="3872148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80973"/>
          </a:xfrm>
        </p:spPr>
        <p:txBody>
          <a:bodyPr/>
          <a:lstStyle/>
          <a:p>
            <a:r>
              <a:rPr lang="en-US" dirty="0" smtClean="0"/>
              <a:t>Global SO</a:t>
            </a:r>
            <a:r>
              <a:rPr lang="en-US" baseline="-25000" dirty="0" smtClean="0"/>
              <a:t>2</a:t>
            </a:r>
            <a:r>
              <a:rPr lang="en-US" dirty="0" smtClean="0"/>
              <a:t> emissions, 2001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26" y="1314373"/>
            <a:ext cx="3840479" cy="2757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960" y="1314373"/>
            <a:ext cx="3840479" cy="27576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226" y="4072050"/>
            <a:ext cx="3840479" cy="27576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80761" y="5168883"/>
            <a:ext cx="3577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(Note: OCS is not included in the model)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512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Regional aerosol trends – model and satellite AOD</a:t>
            </a:r>
            <a:endParaRPr lang="en-US" dirty="0"/>
          </a:p>
        </p:txBody>
      </p:sp>
      <p:pic>
        <p:nvPicPr>
          <p:cNvPr id="3" name="Picture 2" descr="g5e520m0c-sat_aot2d_sas_yravg_2000-20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22" y="3721649"/>
            <a:ext cx="3330849" cy="2011680"/>
          </a:xfrm>
          <a:prstGeom prst="rect">
            <a:avLst/>
          </a:prstGeom>
        </p:spPr>
      </p:pic>
      <p:pic>
        <p:nvPicPr>
          <p:cNvPr id="4" name="Picture 3" descr="g5e520m0c-sat_aot2d_eas_yravg_2000-20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1" y="3721649"/>
            <a:ext cx="3330849" cy="2011680"/>
          </a:xfrm>
          <a:prstGeom prst="rect">
            <a:avLst/>
          </a:prstGeom>
        </p:spPr>
      </p:pic>
      <p:pic>
        <p:nvPicPr>
          <p:cNvPr id="5" name="Picture 4" descr="g5e520m0c-sat_aot2d_eur_yravg_2000-20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73" y="1683629"/>
            <a:ext cx="3426440" cy="2011680"/>
          </a:xfrm>
          <a:prstGeom prst="rect">
            <a:avLst/>
          </a:prstGeom>
        </p:spPr>
      </p:pic>
      <p:pic>
        <p:nvPicPr>
          <p:cNvPr id="6" name="Picture 5" descr="g5e520m0c-sat_aot2d_usa_yravg_2000-20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629"/>
            <a:ext cx="3426440" cy="201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14382" b="18190"/>
          <a:stretch/>
        </p:blipFill>
        <p:spPr>
          <a:xfrm>
            <a:off x="1757737" y="5761888"/>
            <a:ext cx="3657600" cy="5248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74345" y="1846030"/>
            <a:ext cx="225923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 though anthropogenic AOD shows regional decreasing or increasing trends, trends of total AOD is much weaker because of large fraction of other aerosols (e.g., dust)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05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/>
          <a:lstStyle/>
          <a:p>
            <a:r>
              <a:rPr lang="en-US" dirty="0" smtClean="0"/>
              <a:t>Volcanic SO</a:t>
            </a:r>
            <a:r>
              <a:rPr lang="en-US" baseline="-25000" dirty="0" smtClean="0"/>
              <a:t>2</a:t>
            </a:r>
            <a:r>
              <a:rPr lang="en-US" dirty="0" smtClean="0"/>
              <a:t> – </a:t>
            </a:r>
            <a:r>
              <a:rPr lang="en-US" dirty="0" err="1" smtClean="0"/>
              <a:t>Kasatochi</a:t>
            </a:r>
            <a:r>
              <a:rPr lang="en-US" dirty="0" smtClean="0"/>
              <a:t>, Aug 2008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5823"/>
            <a:ext cx="2286000" cy="1515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835823"/>
            <a:ext cx="2286000" cy="1515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35823"/>
            <a:ext cx="2286000" cy="1516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835823"/>
            <a:ext cx="2286000" cy="1516977"/>
          </a:xfrm>
          <a:prstGeom prst="rect">
            <a:avLst/>
          </a:prstGeom>
        </p:spPr>
      </p:pic>
      <p:pic>
        <p:nvPicPr>
          <p:cNvPr id="10" name="Picture 9" descr="g5e520m0c_so2_nam_20080809_orth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2286000" cy="1823502"/>
          </a:xfrm>
          <a:prstGeom prst="rect">
            <a:avLst/>
          </a:prstGeom>
        </p:spPr>
      </p:pic>
      <p:pic>
        <p:nvPicPr>
          <p:cNvPr id="11" name="Picture 10" descr="g5e520m0c_so2_nam_20080811_orth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815298"/>
            <a:ext cx="2286000" cy="1823502"/>
          </a:xfrm>
          <a:prstGeom prst="rect">
            <a:avLst/>
          </a:prstGeom>
        </p:spPr>
      </p:pic>
      <p:pic>
        <p:nvPicPr>
          <p:cNvPr id="12" name="Picture 11" descr="g5e520m0c_so2_nam_20080812_ortho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0000"/>
            <a:ext cx="2286000" cy="1823502"/>
          </a:xfrm>
          <a:prstGeom prst="rect">
            <a:avLst/>
          </a:prstGeom>
        </p:spPr>
      </p:pic>
      <p:pic>
        <p:nvPicPr>
          <p:cNvPr id="13" name="Picture 12" descr="g5e520m0c_so2_nam_20080813_orth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10000"/>
            <a:ext cx="2286000" cy="18235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29000" y="1371600"/>
            <a:ext cx="195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OMI column SO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3369338" y="3505200"/>
            <a:ext cx="2498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GOCART column SO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" y="2971800"/>
            <a:ext cx="971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2008-08-09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2362200" y="2971800"/>
            <a:ext cx="960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2008-08-11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648200" y="2971800"/>
            <a:ext cx="971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2008-08-12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934200" y="2971800"/>
            <a:ext cx="971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2008-08-13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" y="5029200"/>
            <a:ext cx="971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2008-08-09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2362200" y="5029200"/>
            <a:ext cx="960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2008-08-11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4648200" y="5029200"/>
            <a:ext cx="971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2008-08-12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6934200" y="5029200"/>
            <a:ext cx="971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2008-08-13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1981200" y="5791200"/>
            <a:ext cx="522562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OMI: snapshot at ~1:40 pm local time   GOCART: daily average</a:t>
            </a:r>
          </a:p>
          <a:p>
            <a:r>
              <a:rPr lang="en-US" sz="1100" dirty="0" smtClean="0"/>
              <a:t>(note: unit and color scales are different between OMI and GOCART)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0027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4789</TotalTime>
  <Words>1152</Words>
  <Application>Microsoft Macintosh PowerPoint</Application>
  <PresentationFormat>On-screen Show (4:3)</PresentationFormat>
  <Paragraphs>110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Clarity</vt:lpstr>
      <vt:lpstr>Anthropogenic and volcanic contributions to the decadal variations of stratospheric aerosol</vt:lpstr>
      <vt:lpstr>Preface</vt:lpstr>
      <vt:lpstr>Introduction</vt:lpstr>
      <vt:lpstr>Anthropogenic SO2 emission, 2000-2009</vt:lpstr>
      <vt:lpstr>Volcanic emission of SO2 going to the UTLS, 2000-2009</vt:lpstr>
      <vt:lpstr>This study</vt:lpstr>
      <vt:lpstr>Global SO2 emissions, 2001</vt:lpstr>
      <vt:lpstr>Regional aerosol trends – model and satellite AOD</vt:lpstr>
      <vt:lpstr>Volcanic SO2 – Kasatochi, Aug 2008</vt:lpstr>
      <vt:lpstr>Volcanic SO2 - Soufrière Hills, May 2006 </vt:lpstr>
      <vt:lpstr>Comparisons with SCIAMACHY profiles</vt:lpstr>
      <vt:lpstr>Comparison with CALIPSO</vt:lpstr>
      <vt:lpstr>Attribution of “trends” (GOCART)</vt:lpstr>
      <vt:lpstr>Transport of pollution to the UTLS</vt:lpstr>
      <vt:lpstr>Conclusions</vt:lpstr>
      <vt:lpstr>Next action items: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Aerocom contribution to the Hemispheric transport of air pollution (HTAP) study</dc:title>
  <dc:creator>Mian Chin</dc:creator>
  <cp:lastModifiedBy>Mian Chin</cp:lastModifiedBy>
  <cp:revision>96</cp:revision>
  <cp:lastPrinted>2013-10-29T14:22:34Z</cp:lastPrinted>
  <dcterms:created xsi:type="dcterms:W3CDTF">2013-09-16T16:52:26Z</dcterms:created>
  <dcterms:modified xsi:type="dcterms:W3CDTF">2013-10-29T14:31:58Z</dcterms:modified>
</cp:coreProperties>
</file>