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63" r:id="rId2"/>
    <p:sldId id="323" r:id="rId3"/>
    <p:sldId id="333" r:id="rId4"/>
    <p:sldId id="320" r:id="rId5"/>
    <p:sldId id="342" r:id="rId6"/>
    <p:sldId id="324" r:id="rId7"/>
    <p:sldId id="327" r:id="rId8"/>
    <p:sldId id="339" r:id="rId9"/>
    <p:sldId id="340" r:id="rId10"/>
    <p:sldId id="336" r:id="rId11"/>
    <p:sldId id="337" r:id="rId12"/>
    <p:sldId id="338" r:id="rId13"/>
    <p:sldId id="282" r:id="rId14"/>
    <p:sldId id="335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9BA08"/>
    <a:srgbClr val="4411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871" autoAdjust="0"/>
    <p:restoredTop sz="99659" autoAdjust="0"/>
  </p:normalViewPr>
  <p:slideViewPr>
    <p:cSldViewPr>
      <p:cViewPr>
        <p:scale>
          <a:sx n="99" d="100"/>
          <a:sy n="99" d="100"/>
        </p:scale>
        <p:origin x="-776" y="-2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handoutMaster" Target="handoutMasters/handoutMaster1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D6F774-9C7A-604A-BE6D-E5C47A4361AC}" type="datetimeFigureOut">
              <a:rPr lang="en-US"/>
              <a:pPr/>
              <a:t>10/29/13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B5C822-C053-6349-BC71-7BDCB2F6FA2D}" type="slidenum">
              <a:rPr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07215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E6E190-C719-407D-93A4-A4AC599760E0}" type="datetimeFigureOut">
              <a:rPr lang="en-US" smtClean="0"/>
              <a:pPr/>
              <a:t>10/29/13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7865C2-013D-4226-8754-887A27B574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71806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08A606D-4A0E-274B-B267-B9E38778A244}" type="slidenum">
              <a:rPr lang="en-US"/>
              <a:pPr/>
              <a:t>1</a:t>
            </a:fld>
            <a:endParaRPr lang="en-US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896BA8F-CE03-514C-98BD-6409AAD3A4A8}" type="slidenum">
              <a:rPr lang="en-US"/>
              <a:pPr/>
              <a:t>11</a:t>
            </a:fld>
            <a:endParaRPr lang="en-US"/>
          </a:p>
        </p:txBody>
      </p:sp>
      <p:sp>
        <p:nvSpPr>
          <p:cNvPr id="84275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427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08A606D-4A0E-274B-B267-B9E38778A244}" type="slidenum">
              <a:rPr lang="en-US"/>
              <a:pPr/>
              <a:t>13</a:t>
            </a:fld>
            <a:endParaRPr lang="en-US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dirty="0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896BA8F-CE03-514C-98BD-6409AAD3A4A8}" type="slidenum">
              <a:rPr lang="en-US"/>
              <a:pPr/>
              <a:t>14</a:t>
            </a:fld>
            <a:endParaRPr lang="en-US"/>
          </a:p>
        </p:txBody>
      </p:sp>
      <p:sp>
        <p:nvSpPr>
          <p:cNvPr id="84275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427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08A606D-4A0E-274B-B267-B9E38778A244}" type="slidenum">
              <a:rPr lang="en-US"/>
              <a:pPr/>
              <a:t>2</a:t>
            </a:fld>
            <a:endParaRPr lang="en-US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08A606D-4A0E-274B-B267-B9E38778A244}" type="slidenum">
              <a:rPr lang="en-US"/>
              <a:pPr/>
              <a:t>3</a:t>
            </a:fld>
            <a:endParaRPr lang="en-US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08A606D-4A0E-274B-B267-B9E38778A244}" type="slidenum">
              <a:rPr lang="en-US"/>
              <a:pPr/>
              <a:t>4</a:t>
            </a:fld>
            <a:endParaRPr lang="en-US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dirty="0" smtClean="0">
                <a:latin typeface="Arial" charset="0"/>
                <a:ea typeface="ＭＳ Ｐゴシック" charset="-128"/>
                <a:cs typeface="ＭＳ Ｐゴシック" charset="-128"/>
              </a:rPr>
              <a:t>Getting the</a:t>
            </a:r>
            <a:r>
              <a:rPr lang="en-US" baseline="0" dirty="0" smtClean="0">
                <a:latin typeface="Arial" charset="0"/>
                <a:ea typeface="ＭＳ Ｐゴシック" charset="-128"/>
                <a:cs typeface="ＭＳ Ｐゴシック" charset="-128"/>
              </a:rPr>
              <a:t> tails of the </a:t>
            </a:r>
            <a:r>
              <a:rPr lang="en-US" baseline="0" dirty="0" err="1" smtClean="0">
                <a:latin typeface="Arial" charset="0"/>
                <a:ea typeface="ＭＳ Ｐゴシック" charset="-128"/>
                <a:cs typeface="ＭＳ Ｐゴシック" charset="-128"/>
              </a:rPr>
              <a:t>dist</a:t>
            </a:r>
            <a:r>
              <a:rPr lang="en-US" baseline="0" dirty="0" smtClean="0">
                <a:latin typeface="Arial" charset="0"/>
                <a:ea typeface="ＭＳ Ｐゴシック" charset="-128"/>
                <a:cs typeface="ＭＳ Ｐゴシック" charset="-128"/>
              </a:rPr>
              <a:t> right is important.  </a:t>
            </a:r>
            <a:endParaRPr lang="en-US" dirty="0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D934DF0-0DB3-C745-8FEF-6A39427F56A0}" type="slidenum">
              <a:rPr lang="en-US"/>
              <a:pPr/>
              <a:t>5</a:t>
            </a:fld>
            <a:endParaRPr lang="en-US"/>
          </a:p>
        </p:txBody>
      </p:sp>
      <p:sp>
        <p:nvSpPr>
          <p:cNvPr id="54886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88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896BA8F-CE03-514C-98BD-6409AAD3A4A8}" type="slidenum">
              <a:rPr lang="en-US"/>
              <a:pPr/>
              <a:t>7</a:t>
            </a:fld>
            <a:endParaRPr lang="en-US"/>
          </a:p>
        </p:txBody>
      </p:sp>
      <p:sp>
        <p:nvSpPr>
          <p:cNvPr id="84275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427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896BA8F-CE03-514C-98BD-6409AAD3A4A8}" type="slidenum">
              <a:rPr lang="en-US"/>
              <a:pPr/>
              <a:t>8</a:t>
            </a:fld>
            <a:endParaRPr lang="en-US"/>
          </a:p>
        </p:txBody>
      </p:sp>
      <p:sp>
        <p:nvSpPr>
          <p:cNvPr id="84275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427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896BA8F-CE03-514C-98BD-6409AAD3A4A8}" type="slidenum">
              <a:rPr lang="en-US"/>
              <a:pPr/>
              <a:t>9</a:t>
            </a:fld>
            <a:endParaRPr lang="en-US"/>
          </a:p>
        </p:txBody>
      </p:sp>
      <p:sp>
        <p:nvSpPr>
          <p:cNvPr id="84275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427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896BA8F-CE03-514C-98BD-6409AAD3A4A8}" type="slidenum">
              <a:rPr lang="en-US"/>
              <a:pPr/>
              <a:t>10</a:t>
            </a:fld>
            <a:endParaRPr lang="en-US"/>
          </a:p>
        </p:txBody>
      </p:sp>
      <p:sp>
        <p:nvSpPr>
          <p:cNvPr id="84275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427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350A5-52EB-7047-885B-FFF5BEF1559A}" type="datetime1">
              <a:rPr lang="en-US"/>
              <a:pPr/>
              <a:t>10/29/13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C6672-1993-4A94-B124-3DC3B0CE2C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3055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4DB10-1497-8A4C-B1B4-37C1B8FAD8BE}" type="datetime1">
              <a:rPr lang="en-US"/>
              <a:pPr/>
              <a:t>10/29/13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C6672-1993-4A94-B124-3DC3B0CE2C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9043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19E51-E48D-C34A-BB64-4C3F3EBD4DFA}" type="datetime1">
              <a:rPr lang="en-US"/>
              <a:pPr/>
              <a:t>10/29/13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C6672-1993-4A94-B124-3DC3B0CE2C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8362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015D6-F681-2B45-9A48-B11324658EF6}" type="datetime1">
              <a:rPr lang="en-US"/>
              <a:pPr/>
              <a:t>10/29/13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C6672-1993-4A94-B124-3DC3B0CE2C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5240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EA4E0-CF41-B84B-A9E8-A812429017CD}" type="datetime1">
              <a:rPr lang="en-US"/>
              <a:pPr/>
              <a:t>10/29/13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C6672-1993-4A94-B124-3DC3B0CE2C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7513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AE77F-F5BF-DF41-9B69-A462735260AC}" type="datetime1">
              <a:rPr lang="en-US"/>
              <a:pPr/>
              <a:t>10/29/13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C6672-1993-4A94-B124-3DC3B0CE2C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8305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AD968-7B04-0348-8E49-495262B83E5B}" type="datetime1">
              <a:rPr lang="en-US"/>
              <a:pPr/>
              <a:t>10/29/13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C6672-1993-4A94-B124-3DC3B0CE2C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1414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89FE2-8E29-A94E-B99B-D56F22A44BDC}" type="datetime1">
              <a:rPr lang="en-US"/>
              <a:pPr/>
              <a:t>10/29/13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C6672-1993-4A94-B124-3DC3B0CE2C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38826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5AB3B-278A-A543-9756-2443DF2FFD4C}" type="datetime1">
              <a:rPr lang="en-US"/>
              <a:pPr/>
              <a:t>10/29/13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C6672-1993-4A94-B124-3DC3B0CE2C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3003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7891F-A9D6-E94D-B51C-2E8585CDB85D}" type="datetime1">
              <a:rPr lang="en-US"/>
              <a:pPr/>
              <a:t>10/29/13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C6672-1993-4A94-B124-3DC3B0CE2C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3980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32959-3721-9448-8E5C-BCF9952AE89B}" type="datetime1">
              <a:rPr lang="en-US"/>
              <a:pPr/>
              <a:t>10/29/13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C6672-1993-4A94-B124-3DC3B0CE2C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2125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9FDA7F-1086-4040-BB61-E985C3D9C7AA}" type="datetime1">
              <a:rPr lang="en-US"/>
              <a:pPr/>
              <a:t>10/29/13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3C6672-1993-4A94-B124-3DC3B0CE2C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7953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microsoft.com/office/2007/relationships/hdphoto" Target="../media/hdphoto1.wdp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5" Type="http://schemas.openxmlformats.org/officeDocument/2006/relationships/image" Target="../media/image25.png"/><Relationship Id="rId6" Type="http://schemas.openxmlformats.org/officeDocument/2006/relationships/image" Target="../media/image26.png"/><Relationship Id="rId7" Type="http://schemas.openxmlformats.org/officeDocument/2006/relationships/image" Target="../media/image27.png"/><Relationship Id="rId8" Type="http://schemas.openxmlformats.org/officeDocument/2006/relationships/image" Target="../media/image28.png"/><Relationship Id="rId9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4" Type="http://schemas.openxmlformats.org/officeDocument/2006/relationships/image" Target="../media/image31.png"/><Relationship Id="rId5" Type="http://schemas.openxmlformats.org/officeDocument/2006/relationships/image" Target="../media/image32.png"/><Relationship Id="rId6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Relationship Id="rId3" Type="http://schemas.openxmlformats.org/officeDocument/2006/relationships/image" Target="../media/image3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microsoft.com/office/2007/relationships/hdphoto" Target="../media/hdphoto1.wdp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4" Type="http://schemas.openxmlformats.org/officeDocument/2006/relationships/image" Target="../media/image37.png"/><Relationship Id="rId5" Type="http://schemas.openxmlformats.org/officeDocument/2006/relationships/image" Target="../media/image38.png"/><Relationship Id="rId6" Type="http://schemas.openxmlformats.org/officeDocument/2006/relationships/image" Target="../media/image39.png"/><Relationship Id="rId7" Type="http://schemas.openxmlformats.org/officeDocument/2006/relationships/image" Target="../media/image40.png"/><Relationship Id="rId8" Type="http://schemas.openxmlformats.org/officeDocument/2006/relationships/image" Target="../media/image41.png"/><Relationship Id="rId9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microsoft.com/office/2007/relationships/hdphoto" Target="../media/hdphoto1.wdp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microsoft.com/office/2007/relationships/hdphoto" Target="../media/hdphoto1.wdp"/><Relationship Id="rId5" Type="http://schemas.openxmlformats.org/officeDocument/2006/relationships/image" Target="../media/image6.emf"/><Relationship Id="rId6" Type="http://schemas.openxmlformats.org/officeDocument/2006/relationships/image" Target="../media/image7.emf"/><Relationship Id="rId7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image" Target="../media/image12.png"/><Relationship Id="rId7" Type="http://schemas.openxmlformats.org/officeDocument/2006/relationships/image" Target="../media/image13.png"/><Relationship Id="rId8" Type="http://schemas.openxmlformats.org/officeDocument/2006/relationships/image" Target="../media/image14.png"/><Relationship Id="rId9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16.png"/><Relationship Id="rId5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alphaModFix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5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1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90500" y="1143000"/>
            <a:ext cx="8763000" cy="1752600"/>
          </a:xfrm>
        </p:spPr>
        <p:txBody>
          <a:bodyPr>
            <a:normAutofit/>
          </a:bodyPr>
          <a:lstStyle/>
          <a:p>
            <a:r>
              <a:rPr lang="en-US" b="1" u="sng" dirty="0" smtClean="0">
                <a:solidFill>
                  <a:schemeClr val="bg1"/>
                </a:solidFill>
                <a:latin typeface="Arial"/>
                <a:cs typeface="Arial"/>
              </a:rPr>
              <a:t>Microphysical</a:t>
            </a:r>
            <a:r>
              <a:rPr lang="en-US" b="1" dirty="0" smtClean="0">
                <a:solidFill>
                  <a:schemeClr val="bg1"/>
                </a:solidFill>
                <a:latin typeface="Arial"/>
                <a:cs typeface="Arial"/>
              </a:rPr>
              <a:t> simulations </a:t>
            </a:r>
            <a:r>
              <a:rPr lang="en-US" b="1" dirty="0">
                <a:solidFill>
                  <a:schemeClr val="bg1"/>
                </a:solidFill>
                <a:latin typeface="Arial"/>
                <a:cs typeface="Arial"/>
              </a:rPr>
              <a:t>of </a:t>
            </a:r>
            <a:r>
              <a:rPr lang="en-US" b="1" dirty="0" smtClean="0">
                <a:solidFill>
                  <a:schemeClr val="bg1"/>
                </a:solidFill>
                <a:latin typeface="Arial"/>
                <a:cs typeface="Arial"/>
              </a:rPr>
              <a:t>large </a:t>
            </a:r>
            <a:r>
              <a:rPr lang="en-US" b="1" dirty="0">
                <a:solidFill>
                  <a:schemeClr val="bg1"/>
                </a:solidFill>
                <a:latin typeface="Arial"/>
                <a:cs typeface="Arial"/>
              </a:rPr>
              <a:t>volcanic eruptions: Pinatubo and Toba</a:t>
            </a:r>
          </a:p>
        </p:txBody>
      </p:sp>
      <p:sp>
        <p:nvSpPr>
          <p:cNvPr id="2052" name="Rectangle 5"/>
          <p:cNvSpPr>
            <a:spLocks noChangeArrowheads="1"/>
          </p:cNvSpPr>
          <p:nvPr/>
        </p:nvSpPr>
        <p:spPr bwMode="auto">
          <a:xfrm>
            <a:off x="304800" y="2971800"/>
            <a:ext cx="83820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Arial"/>
                <a:cs typeface="Arial"/>
              </a:rPr>
              <a:t>Jason M. English</a:t>
            </a:r>
            <a:r>
              <a:rPr lang="en-US" sz="800" b="1" dirty="0">
                <a:solidFill>
                  <a:schemeClr val="bg1"/>
                </a:solidFill>
                <a:latin typeface="Arial"/>
                <a:cs typeface="Arial"/>
              </a:rPr>
              <a:t/>
            </a:r>
            <a:br>
              <a:rPr lang="en-US" sz="800" b="1" dirty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en-US" b="1" dirty="0" smtClean="0">
                <a:solidFill>
                  <a:schemeClr val="bg1"/>
                </a:solidFill>
                <a:latin typeface="Arial"/>
                <a:cs typeface="Arial"/>
              </a:rPr>
              <a:t>National Center for Atmospheric Research 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  <a:latin typeface="Arial"/>
                <a:cs typeface="Arial"/>
              </a:rPr>
              <a:t>(LASP/University of Colorado starting Jan 1, 2014)</a:t>
            </a:r>
            <a:endParaRPr lang="en-US" b="1" dirty="0">
              <a:solidFill>
                <a:schemeClr val="bg1"/>
              </a:solidFill>
              <a:latin typeface="Arial"/>
              <a:cs typeface="Arial"/>
            </a:endParaRPr>
          </a:p>
          <a:p>
            <a:r>
              <a:rPr lang="en-US" sz="2000" b="1" dirty="0" smtClean="0">
                <a:solidFill>
                  <a:schemeClr val="bg1"/>
                </a:solidFill>
                <a:latin typeface="Arial"/>
                <a:cs typeface="Arial"/>
              </a:rPr>
              <a:t>		</a:t>
            </a:r>
          </a:p>
          <a:p>
            <a:endParaRPr lang="en-US" sz="2000" b="1" dirty="0" smtClean="0">
              <a:solidFill>
                <a:schemeClr val="bg1"/>
              </a:solidFill>
              <a:latin typeface="Arial"/>
              <a:cs typeface="Arial"/>
            </a:endParaRPr>
          </a:p>
          <a:p>
            <a:pPr algn="ctr"/>
            <a:r>
              <a:rPr lang="en-US" sz="2000" b="1" dirty="0" smtClean="0">
                <a:solidFill>
                  <a:schemeClr val="bg1"/>
                </a:solidFill>
                <a:latin typeface="Arial"/>
                <a:cs typeface="Arial"/>
              </a:rPr>
              <a:t>Thanks to collaborators </a:t>
            </a:r>
            <a:br>
              <a:rPr lang="en-US" sz="2000" b="1" dirty="0" smtClean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en-US" sz="2000" b="1" dirty="0" smtClean="0">
                <a:solidFill>
                  <a:schemeClr val="bg1"/>
                </a:solidFill>
                <a:latin typeface="Arial"/>
                <a:cs typeface="Arial"/>
              </a:rPr>
              <a:t>Brian </a:t>
            </a:r>
            <a:r>
              <a:rPr lang="en-US" sz="2000" b="1" dirty="0" err="1" smtClean="0">
                <a:solidFill>
                  <a:schemeClr val="bg1"/>
                </a:solidFill>
                <a:latin typeface="Arial"/>
                <a:cs typeface="Arial"/>
              </a:rPr>
              <a:t>Toon</a:t>
            </a:r>
            <a:r>
              <a:rPr lang="en-US" sz="2000" b="1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2000" b="1" dirty="0" smtClean="0">
                <a:solidFill>
                  <a:schemeClr val="bg1"/>
                </a:solidFill>
                <a:latin typeface="Arial"/>
                <a:cs typeface="Arial"/>
              </a:rPr>
              <a:t>and Michael Mills</a:t>
            </a:r>
            <a:endParaRPr lang="en-US" sz="2000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16"/>
          <p:cNvSpPr>
            <a:spLocks noGrp="1"/>
          </p:cNvSpPr>
          <p:nvPr>
            <p:ph type="title"/>
          </p:nvPr>
        </p:nvSpPr>
        <p:spPr>
          <a:xfrm>
            <a:off x="381000" y="14160"/>
            <a:ext cx="8382000" cy="533400"/>
          </a:xfrm>
        </p:spPr>
        <p:txBody>
          <a:bodyPr>
            <a:noAutofit/>
          </a:bodyPr>
          <a:lstStyle/>
          <a:p>
            <a:r>
              <a:rPr lang="en-US" sz="2400" b="1" dirty="0" smtClean="0">
                <a:latin typeface="Arial"/>
                <a:cs typeface="Arial"/>
              </a:rPr>
              <a:t>Extinctions peak in lower stratosphere and poles</a:t>
            </a:r>
            <a:endParaRPr lang="en-US" sz="2400" b="1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228600" y="457200"/>
            <a:ext cx="8517517" cy="3124200"/>
            <a:chOff x="36422" y="3733800"/>
            <a:chExt cx="8517517" cy="3124200"/>
          </a:xfrm>
        </p:grpSpPr>
        <p:pic>
          <p:nvPicPr>
            <p:cNvPr id="17" name="Picture 16" descr="2d-tau525-lat-time-pinx1_vw.png"/>
            <p:cNvPicPr>
              <a:picLocks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334" t="18227" r="24400" b="12756"/>
            <a:stretch/>
          </p:blipFill>
          <p:spPr>
            <a:xfrm>
              <a:off x="36422" y="4343400"/>
              <a:ext cx="3031117" cy="2514600"/>
            </a:xfrm>
            <a:prstGeom prst="rect">
              <a:avLst/>
            </a:prstGeom>
          </p:spPr>
        </p:pic>
        <p:pic>
          <p:nvPicPr>
            <p:cNvPr id="18" name="Picture 17" descr="2d-tau525-lat-time-pinx10_vw.png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543" t="18231" r="24630" b="13576"/>
            <a:stretch/>
          </p:blipFill>
          <p:spPr>
            <a:xfrm>
              <a:off x="2991338" y="4343400"/>
              <a:ext cx="2819401" cy="2514600"/>
            </a:xfrm>
            <a:prstGeom prst="rect">
              <a:avLst/>
            </a:prstGeom>
          </p:spPr>
        </p:pic>
        <p:pic>
          <p:nvPicPr>
            <p:cNvPr id="23" name="Picture 22" descr="2d-tau525-lat-time-pinx100_vw.png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534" t="18231" r="25094" b="13334"/>
            <a:stretch/>
          </p:blipFill>
          <p:spPr>
            <a:xfrm>
              <a:off x="5810739" y="4343400"/>
              <a:ext cx="2743200" cy="2514600"/>
            </a:xfrm>
            <a:prstGeom prst="rect">
              <a:avLst/>
            </a:prstGeom>
          </p:spPr>
        </p:pic>
        <p:grpSp>
          <p:nvGrpSpPr>
            <p:cNvPr id="3" name="Group 2"/>
            <p:cNvGrpSpPr/>
            <p:nvPr/>
          </p:nvGrpSpPr>
          <p:grpSpPr>
            <a:xfrm rot="5400000">
              <a:off x="4175035" y="2911565"/>
              <a:ext cx="586666" cy="2231136"/>
              <a:chOff x="7694" y="3962400"/>
              <a:chExt cx="586666" cy="2231136"/>
            </a:xfrm>
          </p:grpSpPr>
          <p:pic>
            <p:nvPicPr>
              <p:cNvPr id="13" name="Picture 12" descr="2d-tau525-lat-time-pinx10_vw.png"/>
              <p:cNvPicPr>
                <a:picLocks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5648" t="88825" r="24631" b="-155"/>
              <a:stretch/>
            </p:blipFill>
            <p:spPr>
              <a:xfrm rot="16200000">
                <a:off x="-704088" y="4895088"/>
                <a:ext cx="2231136" cy="365760"/>
              </a:xfrm>
              <a:prstGeom prst="rect">
                <a:avLst/>
              </a:prstGeom>
            </p:spPr>
          </p:pic>
          <p:sp>
            <p:nvSpPr>
              <p:cNvPr id="37" name="TextBox 36"/>
              <p:cNvSpPr txBox="1"/>
              <p:nvPr/>
            </p:nvSpPr>
            <p:spPr>
              <a:xfrm rot="16200000">
                <a:off x="-631567" y="4830261"/>
                <a:ext cx="1447800" cy="1692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1100" b="1" dirty="0" smtClean="0">
                    <a:latin typeface="Arial"/>
                    <a:cs typeface="Arial"/>
                  </a:rPr>
                  <a:t>AOD (525 nm)</a:t>
                </a:r>
                <a:endParaRPr lang="en-US" sz="1200" b="1" baseline="30000" dirty="0">
                  <a:latin typeface="Arial"/>
                  <a:cs typeface="Arial"/>
                </a:endParaRPr>
              </a:p>
            </p:txBody>
          </p:sp>
        </p:grpSp>
      </p:grpSp>
      <p:grpSp>
        <p:nvGrpSpPr>
          <p:cNvPr id="5" name="Group 4"/>
          <p:cNvGrpSpPr/>
          <p:nvPr/>
        </p:nvGrpSpPr>
        <p:grpSpPr>
          <a:xfrm>
            <a:off x="228600" y="3573120"/>
            <a:ext cx="8458200" cy="3284880"/>
            <a:chOff x="29896" y="457200"/>
            <a:chExt cx="8458200" cy="3284880"/>
          </a:xfrm>
        </p:grpSpPr>
        <p:pic>
          <p:nvPicPr>
            <p:cNvPr id="14" name="Picture 13"/>
            <p:cNvPicPr/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423" t="18178" r="25820" b="9215"/>
            <a:stretch/>
          </p:blipFill>
          <p:spPr bwMode="auto">
            <a:xfrm>
              <a:off x="29896" y="1066800"/>
              <a:ext cx="2971800" cy="267528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5" name="Picture 14"/>
            <p:cNvPicPr/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774" t="18200" r="25548" b="8907"/>
            <a:stretch/>
          </p:blipFill>
          <p:spPr bwMode="auto">
            <a:xfrm>
              <a:off x="5744896" y="1066800"/>
              <a:ext cx="2743200" cy="266700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6" name="Picture 15"/>
            <p:cNvPicPr/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978" t="19058" r="25679" b="8675"/>
            <a:stretch/>
          </p:blipFill>
          <p:spPr bwMode="auto">
            <a:xfrm>
              <a:off x="3001696" y="1066800"/>
              <a:ext cx="2743200" cy="266700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grpSp>
          <p:nvGrpSpPr>
            <p:cNvPr id="2" name="Group 1"/>
            <p:cNvGrpSpPr/>
            <p:nvPr/>
          </p:nvGrpSpPr>
          <p:grpSpPr>
            <a:xfrm rot="5400000">
              <a:off x="4198620" y="-388620"/>
              <a:ext cx="556260" cy="2247900"/>
              <a:chOff x="0" y="990600"/>
              <a:chExt cx="556260" cy="2247900"/>
            </a:xfrm>
          </p:grpSpPr>
          <p:sp>
            <p:nvSpPr>
              <p:cNvPr id="31" name="TextBox 30"/>
              <p:cNvSpPr txBox="1"/>
              <p:nvPr/>
            </p:nvSpPr>
            <p:spPr>
              <a:xfrm rot="16200000">
                <a:off x="-631567" y="2003167"/>
                <a:ext cx="1447800" cy="184666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1100" b="1" dirty="0" smtClean="0">
                    <a:latin typeface="Arial"/>
                    <a:cs typeface="Arial"/>
                  </a:rPr>
                  <a:t>Extinction (10</a:t>
                </a:r>
                <a:r>
                  <a:rPr lang="en-US" sz="1200" b="1" baseline="30000" dirty="0" smtClean="0">
                    <a:latin typeface="Arial"/>
                    <a:cs typeface="Arial"/>
                  </a:rPr>
                  <a:t>3</a:t>
                </a:r>
                <a:r>
                  <a:rPr lang="en-US" sz="1200" b="1" dirty="0" smtClean="0">
                    <a:latin typeface="Arial"/>
                    <a:cs typeface="Arial"/>
                  </a:rPr>
                  <a:t> </a:t>
                </a:r>
                <a:r>
                  <a:rPr lang="en-US" sz="1100" b="1" dirty="0" smtClean="0">
                    <a:latin typeface="Arial"/>
                    <a:cs typeface="Arial"/>
                  </a:rPr>
                  <a:t>km</a:t>
                </a:r>
                <a:r>
                  <a:rPr lang="en-US" sz="1200" b="1" baseline="30000" dirty="0" smtClean="0">
                    <a:latin typeface="Arial"/>
                    <a:cs typeface="Arial"/>
                  </a:rPr>
                  <a:t>-1</a:t>
                </a:r>
                <a:r>
                  <a:rPr lang="en-US" sz="1200" b="1" dirty="0">
                    <a:latin typeface="Arial"/>
                    <a:cs typeface="Arial"/>
                  </a:rPr>
                  <a:t>)</a:t>
                </a:r>
                <a:endParaRPr lang="en-US" sz="1200" b="1" baseline="30000" dirty="0">
                  <a:latin typeface="Arial"/>
                  <a:cs typeface="Arial"/>
                </a:endParaRPr>
              </a:p>
            </p:txBody>
          </p:sp>
          <p:pic>
            <p:nvPicPr>
              <p:cNvPr id="32" name="Picture 31"/>
              <p:cNvPicPr/>
              <p:nvPr/>
            </p:nvPicPr>
            <p:blipFill rotWithShape="1"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4423" t="14159" r="21115" b="5997"/>
              <a:stretch/>
            </p:blipFill>
            <p:spPr bwMode="auto">
              <a:xfrm rot="16200000">
                <a:off x="-731520" y="1950720"/>
                <a:ext cx="2247900" cy="327660"/>
              </a:xfrm>
              <a:prstGeom prst="rect">
                <a:avLst/>
              </a:prstGeom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</p:grpSp>
        <p:sp>
          <p:nvSpPr>
            <p:cNvPr id="36" name="Content Placeholder 19"/>
            <p:cNvSpPr txBox="1">
              <a:spLocks/>
            </p:cNvSpPr>
            <p:nvPr/>
          </p:nvSpPr>
          <p:spPr bwMode="auto">
            <a:xfrm>
              <a:off x="1249096" y="1143000"/>
              <a:ext cx="914400" cy="304800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 eaLnBrk="0" fontAlgn="base" hangingPunct="0">
                <a:spcBef>
                  <a:spcPct val="20000"/>
                </a:spcBef>
                <a:spcAft>
                  <a:spcPts val="600"/>
                </a:spcAft>
              </a:pPr>
              <a:r>
                <a:rPr lang="en-US" sz="1200" b="1" dirty="0" smtClean="0">
                  <a:solidFill>
                    <a:srgbClr val="FFFFFF"/>
                  </a:solidFill>
                  <a:latin typeface="Arial"/>
                  <a:cs typeface="Arial"/>
                </a:rPr>
                <a:t>Pinatubo</a:t>
              </a:r>
            </a:p>
          </p:txBody>
        </p:sp>
        <p:sp>
          <p:nvSpPr>
            <p:cNvPr id="38" name="Content Placeholder 19"/>
            <p:cNvSpPr txBox="1">
              <a:spLocks/>
            </p:cNvSpPr>
            <p:nvPr/>
          </p:nvSpPr>
          <p:spPr bwMode="auto">
            <a:xfrm>
              <a:off x="4144696" y="1143000"/>
              <a:ext cx="838200" cy="304800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 eaLnBrk="0" fontAlgn="base" hangingPunct="0">
                <a:spcBef>
                  <a:spcPct val="20000"/>
                </a:spcBef>
                <a:spcAft>
                  <a:spcPts val="600"/>
                </a:spcAft>
              </a:pPr>
              <a:r>
                <a:rPr lang="en-US" sz="1200" b="1" dirty="0" smtClean="0">
                  <a:solidFill>
                    <a:srgbClr val="FFFFFF"/>
                  </a:solidFill>
                  <a:latin typeface="Arial"/>
                  <a:cs typeface="Arial"/>
                </a:rPr>
                <a:t>Pin x10</a:t>
              </a:r>
            </a:p>
          </p:txBody>
        </p:sp>
        <p:sp>
          <p:nvSpPr>
            <p:cNvPr id="39" name="Content Placeholder 19"/>
            <p:cNvSpPr txBox="1">
              <a:spLocks/>
            </p:cNvSpPr>
            <p:nvPr/>
          </p:nvSpPr>
          <p:spPr bwMode="auto">
            <a:xfrm>
              <a:off x="6964096" y="1143000"/>
              <a:ext cx="838200" cy="304800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 eaLnBrk="0" fontAlgn="base" hangingPunct="0">
                <a:spcBef>
                  <a:spcPct val="20000"/>
                </a:spcBef>
                <a:spcAft>
                  <a:spcPts val="600"/>
                </a:spcAft>
              </a:pPr>
              <a:r>
                <a:rPr lang="en-US" sz="1200" b="1" dirty="0" smtClean="0">
                  <a:solidFill>
                    <a:srgbClr val="FFFFFF"/>
                  </a:solidFill>
                  <a:latin typeface="Arial"/>
                  <a:cs typeface="Arial"/>
                </a:rPr>
                <a:t>Toba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42852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16"/>
          <p:cNvSpPr>
            <a:spLocks noGrp="1"/>
          </p:cNvSpPr>
          <p:nvPr>
            <p:ph type="title"/>
          </p:nvPr>
        </p:nvSpPr>
        <p:spPr>
          <a:xfrm>
            <a:off x="304800" y="0"/>
            <a:ext cx="8382000" cy="533400"/>
          </a:xfrm>
        </p:spPr>
        <p:txBody>
          <a:bodyPr>
            <a:noAutofit/>
          </a:bodyPr>
          <a:lstStyle/>
          <a:p>
            <a:r>
              <a:rPr lang="en-US" sz="2400" b="1" dirty="0" smtClean="0">
                <a:latin typeface="Arial"/>
                <a:cs typeface="Arial"/>
              </a:rPr>
              <a:t>Accumulation modes perturbed in tropics and at poles</a:t>
            </a:r>
            <a:endParaRPr lang="en-US" sz="2400" b="1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930857" y="1371600"/>
            <a:ext cx="12430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latin typeface="Arial"/>
                <a:cs typeface="Arial"/>
              </a:rPr>
              <a:t>20-200 hPa; Equator</a:t>
            </a:r>
            <a:endParaRPr lang="en-US" sz="1400" b="1" dirty="0">
              <a:latin typeface="Arial"/>
              <a:cs typeface="Arial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924800" y="4800600"/>
            <a:ext cx="121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latin typeface="Arial"/>
                <a:cs typeface="Arial"/>
              </a:rPr>
              <a:t>50-990 hPa; 80-90°S</a:t>
            </a:r>
            <a:endParaRPr lang="en-US" sz="1400" b="1" dirty="0">
              <a:latin typeface="Arial"/>
              <a:cs typeface="Arial"/>
            </a:endParaRPr>
          </a:p>
        </p:txBody>
      </p:sp>
      <p:pic>
        <p:nvPicPr>
          <p:cNvPr id="14" name="Picture 13" descr="modes-var-50-990lev-90--80lat-90psd.pinx100_vw.cam2.h0.201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869" t="19935" r="16113" b="49020"/>
          <a:stretch/>
        </p:blipFill>
        <p:spPr>
          <a:xfrm>
            <a:off x="281188" y="2133600"/>
            <a:ext cx="737937" cy="228600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1066800" y="523063"/>
            <a:ext cx="6877050" cy="6334937"/>
            <a:chOff x="2038350" y="495823"/>
            <a:chExt cx="6877050" cy="6334937"/>
          </a:xfrm>
        </p:grpSpPr>
        <p:pic>
          <p:nvPicPr>
            <p:cNvPr id="12" name="Picture 11" descr="modes-var-20-200lev0-0lat0psd.pinx1_vw.cam2.h0.201.png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346" t="17797" r="23987" b="12779"/>
            <a:stretch/>
          </p:blipFill>
          <p:spPr>
            <a:xfrm>
              <a:off x="2038350" y="495823"/>
              <a:ext cx="3429000" cy="3088249"/>
            </a:xfrm>
            <a:prstGeom prst="rect">
              <a:avLst/>
            </a:prstGeom>
          </p:spPr>
        </p:pic>
        <p:pic>
          <p:nvPicPr>
            <p:cNvPr id="8" name="Picture 7" descr="modes-var-50-990lev-90--80lat-90psd.pinx1_vw.cam2.h0.201.png"/>
            <p:cNvPicPr>
              <a:picLocks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257" t="18301" r="24044" b="7625"/>
            <a:stretch/>
          </p:blipFill>
          <p:spPr>
            <a:xfrm>
              <a:off x="2038350" y="3543824"/>
              <a:ext cx="3429000" cy="3276600"/>
            </a:xfrm>
            <a:prstGeom prst="rect">
              <a:avLst/>
            </a:prstGeom>
          </p:spPr>
        </p:pic>
        <p:pic>
          <p:nvPicPr>
            <p:cNvPr id="9" name="Picture 8" descr="modes-var-50-990lev-90--80lat-90psd.pinx100_vw.cam2.h0.201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659" t="18082" r="24514" b="8061"/>
            <a:stretch/>
          </p:blipFill>
          <p:spPr>
            <a:xfrm>
              <a:off x="5486400" y="3554160"/>
              <a:ext cx="3429000" cy="3276600"/>
            </a:xfrm>
            <a:prstGeom prst="rect">
              <a:avLst/>
            </a:prstGeom>
          </p:spPr>
        </p:pic>
        <p:pic>
          <p:nvPicPr>
            <p:cNvPr id="13" name="Picture 12" descr="modes-var-20-200lev0-0lat0psd.pinx100_vw.cam2.h0.201.png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827" t="18037" r="23899" b="13444"/>
            <a:stretch/>
          </p:blipFill>
          <p:spPr>
            <a:xfrm>
              <a:off x="5486400" y="506160"/>
              <a:ext cx="3429000" cy="3067577"/>
            </a:xfrm>
            <a:prstGeom prst="rect">
              <a:avLst/>
            </a:prstGeom>
          </p:spPr>
        </p:pic>
        <p:sp>
          <p:nvSpPr>
            <p:cNvPr id="15" name="Content Placeholder 19"/>
            <p:cNvSpPr txBox="1">
              <a:spLocks/>
            </p:cNvSpPr>
            <p:nvPr/>
          </p:nvSpPr>
          <p:spPr bwMode="auto">
            <a:xfrm>
              <a:off x="3486150" y="648224"/>
              <a:ext cx="914400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 eaLnBrk="0" fontAlgn="base" hangingPunct="0">
                <a:spcBef>
                  <a:spcPct val="20000"/>
                </a:spcBef>
                <a:spcAft>
                  <a:spcPts val="600"/>
                </a:spcAft>
              </a:pPr>
              <a:r>
                <a:rPr lang="en-US" sz="1200" b="1" dirty="0" smtClean="0">
                  <a:latin typeface="Arial"/>
                  <a:cs typeface="Arial"/>
                </a:rPr>
                <a:t>Pinatubo</a:t>
              </a:r>
            </a:p>
          </p:txBody>
        </p:sp>
        <p:sp>
          <p:nvSpPr>
            <p:cNvPr id="16" name="Content Placeholder 19"/>
            <p:cNvSpPr txBox="1">
              <a:spLocks/>
            </p:cNvSpPr>
            <p:nvPr/>
          </p:nvSpPr>
          <p:spPr bwMode="auto">
            <a:xfrm>
              <a:off x="7162800" y="658560"/>
              <a:ext cx="685800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 eaLnBrk="0" fontAlgn="base" hangingPunct="0">
                <a:spcBef>
                  <a:spcPct val="20000"/>
                </a:spcBef>
                <a:spcAft>
                  <a:spcPts val="600"/>
                </a:spcAft>
              </a:pPr>
              <a:r>
                <a:rPr lang="en-US" sz="1200" b="1" dirty="0" smtClean="0">
                  <a:latin typeface="Arial"/>
                  <a:cs typeface="Arial"/>
                </a:rPr>
                <a:t>Toba</a:t>
              </a:r>
            </a:p>
          </p:txBody>
        </p:sp>
        <p:sp>
          <p:nvSpPr>
            <p:cNvPr id="17" name="Content Placeholder 19"/>
            <p:cNvSpPr txBox="1">
              <a:spLocks/>
            </p:cNvSpPr>
            <p:nvPr/>
          </p:nvSpPr>
          <p:spPr bwMode="auto">
            <a:xfrm>
              <a:off x="3533775" y="3706560"/>
              <a:ext cx="914400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 eaLnBrk="0" fontAlgn="base" hangingPunct="0">
                <a:spcBef>
                  <a:spcPct val="20000"/>
                </a:spcBef>
                <a:spcAft>
                  <a:spcPts val="600"/>
                </a:spcAft>
              </a:pPr>
              <a:r>
                <a:rPr lang="en-US" sz="1200" b="1" dirty="0" smtClean="0">
                  <a:latin typeface="Arial"/>
                  <a:cs typeface="Arial"/>
                </a:rPr>
                <a:t>Pinatubo</a:t>
              </a:r>
            </a:p>
          </p:txBody>
        </p:sp>
        <p:sp>
          <p:nvSpPr>
            <p:cNvPr id="18" name="Content Placeholder 19"/>
            <p:cNvSpPr txBox="1">
              <a:spLocks/>
            </p:cNvSpPr>
            <p:nvPr/>
          </p:nvSpPr>
          <p:spPr bwMode="auto">
            <a:xfrm>
              <a:off x="7305675" y="3706560"/>
              <a:ext cx="685800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 eaLnBrk="0" fontAlgn="base" hangingPunct="0">
                <a:spcBef>
                  <a:spcPct val="20000"/>
                </a:spcBef>
                <a:spcAft>
                  <a:spcPts val="600"/>
                </a:spcAft>
              </a:pPr>
              <a:r>
                <a:rPr lang="en-US" sz="1200" b="1" dirty="0" smtClean="0">
                  <a:latin typeface="Arial"/>
                  <a:cs typeface="Arial"/>
                </a:rPr>
                <a:t>Toba</a:t>
              </a:r>
            </a:p>
          </p:txBody>
        </p:sp>
      </p:grpSp>
      <p:sp>
        <p:nvSpPr>
          <p:cNvPr id="20" name="Cloud 19"/>
          <p:cNvSpPr/>
          <p:nvPr/>
        </p:nvSpPr>
        <p:spPr>
          <a:xfrm>
            <a:off x="1066800" y="3810000"/>
            <a:ext cx="381000" cy="304800"/>
          </a:xfrm>
          <a:prstGeom prst="cloud">
            <a:avLst/>
          </a:prstGeom>
          <a:solidFill>
            <a:srgbClr val="FF0000">
              <a:alpha val="47000"/>
            </a:srgbClr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Arrow Connector 20"/>
          <p:cNvCxnSpPr/>
          <p:nvPr/>
        </p:nvCxnSpPr>
        <p:spPr bwMode="auto">
          <a:xfrm flipH="1">
            <a:off x="838200" y="3962400"/>
            <a:ext cx="380998" cy="76200"/>
          </a:xfrm>
          <a:prstGeom prst="straightConnector1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16677938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04775" y="609600"/>
            <a:ext cx="9039226" cy="4038600"/>
            <a:chOff x="76200" y="-76200"/>
            <a:chExt cx="8686802" cy="3973360"/>
          </a:xfrm>
        </p:grpSpPr>
        <p:sp>
          <p:nvSpPr>
            <p:cNvPr id="26" name="TextBox 25"/>
            <p:cNvSpPr txBox="1"/>
            <p:nvPr/>
          </p:nvSpPr>
          <p:spPr>
            <a:xfrm>
              <a:off x="1317421" y="-76200"/>
              <a:ext cx="1835426" cy="2637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latin typeface="Arial"/>
                  <a:cs typeface="Arial"/>
                </a:rPr>
                <a:t>20-200 hPa; Equator</a:t>
              </a:r>
              <a:endParaRPr lang="en-US" sz="1400" dirty="0">
                <a:latin typeface="Arial"/>
                <a:cs typeface="Arial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5562600" y="-76200"/>
              <a:ext cx="22098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latin typeface="Arial"/>
                  <a:cs typeface="Arial"/>
                </a:rPr>
                <a:t>50-990 hPa; 80-90°S</a:t>
              </a:r>
              <a:endParaRPr lang="en-US" sz="1400" dirty="0">
                <a:latin typeface="Arial"/>
                <a:cs typeface="Arial"/>
              </a:endParaRPr>
            </a:p>
          </p:txBody>
        </p:sp>
        <p:pic>
          <p:nvPicPr>
            <p:cNvPr id="2" name="Picture 1" descr="modes-time_lat0-0_lev20-200_pinx1_vw.cam2.h0.201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37" t="17916" r="7253" b="9412"/>
            <a:stretch/>
          </p:blipFill>
          <p:spPr>
            <a:xfrm>
              <a:off x="76200" y="173736"/>
              <a:ext cx="4293055" cy="3622999"/>
            </a:xfrm>
            <a:prstGeom prst="rect">
              <a:avLst/>
            </a:prstGeom>
          </p:spPr>
        </p:pic>
        <p:pic>
          <p:nvPicPr>
            <p:cNvPr id="6" name="Picture 5" descr="modes-time_lat-90--80_lev50-990_pinx1_vw.cam2.h0.201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944" t="17747" r="6944" b="8642"/>
            <a:stretch/>
          </p:blipFill>
          <p:spPr>
            <a:xfrm>
              <a:off x="4396603" y="164592"/>
              <a:ext cx="4366399" cy="3732568"/>
            </a:xfrm>
            <a:prstGeom prst="rect">
              <a:avLst/>
            </a:prstGeom>
          </p:spPr>
        </p:pic>
      </p:grpSp>
      <p:sp>
        <p:nvSpPr>
          <p:cNvPr id="15" name="Title 16"/>
          <p:cNvSpPr>
            <a:spLocks noGrp="1"/>
          </p:cNvSpPr>
          <p:nvPr>
            <p:ph type="title"/>
          </p:nvPr>
        </p:nvSpPr>
        <p:spPr>
          <a:xfrm>
            <a:off x="304800" y="0"/>
            <a:ext cx="8382000" cy="533400"/>
          </a:xfrm>
        </p:spPr>
        <p:txBody>
          <a:bodyPr>
            <a:noAutofit/>
          </a:bodyPr>
          <a:lstStyle/>
          <a:p>
            <a:r>
              <a:rPr lang="en-US" sz="2400" b="1" dirty="0" smtClean="0">
                <a:latin typeface="Arial"/>
                <a:cs typeface="Arial"/>
              </a:rPr>
              <a:t>Mode </a:t>
            </a:r>
            <a:r>
              <a:rPr lang="en-US" sz="2400" b="1" dirty="0" smtClean="0">
                <a:latin typeface="Arial"/>
                <a:cs typeface="Arial"/>
              </a:rPr>
              <a:t>peak size </a:t>
            </a:r>
            <a:r>
              <a:rPr lang="en-US" sz="2400" b="1" dirty="0" smtClean="0">
                <a:latin typeface="Arial"/>
                <a:cs typeface="Arial"/>
              </a:rPr>
              <a:t>and widths vary</a:t>
            </a:r>
            <a:endParaRPr lang="en-US" sz="2400" b="1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3849949"/>
              </p:ext>
            </p:extLst>
          </p:nvPr>
        </p:nvGraphicFramePr>
        <p:xfrm>
          <a:off x="1524000" y="4876800"/>
          <a:ext cx="6477000" cy="1386840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3200400"/>
                <a:gridCol w="2057400"/>
                <a:gridCol w="1219200"/>
              </a:tblGrid>
              <a:tr h="381000">
                <a:tc gridSpan="3">
                  <a:txBody>
                    <a:bodyPr/>
                    <a:lstStyle/>
                    <a:p>
                      <a:r>
                        <a:rPr lang="en-US" sz="1600" b="0" dirty="0" smtClean="0">
                          <a:latin typeface="Arial Rounded MT Bold"/>
                          <a:cs typeface="Arial Rounded MT Bold"/>
                        </a:rPr>
                        <a:t>Comparing Toba</a:t>
                      </a:r>
                      <a:r>
                        <a:rPr lang="en-US" sz="1600" b="0" baseline="0" dirty="0" smtClean="0">
                          <a:latin typeface="Arial Rounded MT Bold"/>
                          <a:cs typeface="Arial Rounded MT Bold"/>
                        </a:rPr>
                        <a:t> </a:t>
                      </a:r>
                      <a:r>
                        <a:rPr lang="en-US" sz="1600" b="0" dirty="0" smtClean="0">
                          <a:latin typeface="Arial Rounded MT Bold"/>
                          <a:cs typeface="Arial Rounded MT Bold"/>
                        </a:rPr>
                        <a:t>Studies                      </a:t>
                      </a:r>
                      <a:r>
                        <a:rPr lang="en-US" sz="1600" b="0" dirty="0" err="1" smtClean="0">
                          <a:latin typeface="Arial Rounded MT Bold"/>
                          <a:cs typeface="Arial Rounded MT Bold"/>
                        </a:rPr>
                        <a:t>R</a:t>
                      </a:r>
                      <a:r>
                        <a:rPr lang="en-US" sz="1600" b="0" baseline="-25000" dirty="0" err="1" smtClean="0">
                          <a:latin typeface="Arial Rounded MT Bold"/>
                          <a:cs typeface="Arial Rounded MT Bold"/>
                        </a:rPr>
                        <a:t>eff</a:t>
                      </a:r>
                      <a:r>
                        <a:rPr lang="en-US" sz="1600" b="0" dirty="0" smtClean="0">
                          <a:latin typeface="Arial Rounded MT Bold"/>
                          <a:cs typeface="Arial Rounded MT Bold"/>
                        </a:rPr>
                        <a:t>                        Mode </a:t>
                      </a:r>
                      <a:r>
                        <a:rPr lang="en-US" sz="1600" b="0" dirty="0" smtClean="0">
                          <a:latin typeface="Arial Rounded MT Bold"/>
                          <a:cs typeface="Arial Rounded MT Bold"/>
                        </a:rPr>
                        <a:t>width</a:t>
                      </a:r>
                      <a:endParaRPr lang="en-US" sz="1600" b="0" dirty="0">
                        <a:latin typeface="Arial Rounded MT Bold"/>
                        <a:cs typeface="Arial Rounded MT Bold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800" b="0" dirty="0">
                        <a:latin typeface="Arial Rounded MT Bold"/>
                        <a:cs typeface="Arial Rounded MT Bold"/>
                      </a:endParaRPr>
                    </a:p>
                  </a:txBody>
                  <a:tcPr/>
                </a:tc>
              </a:tr>
              <a:tr h="304800">
                <a:tc>
                  <a:txBody>
                    <a:bodyPr/>
                    <a:lstStyle/>
                    <a:p>
                      <a:r>
                        <a:rPr lang="en-US" sz="1600" b="0" i="1" dirty="0" err="1" smtClean="0">
                          <a:latin typeface="Arial Rounded MT Bold"/>
                          <a:cs typeface="Arial Rounded MT Bold"/>
                        </a:rPr>
                        <a:t>Robock</a:t>
                      </a:r>
                      <a:r>
                        <a:rPr lang="en-US" sz="1600" b="0" i="1" baseline="0" dirty="0" smtClean="0">
                          <a:latin typeface="Arial Rounded MT Bold"/>
                          <a:cs typeface="Arial Rounded MT Bold"/>
                        </a:rPr>
                        <a:t> et al., 2009 </a:t>
                      </a:r>
                      <a:r>
                        <a:rPr lang="en-US" sz="1600" b="0" baseline="0" dirty="0" smtClean="0">
                          <a:latin typeface="Arial Rounded MT Bold"/>
                          <a:cs typeface="Arial Rounded MT Bold"/>
                        </a:rPr>
                        <a:t>(Bulk)</a:t>
                      </a:r>
                      <a:endParaRPr lang="en-US" sz="1600" b="0" dirty="0">
                        <a:latin typeface="Arial Rounded MT Bold"/>
                        <a:cs typeface="Arial Rounded MT Bold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latin typeface="Arial Rounded MT Bold"/>
                          <a:cs typeface="Arial Rounded MT Bold"/>
                        </a:rPr>
                        <a:t>~0.6 </a:t>
                      </a:r>
                      <a:r>
                        <a:rPr lang="en-US" sz="1600" b="0" dirty="0" err="1" smtClean="0">
                          <a:latin typeface="Lucida Grande"/>
                          <a:ea typeface="Lucida Grande"/>
                          <a:cs typeface="Lucida Grande"/>
                        </a:rPr>
                        <a:t>μ</a:t>
                      </a:r>
                      <a:r>
                        <a:rPr lang="en-US" sz="1600" b="0" dirty="0" err="1" smtClean="0">
                          <a:latin typeface="Arial Rounded MT Bold"/>
                          <a:cs typeface="Arial Rounded MT Bold"/>
                        </a:rPr>
                        <a:t>m</a:t>
                      </a:r>
                      <a:r>
                        <a:rPr lang="en-US" sz="1600" b="0" dirty="0" smtClean="0">
                          <a:latin typeface="Arial Rounded MT Bold"/>
                          <a:cs typeface="Arial Rounded MT Bold"/>
                        </a:rPr>
                        <a:t> (0.45</a:t>
                      </a:r>
                      <a:r>
                        <a:rPr lang="en-US" sz="1600" b="0" baseline="0" dirty="0" smtClean="0">
                          <a:latin typeface="Arial Rounded MT Bold"/>
                          <a:cs typeface="Arial Rounded MT Bold"/>
                        </a:rPr>
                        <a:t> dry)</a:t>
                      </a:r>
                      <a:endParaRPr lang="en-US" sz="1600" b="0" dirty="0">
                        <a:latin typeface="Arial Rounded MT Bold"/>
                        <a:cs typeface="Arial Rounded MT Bold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latin typeface="Arial Rounded MT Bold"/>
                          <a:cs typeface="Arial Rounded MT Bold"/>
                        </a:rPr>
                        <a:t>1.25</a:t>
                      </a:r>
                      <a:endParaRPr lang="en-US" sz="1600" b="0" dirty="0">
                        <a:latin typeface="Arial Rounded MT Bold"/>
                        <a:cs typeface="Arial Rounded MT Bold"/>
                      </a:endParaRPr>
                    </a:p>
                  </a:txBody>
                  <a:tcPr/>
                </a:tc>
              </a:tr>
              <a:tr h="274320">
                <a:tc>
                  <a:txBody>
                    <a:bodyPr/>
                    <a:lstStyle/>
                    <a:p>
                      <a:r>
                        <a:rPr lang="en-US" sz="1600" b="0" i="1" dirty="0" err="1" smtClean="0">
                          <a:latin typeface="Arial Rounded MT Bold"/>
                          <a:cs typeface="Arial Rounded MT Bold"/>
                        </a:rPr>
                        <a:t>Timmreck</a:t>
                      </a:r>
                      <a:r>
                        <a:rPr lang="en-US" sz="1600" b="0" i="1" baseline="0" dirty="0" smtClean="0">
                          <a:latin typeface="Arial Rounded MT Bold"/>
                          <a:cs typeface="Arial Rounded MT Bold"/>
                        </a:rPr>
                        <a:t> et al., 2010 </a:t>
                      </a:r>
                      <a:r>
                        <a:rPr lang="en-US" sz="1600" b="0" baseline="0" dirty="0" smtClean="0">
                          <a:latin typeface="Arial Rounded MT Bold"/>
                          <a:cs typeface="Arial Rounded MT Bold"/>
                        </a:rPr>
                        <a:t>(Modal)</a:t>
                      </a:r>
                      <a:endParaRPr lang="en-US" sz="1600" b="0" dirty="0">
                        <a:latin typeface="Arial Rounded MT Bold"/>
                        <a:cs typeface="Arial Rounded MT Bold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latin typeface="Arial Rounded MT Bold"/>
                          <a:cs typeface="Arial Rounded MT Bold"/>
                        </a:rPr>
                        <a:t>0.8</a:t>
                      </a:r>
                      <a:r>
                        <a:rPr lang="en-US" sz="1600" b="0" baseline="0" dirty="0" smtClean="0">
                          <a:latin typeface="Arial Rounded MT Bold"/>
                          <a:cs typeface="Arial Rounded MT Bold"/>
                        </a:rPr>
                        <a:t> – </a:t>
                      </a:r>
                      <a:r>
                        <a:rPr lang="en-US" sz="1600" b="0" dirty="0" smtClean="0">
                          <a:latin typeface="Arial Rounded MT Bold"/>
                          <a:cs typeface="Arial Rounded MT Bold"/>
                        </a:rPr>
                        <a:t>1.1 </a:t>
                      </a:r>
                      <a:r>
                        <a:rPr lang="en-US" sz="1600" b="0" dirty="0" err="1" smtClean="0">
                          <a:latin typeface="Lucida Grande"/>
                          <a:ea typeface="Lucida Grande"/>
                          <a:cs typeface="Lucida Grande"/>
                        </a:rPr>
                        <a:t>μ</a:t>
                      </a:r>
                      <a:r>
                        <a:rPr lang="en-US" sz="1600" b="0" dirty="0" err="1" smtClean="0">
                          <a:latin typeface="Arial Rounded MT Bold"/>
                          <a:cs typeface="Arial Rounded MT Bold"/>
                        </a:rPr>
                        <a:t>m</a:t>
                      </a:r>
                      <a:endParaRPr lang="en-US" sz="1600" b="0" dirty="0">
                        <a:latin typeface="Arial Rounded MT Bold"/>
                        <a:cs typeface="Arial Rounded MT Bold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latin typeface="Arial Rounded MT Bold"/>
                          <a:cs typeface="Arial Rounded MT Bold"/>
                        </a:rPr>
                        <a:t>1.2</a:t>
                      </a:r>
                      <a:endParaRPr lang="en-US" sz="1600" b="0" dirty="0">
                        <a:latin typeface="Arial Rounded MT Bold"/>
                        <a:cs typeface="Arial Rounded MT Bold"/>
                      </a:endParaRPr>
                    </a:p>
                  </a:txBody>
                  <a:tcPr/>
                </a:tc>
              </a:tr>
              <a:tr h="243840">
                <a:tc>
                  <a:txBody>
                    <a:bodyPr/>
                    <a:lstStyle/>
                    <a:p>
                      <a:r>
                        <a:rPr lang="en-US" sz="1600" b="0" i="1" dirty="0" smtClean="0">
                          <a:latin typeface="Arial Rounded MT Bold"/>
                          <a:cs typeface="Arial Rounded MT Bold"/>
                        </a:rPr>
                        <a:t>English</a:t>
                      </a:r>
                      <a:r>
                        <a:rPr lang="en-US" sz="1600" b="0" i="1" baseline="0" dirty="0" smtClean="0">
                          <a:latin typeface="Arial Rounded MT Bold"/>
                          <a:cs typeface="Arial Rounded MT Bold"/>
                        </a:rPr>
                        <a:t> et al., 2013 </a:t>
                      </a:r>
                      <a:r>
                        <a:rPr lang="en-US" sz="1600" b="0" baseline="0" dirty="0" smtClean="0">
                          <a:latin typeface="Arial Rounded MT Bold"/>
                          <a:cs typeface="Arial Rounded MT Bold"/>
                        </a:rPr>
                        <a:t>(Sectional)</a:t>
                      </a:r>
                      <a:endParaRPr lang="en-US" sz="1600" b="0" dirty="0">
                        <a:latin typeface="Arial Rounded MT Bold"/>
                        <a:cs typeface="Arial Rounded MT Bold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latin typeface="Arial Rounded MT Bold"/>
                          <a:cs typeface="Arial Rounded MT Bold"/>
                        </a:rPr>
                        <a:t>1.1 – 2.2 </a:t>
                      </a:r>
                      <a:r>
                        <a:rPr lang="en-US" sz="1600" b="0" dirty="0" err="1" smtClean="0">
                          <a:latin typeface="Lucida Grande"/>
                          <a:ea typeface="Lucida Grande"/>
                          <a:cs typeface="Lucida Grande"/>
                        </a:rPr>
                        <a:t>μ</a:t>
                      </a:r>
                      <a:r>
                        <a:rPr lang="en-US" sz="1600" b="0" dirty="0" err="1" smtClean="0">
                          <a:latin typeface="Arial Rounded MT Bold"/>
                          <a:cs typeface="Arial Rounded MT Bold"/>
                        </a:rPr>
                        <a:t>m</a:t>
                      </a:r>
                      <a:endParaRPr lang="en-US" sz="1600" b="0" dirty="0">
                        <a:latin typeface="Arial Rounded MT Bold"/>
                        <a:cs typeface="Arial Rounded MT Bold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latin typeface="Arial Rounded MT Bold"/>
                          <a:cs typeface="Arial Rounded MT Bold"/>
                        </a:rPr>
                        <a:t>1.2 - 2.1</a:t>
                      </a:r>
                      <a:endParaRPr lang="en-US" sz="1600" b="0" dirty="0">
                        <a:latin typeface="Arial Rounded MT Bold"/>
                        <a:cs typeface="Arial Rounded MT Bold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254982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alphaModFix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5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2" name="Rectangle 5"/>
          <p:cNvSpPr>
            <a:spLocks noChangeArrowheads="1"/>
          </p:cNvSpPr>
          <p:nvPr/>
        </p:nvSpPr>
        <p:spPr bwMode="auto">
          <a:xfrm>
            <a:off x="381000" y="76200"/>
            <a:ext cx="8229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t">
            <a:prstTxWarp prst="textNoShape">
              <a:avLst/>
            </a:prstTxWarp>
          </a:bodyPr>
          <a:lstStyle/>
          <a:p>
            <a:pPr algn="ctr" eaLnBrk="1" hangingPunct="1"/>
            <a:r>
              <a:rPr lang="en-US" sz="2800" b="1" dirty="0" smtClean="0">
                <a:solidFill>
                  <a:schemeClr val="bg1"/>
                </a:solidFill>
                <a:latin typeface="Arial"/>
                <a:cs typeface="Arial"/>
              </a:rPr>
              <a:t>Summary</a:t>
            </a:r>
            <a:endParaRPr lang="en-US" sz="28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8" name="Content Placeholder 19"/>
          <p:cNvSpPr txBox="1">
            <a:spLocks/>
          </p:cNvSpPr>
          <p:nvPr/>
        </p:nvSpPr>
        <p:spPr bwMode="auto">
          <a:xfrm>
            <a:off x="381000" y="914400"/>
            <a:ext cx="82296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7472" eaLnBrk="0" fontAlgn="base" hangingPunct="0">
              <a:spcAft>
                <a:spcPts val="600"/>
              </a:spcAft>
              <a:buFontTx/>
              <a:buChar char="•"/>
            </a:pPr>
            <a:r>
              <a:rPr lang="en-US" sz="2000" b="1" dirty="0" smtClean="0">
                <a:solidFill>
                  <a:srgbClr val="FFFF00"/>
                </a:solidFill>
                <a:latin typeface="Arial"/>
                <a:cs typeface="Arial"/>
              </a:rPr>
              <a:t>Our Pinatubo simulations capture the observed peaks in the NH but decline too quickly and are too low in the SH</a:t>
            </a:r>
          </a:p>
          <a:p>
            <a:pPr marL="800100" lvl="1" indent="-347472" eaLnBrk="0" fontAlgn="base" hangingPunct="0">
              <a:buFont typeface="Wingdings" charset="2"/>
              <a:buChar char="Ø"/>
            </a:pPr>
            <a:r>
              <a:rPr lang="en-US" b="1" dirty="0" smtClean="0">
                <a:solidFill>
                  <a:schemeClr val="bg1"/>
                </a:solidFill>
                <a:latin typeface="Arial"/>
                <a:cs typeface="Arial"/>
              </a:rPr>
              <a:t>Need to add QBO, aerosol heating, Cerro Hudson to the model</a:t>
            </a:r>
          </a:p>
          <a:p>
            <a:pPr marL="800100" lvl="1" indent="-347472" eaLnBrk="0" fontAlgn="base" hangingPunct="0">
              <a:buFont typeface="Wingdings" charset="2"/>
              <a:buChar char="Ø"/>
            </a:pPr>
            <a:endParaRPr lang="en-US" sz="1600" b="1" dirty="0" smtClean="0">
              <a:solidFill>
                <a:schemeClr val="bg1"/>
              </a:solidFill>
              <a:latin typeface="Arial"/>
              <a:cs typeface="Arial"/>
            </a:endParaRPr>
          </a:p>
          <a:p>
            <a:pPr marL="342900" indent="-342900" eaLnBrk="0" fontAlgn="base" hangingPunct="0">
              <a:spcAft>
                <a:spcPts val="600"/>
              </a:spcAft>
              <a:buFont typeface="Arial"/>
              <a:buChar char="•"/>
            </a:pPr>
            <a:r>
              <a:rPr lang="en-US" sz="2000" b="1" dirty="0" smtClean="0">
                <a:solidFill>
                  <a:srgbClr val="FFFF00"/>
                </a:solidFill>
                <a:latin typeface="Arial"/>
                <a:cs typeface="Arial"/>
              </a:rPr>
              <a:t>Large eruptions have self-limiting radiative effects due to increased particle size</a:t>
            </a:r>
          </a:p>
          <a:p>
            <a:pPr marL="800100" lvl="1" indent="-342900" eaLnBrk="0" fontAlgn="base" hangingPunct="0">
              <a:buFont typeface="Wingdings" charset="2"/>
              <a:buChar char="Ø"/>
            </a:pPr>
            <a:r>
              <a:rPr lang="en-US" b="1" dirty="0" smtClean="0">
                <a:solidFill>
                  <a:schemeClr val="bg1"/>
                </a:solidFill>
                <a:latin typeface="Arial"/>
                <a:cs typeface="Arial"/>
              </a:rPr>
              <a:t>Toba (100x Pinatubo) has only 50x burden; 20x AOD; 5-yr AOD and 2.0 </a:t>
            </a:r>
            <a:r>
              <a:rPr lang="el-GR" b="1" dirty="0">
                <a:solidFill>
                  <a:schemeClr val="bg1"/>
                </a:solidFill>
                <a:latin typeface="Arial"/>
                <a:cs typeface="Arial"/>
              </a:rPr>
              <a:t>μ</a:t>
            </a:r>
            <a:r>
              <a:rPr lang="en-US" b="1" dirty="0" smtClean="0">
                <a:solidFill>
                  <a:schemeClr val="bg1"/>
                </a:solidFill>
                <a:latin typeface="Arial"/>
                <a:cs typeface="Arial"/>
              </a:rPr>
              <a:t>m </a:t>
            </a:r>
            <a:r>
              <a:rPr lang="en-US" b="1" dirty="0" err="1" smtClean="0">
                <a:solidFill>
                  <a:schemeClr val="bg1"/>
                </a:solidFill>
                <a:latin typeface="Arial"/>
                <a:cs typeface="Arial"/>
              </a:rPr>
              <a:t>r</a:t>
            </a:r>
            <a:r>
              <a:rPr lang="en-US" b="1" baseline="-25000" dirty="0" err="1" smtClean="0">
                <a:solidFill>
                  <a:schemeClr val="bg1"/>
                </a:solidFill>
                <a:latin typeface="Arial"/>
                <a:cs typeface="Arial"/>
              </a:rPr>
              <a:t>eff</a:t>
            </a:r>
            <a:endParaRPr lang="en-US" b="1" baseline="-25000" dirty="0" smtClean="0">
              <a:solidFill>
                <a:schemeClr val="bg1"/>
              </a:solidFill>
              <a:latin typeface="Arial"/>
              <a:cs typeface="Arial"/>
            </a:endParaRPr>
          </a:p>
          <a:p>
            <a:pPr marL="800100" lvl="1" indent="-342900" eaLnBrk="0" fontAlgn="base" hangingPunct="0">
              <a:buFont typeface="Wingdings" charset="2"/>
              <a:buChar char="Ø"/>
            </a:pPr>
            <a:r>
              <a:rPr lang="en-US" b="1" dirty="0" smtClean="0">
                <a:solidFill>
                  <a:schemeClr val="bg1"/>
                </a:solidFill>
                <a:latin typeface="Arial"/>
                <a:cs typeface="Arial"/>
              </a:rPr>
              <a:t>Van der Waals forces increases </a:t>
            </a:r>
            <a:r>
              <a:rPr lang="en-US" b="1" dirty="0" err="1" smtClean="0">
                <a:solidFill>
                  <a:schemeClr val="bg1"/>
                </a:solidFill>
                <a:latin typeface="Arial"/>
                <a:cs typeface="Arial"/>
              </a:rPr>
              <a:t>r</a:t>
            </a:r>
            <a:r>
              <a:rPr lang="en-US" b="1" baseline="-25000" dirty="0" err="1" smtClean="0">
                <a:solidFill>
                  <a:schemeClr val="bg1"/>
                </a:solidFill>
                <a:latin typeface="Arial"/>
                <a:cs typeface="Arial"/>
              </a:rPr>
              <a:t>eff</a:t>
            </a:r>
            <a:r>
              <a:rPr lang="en-US" b="1" dirty="0" smtClean="0">
                <a:solidFill>
                  <a:schemeClr val="bg1"/>
                </a:solidFill>
                <a:latin typeface="Arial"/>
                <a:cs typeface="Arial"/>
              </a:rPr>
              <a:t> and decreases AOD</a:t>
            </a:r>
            <a:endParaRPr lang="en-US" b="1" dirty="0" smtClean="0">
              <a:solidFill>
                <a:schemeClr val="bg1"/>
              </a:solidFill>
              <a:latin typeface="Arial"/>
              <a:cs typeface="Arial"/>
            </a:endParaRPr>
          </a:p>
          <a:p>
            <a:pPr marL="800100" lvl="1" indent="-342900" eaLnBrk="0" fontAlgn="base" hangingPunct="0">
              <a:buFont typeface="Wingdings" charset="2"/>
              <a:buChar char="Ø"/>
            </a:pPr>
            <a:endParaRPr lang="en-US" sz="1600" b="1" dirty="0" smtClean="0">
              <a:solidFill>
                <a:srgbClr val="FFFF00"/>
              </a:solidFill>
              <a:latin typeface="Arial"/>
              <a:cs typeface="Arial"/>
            </a:endParaRPr>
          </a:p>
          <a:p>
            <a:pPr marL="342900" lvl="0" indent="-347472" eaLnBrk="0" fontAlgn="base" hangingPunct="0">
              <a:spcAft>
                <a:spcPts val="600"/>
              </a:spcAft>
              <a:buFontTx/>
              <a:buChar char="•"/>
            </a:pPr>
            <a:r>
              <a:rPr lang="en-US" sz="2000" b="1" dirty="0" smtClean="0">
                <a:solidFill>
                  <a:srgbClr val="FFFF00"/>
                </a:solidFill>
                <a:latin typeface="Arial"/>
                <a:cs typeface="Arial"/>
              </a:rPr>
              <a:t>Accumulation mode peak and widths evolve in a complex manner</a:t>
            </a:r>
            <a:r>
              <a:rPr lang="en-US" sz="2000" b="1" dirty="0">
                <a:solidFill>
                  <a:srgbClr val="FFFF00"/>
                </a:solidFill>
                <a:latin typeface="Arial"/>
                <a:cs typeface="Arial"/>
              </a:rPr>
              <a:t>;</a:t>
            </a:r>
            <a:r>
              <a:rPr lang="en-US" sz="2000" b="1" dirty="0" smtClean="0">
                <a:solidFill>
                  <a:srgbClr val="FFFF00"/>
                </a:solidFill>
                <a:latin typeface="Arial"/>
                <a:cs typeface="Arial"/>
              </a:rPr>
              <a:t> 2-moment modal models may not be accurate</a:t>
            </a:r>
          </a:p>
          <a:p>
            <a:pPr marL="800100" lvl="1" indent="-347472" eaLnBrk="0" fontAlgn="base" hangingPunct="0">
              <a:buFont typeface="Wingdings" charset="2"/>
              <a:buChar char="Ø"/>
            </a:pPr>
            <a:r>
              <a:rPr lang="en-US" b="1" dirty="0" smtClean="0">
                <a:solidFill>
                  <a:schemeClr val="bg1"/>
                </a:solidFill>
                <a:latin typeface="Arial"/>
                <a:cs typeface="Arial"/>
              </a:rPr>
              <a:t>Mode </a:t>
            </a:r>
            <a:r>
              <a:rPr lang="en-US" b="1" dirty="0">
                <a:solidFill>
                  <a:schemeClr val="bg1"/>
                </a:solidFill>
                <a:latin typeface="Arial"/>
                <a:cs typeface="Arial"/>
              </a:rPr>
              <a:t>widths vary from </a:t>
            </a:r>
            <a:r>
              <a:rPr lang="en-US" b="1" dirty="0" smtClean="0">
                <a:solidFill>
                  <a:schemeClr val="bg1"/>
                </a:solidFill>
                <a:latin typeface="Arial"/>
                <a:cs typeface="Arial"/>
              </a:rPr>
              <a:t>1.2 </a:t>
            </a:r>
            <a:r>
              <a:rPr lang="en-US" b="1" dirty="0">
                <a:solidFill>
                  <a:schemeClr val="bg1"/>
                </a:solidFill>
                <a:latin typeface="Arial"/>
                <a:cs typeface="Arial"/>
              </a:rPr>
              <a:t>to </a:t>
            </a:r>
            <a:r>
              <a:rPr lang="en-US" b="1" dirty="0" smtClean="0">
                <a:solidFill>
                  <a:schemeClr val="bg1"/>
                </a:solidFill>
                <a:latin typeface="Arial"/>
                <a:cs typeface="Arial"/>
              </a:rPr>
              <a:t>2.1</a:t>
            </a:r>
          </a:p>
          <a:p>
            <a:pPr marL="800100" lvl="1" indent="-347472" eaLnBrk="0" fontAlgn="base" hangingPunct="0">
              <a:buFont typeface="Wingdings" charset="2"/>
              <a:buChar char="Ø"/>
            </a:pPr>
            <a:r>
              <a:rPr lang="en-US" b="1" dirty="0" smtClean="0">
                <a:solidFill>
                  <a:schemeClr val="bg1"/>
                </a:solidFill>
                <a:latin typeface="Arial"/>
                <a:cs typeface="Arial"/>
              </a:rPr>
              <a:t>High latitude mode peak </a:t>
            </a:r>
            <a:r>
              <a:rPr lang="en-US" b="1" dirty="0" smtClean="0">
                <a:solidFill>
                  <a:schemeClr val="bg1"/>
                </a:solidFill>
                <a:latin typeface="Arial"/>
                <a:cs typeface="Arial"/>
              </a:rPr>
              <a:t>size varies </a:t>
            </a:r>
            <a:r>
              <a:rPr lang="en-US" b="1" dirty="0" smtClean="0">
                <a:solidFill>
                  <a:schemeClr val="bg1"/>
                </a:solidFill>
                <a:latin typeface="Arial"/>
                <a:cs typeface="Arial"/>
              </a:rPr>
              <a:t>from 2 um to 0.5 um over 4 years</a:t>
            </a:r>
          </a:p>
        </p:txBody>
      </p:sp>
      <p:sp>
        <p:nvSpPr>
          <p:cNvPr id="5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C43C6672-1993-4A94-B124-3DC3B0CE2C9B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6" name="Title 16"/>
          <p:cNvSpPr txBox="1">
            <a:spLocks/>
          </p:cNvSpPr>
          <p:nvPr/>
        </p:nvSpPr>
        <p:spPr>
          <a:xfrm>
            <a:off x="609600" y="6096000"/>
            <a:ext cx="76200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  <a:defRPr/>
            </a:pPr>
            <a:r>
              <a:rPr lang="en-US" sz="1400" b="1" i="1" dirty="0" smtClean="0">
                <a:solidFill>
                  <a:schemeClr val="bg1"/>
                </a:solidFill>
                <a:latin typeface="Arial"/>
                <a:cs typeface="Arial"/>
              </a:rPr>
              <a:t>English</a:t>
            </a:r>
            <a:r>
              <a:rPr lang="en-US" sz="1400" b="1" i="1" dirty="0">
                <a:solidFill>
                  <a:schemeClr val="bg1"/>
                </a:solidFill>
                <a:latin typeface="Arial"/>
                <a:cs typeface="Arial"/>
              </a:rPr>
              <a:t>, J. M., O. B. </a:t>
            </a:r>
            <a:r>
              <a:rPr lang="en-US" sz="1400" b="1" i="1" dirty="0" err="1">
                <a:solidFill>
                  <a:schemeClr val="bg1"/>
                </a:solidFill>
                <a:latin typeface="Arial"/>
                <a:cs typeface="Arial"/>
              </a:rPr>
              <a:t>Toon</a:t>
            </a:r>
            <a:r>
              <a:rPr lang="en-US" sz="1400" b="1" i="1" dirty="0">
                <a:solidFill>
                  <a:schemeClr val="bg1"/>
                </a:solidFill>
                <a:latin typeface="Arial"/>
                <a:cs typeface="Arial"/>
              </a:rPr>
              <a:t>, and M. J. Mills (</a:t>
            </a:r>
            <a:r>
              <a:rPr lang="en-US" sz="1400" b="1" i="1" dirty="0" smtClean="0">
                <a:solidFill>
                  <a:schemeClr val="bg1"/>
                </a:solidFill>
                <a:latin typeface="Arial"/>
                <a:cs typeface="Arial"/>
              </a:rPr>
              <a:t>2013)</a:t>
            </a:r>
            <a:r>
              <a:rPr lang="en-US" sz="1400" b="1" i="1" dirty="0">
                <a:solidFill>
                  <a:schemeClr val="bg1"/>
                </a:solidFill>
                <a:latin typeface="Arial"/>
                <a:cs typeface="Arial"/>
              </a:rPr>
              <a:t>, Microphysical simulations of </a:t>
            </a:r>
            <a:r>
              <a:rPr lang="en-US" sz="1400" b="1" i="1" dirty="0" smtClean="0">
                <a:solidFill>
                  <a:schemeClr val="bg1"/>
                </a:solidFill>
                <a:latin typeface="Arial"/>
                <a:cs typeface="Arial"/>
              </a:rPr>
              <a:t>large volcanic eruptions: Pinatubo and Toba, JGR. </a:t>
            </a:r>
            <a:endParaRPr lang="en-US" sz="1400" b="1" i="1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16"/>
          <p:cNvSpPr>
            <a:spLocks noGrp="1"/>
          </p:cNvSpPr>
          <p:nvPr>
            <p:ph type="title"/>
          </p:nvPr>
        </p:nvSpPr>
        <p:spPr>
          <a:xfrm>
            <a:off x="152400" y="76200"/>
            <a:ext cx="8991600" cy="533400"/>
          </a:xfrm>
        </p:spPr>
        <p:txBody>
          <a:bodyPr>
            <a:noAutofit/>
          </a:bodyPr>
          <a:lstStyle/>
          <a:p>
            <a:r>
              <a:rPr lang="en-US" sz="2400" b="1" dirty="0" smtClean="0">
                <a:latin typeface="Arial"/>
                <a:cs typeface="Arial"/>
              </a:rPr>
              <a:t>Effective radius peaks in high latitudes and below 150 </a:t>
            </a:r>
            <a:r>
              <a:rPr lang="en-US" sz="2400" b="1" dirty="0" err="1" smtClean="0">
                <a:latin typeface="Arial"/>
                <a:cs typeface="Arial"/>
              </a:rPr>
              <a:t>hPa</a:t>
            </a:r>
            <a:endParaRPr lang="en-US" sz="2400" b="1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0" y="4191000"/>
            <a:ext cx="8991600" cy="2541077"/>
            <a:chOff x="0" y="990600"/>
            <a:chExt cx="8991600" cy="2541077"/>
          </a:xfrm>
        </p:grpSpPr>
        <p:pic>
          <p:nvPicPr>
            <p:cNvPr id="10" name="Picture 9" descr="2d-vert-time-WET_RE-pinx1_vw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738" t="19063" r="25176" b="14235"/>
            <a:stretch/>
          </p:blipFill>
          <p:spPr>
            <a:xfrm>
              <a:off x="0" y="990600"/>
              <a:ext cx="3048000" cy="2493818"/>
            </a:xfrm>
            <a:prstGeom prst="rect">
              <a:avLst/>
            </a:prstGeom>
          </p:spPr>
        </p:pic>
        <p:pic>
          <p:nvPicPr>
            <p:cNvPr id="11" name="Picture 10" descr="2d-vert-time-WET_RE-pinx10_vw.png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883" t="18955" r="25438" b="14488"/>
            <a:stretch/>
          </p:blipFill>
          <p:spPr>
            <a:xfrm>
              <a:off x="3124200" y="990600"/>
              <a:ext cx="2895600" cy="2541077"/>
            </a:xfrm>
            <a:prstGeom prst="rect">
              <a:avLst/>
            </a:prstGeom>
          </p:spPr>
        </p:pic>
        <p:pic>
          <p:nvPicPr>
            <p:cNvPr id="12" name="Picture 11" descr="2d-vert-time-WET_RE-pinx100_vw.png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331" t="18301" r="25689" b="14409"/>
            <a:stretch/>
          </p:blipFill>
          <p:spPr>
            <a:xfrm>
              <a:off x="6096000" y="990600"/>
              <a:ext cx="2895600" cy="2538700"/>
            </a:xfrm>
            <a:prstGeom prst="rect">
              <a:avLst/>
            </a:prstGeom>
          </p:spPr>
        </p:pic>
      </p:grpSp>
      <p:grpSp>
        <p:nvGrpSpPr>
          <p:cNvPr id="2" name="Group 1"/>
          <p:cNvGrpSpPr/>
          <p:nvPr/>
        </p:nvGrpSpPr>
        <p:grpSpPr>
          <a:xfrm>
            <a:off x="-17754" y="990600"/>
            <a:ext cx="9087848" cy="2667799"/>
            <a:chOff x="0" y="3962400"/>
            <a:chExt cx="9087848" cy="2667799"/>
          </a:xfrm>
        </p:grpSpPr>
        <p:pic>
          <p:nvPicPr>
            <p:cNvPr id="6" name="Picture 5" descr="2d-WET_RE-lat-time-pinx100_vw.png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303" t="18082" r="24915" b="13617"/>
            <a:stretch/>
          </p:blipFill>
          <p:spPr>
            <a:xfrm>
              <a:off x="6096000" y="3962400"/>
              <a:ext cx="2991848" cy="2514600"/>
            </a:xfrm>
            <a:prstGeom prst="rect">
              <a:avLst/>
            </a:prstGeom>
          </p:spPr>
        </p:pic>
        <p:pic>
          <p:nvPicPr>
            <p:cNvPr id="7" name="Picture 6" descr="2d-WET_RE-lat-time-pinx10_vw.png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313" t="18628" r="24653" b="13834"/>
            <a:stretch/>
          </p:blipFill>
          <p:spPr>
            <a:xfrm>
              <a:off x="3124200" y="3962400"/>
              <a:ext cx="2916605" cy="2517878"/>
            </a:xfrm>
            <a:prstGeom prst="rect">
              <a:avLst/>
            </a:prstGeom>
          </p:spPr>
        </p:pic>
        <p:pic>
          <p:nvPicPr>
            <p:cNvPr id="8" name="Picture 7" descr="2d-WET_RE-lat-time-pinx1_vw.png"/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432" t="18736" r="24915" b="14161"/>
            <a:stretch/>
          </p:blipFill>
          <p:spPr>
            <a:xfrm>
              <a:off x="0" y="3962400"/>
              <a:ext cx="3070580" cy="2514600"/>
            </a:xfrm>
            <a:prstGeom prst="rect">
              <a:avLst/>
            </a:prstGeom>
          </p:spPr>
        </p:pic>
        <p:pic>
          <p:nvPicPr>
            <p:cNvPr id="9" name="Picture 8"/>
            <p:cNvPicPr/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659" t="85951" r="25548" b="8907"/>
            <a:stretch/>
          </p:blipFill>
          <p:spPr bwMode="auto">
            <a:xfrm>
              <a:off x="228600" y="6477000"/>
              <a:ext cx="2566035" cy="153199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19" name="Picture 18" descr="2d-vert-time-WET_RE-pinx1_vw.p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38" t="88289" r="25176" b="1131"/>
          <a:stretch/>
        </p:blipFill>
        <p:spPr>
          <a:xfrm>
            <a:off x="3048000" y="3657600"/>
            <a:ext cx="2819400" cy="403869"/>
          </a:xfrm>
          <a:prstGeom prst="rect">
            <a:avLst/>
          </a:prstGeom>
        </p:spPr>
      </p:pic>
      <p:pic>
        <p:nvPicPr>
          <p:cNvPr id="20" name="Picture 19"/>
          <p:cNvPicPr/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59" t="85951" r="25548" b="8907"/>
          <a:stretch/>
        </p:blipFill>
        <p:spPr bwMode="auto">
          <a:xfrm>
            <a:off x="228600" y="3505200"/>
            <a:ext cx="2566035" cy="15319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1828800" y="3657600"/>
            <a:ext cx="1752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latin typeface="Arial"/>
                <a:cs typeface="Arial"/>
              </a:rPr>
              <a:t>Effective radius (μm)</a:t>
            </a:r>
            <a:endParaRPr lang="en-US" sz="1200" b="1" dirty="0">
              <a:latin typeface="Arial"/>
              <a:cs typeface="Arial"/>
            </a:endParaRPr>
          </a:p>
        </p:txBody>
      </p:sp>
      <p:sp>
        <p:nvSpPr>
          <p:cNvPr id="14" name="Content Placeholder 19"/>
          <p:cNvSpPr txBox="1">
            <a:spLocks/>
          </p:cNvSpPr>
          <p:nvPr/>
        </p:nvSpPr>
        <p:spPr bwMode="auto">
          <a:xfrm>
            <a:off x="1295400" y="685800"/>
            <a:ext cx="914400" cy="3048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eaLnBrk="0" fontAlgn="base" hangingPunct="0">
              <a:spcBef>
                <a:spcPct val="20000"/>
              </a:spcBef>
              <a:spcAft>
                <a:spcPts val="600"/>
              </a:spcAft>
            </a:pPr>
            <a:r>
              <a:rPr lang="en-US" sz="1200" b="1" dirty="0" smtClean="0">
                <a:solidFill>
                  <a:srgbClr val="FFFFFF"/>
                </a:solidFill>
                <a:latin typeface="Arial"/>
                <a:cs typeface="Arial"/>
              </a:rPr>
              <a:t>Pinatubo</a:t>
            </a:r>
          </a:p>
        </p:txBody>
      </p:sp>
      <p:sp>
        <p:nvSpPr>
          <p:cNvPr id="15" name="Content Placeholder 19"/>
          <p:cNvSpPr txBox="1">
            <a:spLocks/>
          </p:cNvSpPr>
          <p:nvPr/>
        </p:nvSpPr>
        <p:spPr bwMode="auto">
          <a:xfrm>
            <a:off x="4267200" y="685800"/>
            <a:ext cx="762000" cy="3048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eaLnBrk="0" fontAlgn="base" hangingPunct="0">
              <a:spcBef>
                <a:spcPct val="20000"/>
              </a:spcBef>
              <a:spcAft>
                <a:spcPts val="600"/>
              </a:spcAft>
            </a:pPr>
            <a:r>
              <a:rPr lang="en-US" sz="1200" b="1" dirty="0" smtClean="0">
                <a:solidFill>
                  <a:srgbClr val="FFFFFF"/>
                </a:solidFill>
                <a:latin typeface="Arial"/>
                <a:cs typeface="Arial"/>
              </a:rPr>
              <a:t>Pin x10</a:t>
            </a:r>
          </a:p>
        </p:txBody>
      </p:sp>
      <p:sp>
        <p:nvSpPr>
          <p:cNvPr id="16" name="Content Placeholder 19"/>
          <p:cNvSpPr txBox="1">
            <a:spLocks/>
          </p:cNvSpPr>
          <p:nvPr/>
        </p:nvSpPr>
        <p:spPr bwMode="auto">
          <a:xfrm>
            <a:off x="7315200" y="685800"/>
            <a:ext cx="685800" cy="3048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eaLnBrk="0" fontAlgn="base" hangingPunct="0">
              <a:spcBef>
                <a:spcPct val="20000"/>
              </a:spcBef>
              <a:spcAft>
                <a:spcPts val="600"/>
              </a:spcAft>
            </a:pPr>
            <a:r>
              <a:rPr lang="en-US" sz="1200" b="1" dirty="0" smtClean="0">
                <a:solidFill>
                  <a:srgbClr val="FFFFFF"/>
                </a:solidFill>
                <a:latin typeface="Arial"/>
                <a:cs typeface="Arial"/>
              </a:rPr>
              <a:t>Toba</a:t>
            </a:r>
          </a:p>
        </p:txBody>
      </p:sp>
    </p:spTree>
    <p:extLst>
      <p:ext uri="{BB962C8B-B14F-4D97-AF65-F5344CB8AC3E}">
        <p14:creationId xmlns:p14="http://schemas.microsoft.com/office/powerpoint/2010/main" val="32410605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alphaModFix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5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228600" y="0"/>
            <a:ext cx="8915400" cy="762000"/>
          </a:xfrm>
        </p:spPr>
        <p:txBody>
          <a:bodyPr/>
          <a:lstStyle/>
          <a:p>
            <a:r>
              <a:rPr lang="en-US" sz="2800" b="1" dirty="0">
                <a:solidFill>
                  <a:schemeClr val="bg1"/>
                </a:solidFill>
                <a:latin typeface="Arial"/>
                <a:cs typeface="Arial"/>
              </a:rPr>
              <a:t>The 1991 eruption of Mt. Pinatubo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C6672-1993-4A94-B124-3DC3B0CE2C9B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48" y="2971800"/>
            <a:ext cx="4857750" cy="3419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6"/>
          <a:srcRect b="7015"/>
          <a:stretch>
            <a:fillRect/>
          </a:stretch>
        </p:blipFill>
        <p:spPr>
          <a:xfrm>
            <a:off x="4419600" y="685800"/>
            <a:ext cx="4419600" cy="3124200"/>
          </a:xfrm>
          <a:prstGeom prst="rect">
            <a:avLst/>
          </a:prstGeom>
        </p:spPr>
      </p:pic>
      <p:cxnSp>
        <p:nvCxnSpPr>
          <p:cNvPr id="18" name="Straight Arrow Connector 17"/>
          <p:cNvCxnSpPr/>
          <p:nvPr/>
        </p:nvCxnSpPr>
        <p:spPr bwMode="auto">
          <a:xfrm flipH="1">
            <a:off x="2819401" y="4953000"/>
            <a:ext cx="2514599" cy="609600"/>
          </a:xfrm>
          <a:prstGeom prst="straightConnector1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5" name="Content Placeholder 19"/>
          <p:cNvSpPr txBox="1">
            <a:spLocks/>
          </p:cNvSpPr>
          <p:nvPr/>
        </p:nvSpPr>
        <p:spPr bwMode="auto">
          <a:xfrm>
            <a:off x="4953000" y="4114800"/>
            <a:ext cx="41910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1992: Temperature dropped 0.5°C; coolest year in the past 25</a:t>
            </a:r>
            <a:r>
              <a:rPr kumimoji="0" lang="en-US" b="1" i="0" u="none" strike="noStrike" kern="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years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Tx/>
              <a:buChar char="•"/>
              <a:tabLst/>
              <a:defRPr/>
            </a:pPr>
            <a:r>
              <a:rPr lang="en-US" b="1" kern="0" baseline="0" dirty="0">
                <a:solidFill>
                  <a:srgbClr val="FFFFFF"/>
                </a:solidFill>
                <a:latin typeface="Arial"/>
                <a:cs typeface="Arial"/>
              </a:rPr>
              <a:t>We also saw ozone loss, hydrological changes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b="1" i="0" u="none" strike="noStrike" kern="0" cap="none" spc="0" normalizeH="0" baseline="0" noProof="0" dirty="0" err="1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Tx/>
              <a:buChar char="•"/>
              <a:tabLst/>
              <a:defRPr/>
            </a:pPr>
            <a:endParaRPr kumimoji="0" lang="en-US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Tx/>
              <a:buChar char="•"/>
              <a:tabLst/>
              <a:defRPr/>
            </a:pPr>
            <a:endParaRPr kumimoji="0" lang="en-US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0" name="Content Placeholder 19"/>
          <p:cNvSpPr>
            <a:spLocks noGrp="1"/>
          </p:cNvSpPr>
          <p:nvPr>
            <p:ph idx="1"/>
          </p:nvPr>
        </p:nvSpPr>
        <p:spPr>
          <a:xfrm>
            <a:off x="4267200" y="685800"/>
            <a:ext cx="4648200" cy="457200"/>
          </a:xfrm>
        </p:spPr>
        <p:txBody>
          <a:bodyPr>
            <a:normAutofit fontScale="92500"/>
          </a:bodyPr>
          <a:lstStyle/>
          <a:p>
            <a:pPr algn="r">
              <a:buNone/>
            </a:pPr>
            <a:r>
              <a:rPr lang="en-US" sz="2000" b="1" dirty="0">
                <a:solidFill>
                  <a:srgbClr val="FFFFFF"/>
                </a:solidFill>
                <a:latin typeface="Arial"/>
                <a:cs typeface="Arial"/>
              </a:rPr>
              <a:t>20 Tg SO</a:t>
            </a:r>
            <a:r>
              <a:rPr lang="en-US" sz="2000" b="1" baseline="-25000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r>
              <a:rPr lang="en-US" sz="2000" b="1" dirty="0">
                <a:solidFill>
                  <a:srgbClr val="FFFFFF"/>
                </a:solidFill>
                <a:latin typeface="Arial"/>
                <a:cs typeface="Arial"/>
              </a:rPr>
              <a:t> (10 Tg S) into stratosphere</a:t>
            </a:r>
            <a:endParaRPr lang="en-US" sz="2400" b="1" dirty="0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986032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98292" cy="6858000"/>
          </a:xfrm>
          <a:prstGeom prst="rect">
            <a:avLst/>
          </a:prstGeom>
        </p:spPr>
      </p:pic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0" y="0"/>
            <a:ext cx="9220200" cy="762000"/>
          </a:xfrm>
          <a:solidFill>
            <a:schemeClr val="bg1">
              <a:alpha val="72000"/>
            </a:schemeClr>
          </a:solidFill>
        </p:spPr>
        <p:txBody>
          <a:bodyPr/>
          <a:lstStyle/>
          <a:p>
            <a:r>
              <a:rPr lang="en-US" sz="2800" b="1" dirty="0" smtClean="0">
                <a:latin typeface="Arial"/>
                <a:cs typeface="Arial"/>
              </a:rPr>
              <a:t>The Toba super-eruption 74,000 years ago</a:t>
            </a:r>
            <a:endParaRPr lang="en-US" sz="2800" b="1" dirty="0">
              <a:latin typeface="Arial"/>
              <a:cs typeface="Arial"/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C6672-1993-4A94-B124-3DC3B0CE2C9B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15" name="Content Placeholder 19"/>
          <p:cNvSpPr txBox="1">
            <a:spLocks/>
          </p:cNvSpPr>
          <p:nvPr/>
        </p:nvSpPr>
        <p:spPr bwMode="auto">
          <a:xfrm>
            <a:off x="4800600" y="2209800"/>
            <a:ext cx="4114800" cy="3962400"/>
          </a:xfrm>
          <a:prstGeom prst="rect">
            <a:avLst/>
          </a:prstGeom>
          <a:solidFill>
            <a:schemeClr val="bg1">
              <a:alpha val="54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eaLnBrk="0" fontAlgn="base" hangingPunct="0">
              <a:spcBef>
                <a:spcPct val="20000"/>
              </a:spcBef>
              <a:spcAft>
                <a:spcPts val="600"/>
              </a:spcAft>
              <a:buFontTx/>
              <a:buChar char="•"/>
              <a:defRPr/>
            </a:pP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Arial"/>
              </a:rPr>
              <a:t>Largest eruption in past 20 million years</a:t>
            </a:r>
          </a:p>
          <a:p>
            <a:pPr marL="342900" indent="-342900" eaLnBrk="0" fontAlgn="base" hangingPunct="0">
              <a:spcBef>
                <a:spcPct val="20000"/>
              </a:spcBef>
              <a:spcAft>
                <a:spcPts val="600"/>
              </a:spcAft>
              <a:buFontTx/>
              <a:buChar char="•"/>
              <a:defRPr/>
            </a:pPr>
            <a:r>
              <a:rPr lang="en-US" b="1" dirty="0" smtClean="0">
                <a:latin typeface="Arial"/>
                <a:cs typeface="Arial"/>
              </a:rPr>
              <a:t>Up to 100x larger than </a:t>
            </a:r>
            <a:r>
              <a:rPr lang="en-US" b="1" dirty="0">
                <a:latin typeface="Arial"/>
                <a:cs typeface="Arial"/>
              </a:rPr>
              <a:t>Pinatubo</a:t>
            </a:r>
            <a:endParaRPr lang="en-US" sz="2000" b="1" dirty="0">
              <a:latin typeface="Arial"/>
              <a:cs typeface="Arial"/>
            </a:endParaRPr>
          </a:p>
          <a:p>
            <a:pPr marL="342900" lvl="0" indent="-342900" eaLnBrk="0" fontAlgn="base" hangingPunct="0">
              <a:spcBef>
                <a:spcPct val="20000"/>
              </a:spcBef>
              <a:spcAft>
                <a:spcPts val="600"/>
              </a:spcAft>
              <a:buFontTx/>
              <a:buChar char="•"/>
              <a:defRPr/>
            </a:pPr>
            <a:r>
              <a:rPr lang="en-US" b="1" kern="0" dirty="0" smtClean="0">
                <a:latin typeface="Arial"/>
                <a:cs typeface="Arial"/>
              </a:rPr>
              <a:t>Disagreement re: climate impact</a:t>
            </a:r>
          </a:p>
          <a:p>
            <a:pPr marL="800100" lvl="1" indent="-342900" eaLnBrk="0" fontAlgn="base" hangingPunct="0">
              <a:spcBef>
                <a:spcPct val="20000"/>
              </a:spcBef>
              <a:spcAft>
                <a:spcPts val="600"/>
              </a:spcAft>
              <a:buFontTx/>
              <a:buChar char="•"/>
              <a:defRPr/>
            </a:pPr>
            <a:r>
              <a:rPr lang="en-US" b="1" kern="0" dirty="0">
                <a:latin typeface="Arial"/>
                <a:cs typeface="Arial"/>
              </a:rPr>
              <a:t>May have caused a bottleneck in human </a:t>
            </a:r>
            <a:r>
              <a:rPr lang="en-US" b="1" kern="0" dirty="0" smtClean="0">
                <a:latin typeface="Arial"/>
                <a:cs typeface="Arial"/>
              </a:rPr>
              <a:t>evolution (</a:t>
            </a:r>
            <a:r>
              <a:rPr lang="en-US" b="1" i="1" kern="0" dirty="0" smtClean="0">
                <a:latin typeface="Arial"/>
                <a:cs typeface="Arial"/>
              </a:rPr>
              <a:t>Ambrose</a:t>
            </a:r>
            <a:r>
              <a:rPr lang="en-US" b="1" kern="0" dirty="0" smtClean="0">
                <a:latin typeface="Arial"/>
                <a:cs typeface="Arial"/>
              </a:rPr>
              <a:t>, 1998)</a:t>
            </a:r>
            <a:endParaRPr lang="en-US" b="1" kern="0" dirty="0">
              <a:latin typeface="Arial"/>
              <a:cs typeface="Arial"/>
            </a:endParaRPr>
          </a:p>
          <a:p>
            <a:pPr marL="800100" lvl="1" indent="-342900" eaLnBrk="0" fontAlgn="base" hangingPunct="0">
              <a:spcBef>
                <a:spcPct val="20000"/>
              </a:spcBef>
              <a:spcAft>
                <a:spcPts val="600"/>
              </a:spcAft>
              <a:buFontTx/>
              <a:buChar char="•"/>
              <a:defRPr/>
            </a:pP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Arial"/>
              </a:rPr>
              <a:t>10K cooling; 20-yr</a:t>
            </a:r>
            <a:r>
              <a:rPr kumimoji="0" lang="en-US" b="1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Arial"/>
              </a:rPr>
              <a:t> impact</a:t>
            </a: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Arial"/>
              </a:rPr>
              <a:t> (</a:t>
            </a:r>
            <a:r>
              <a:rPr kumimoji="0" lang="en-US" b="1" i="1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Arial"/>
              </a:rPr>
              <a:t>Robock</a:t>
            </a:r>
            <a:r>
              <a:rPr kumimoji="0" lang="en-US" b="1" i="1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Arial"/>
              </a:rPr>
              <a:t> et al</a:t>
            </a: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Arial"/>
              </a:rPr>
              <a:t>. 2009)</a:t>
            </a:r>
          </a:p>
          <a:p>
            <a:pPr marL="800100" lvl="1" indent="-342900" eaLnBrk="0" fontAlgn="base" hangingPunct="0">
              <a:spcBef>
                <a:spcPct val="20000"/>
              </a:spcBef>
              <a:spcAft>
                <a:spcPts val="600"/>
              </a:spcAft>
              <a:buFontTx/>
              <a:buChar char="•"/>
              <a:defRPr/>
            </a:pPr>
            <a:r>
              <a:rPr lang="en-US" b="1" kern="0" dirty="0" smtClean="0">
                <a:latin typeface="Arial"/>
                <a:cs typeface="Arial"/>
              </a:rPr>
              <a:t>3.5K cooling; 10-yr impact (</a:t>
            </a:r>
            <a:r>
              <a:rPr lang="en-US" b="1" i="1" kern="0" dirty="0" err="1" smtClean="0">
                <a:latin typeface="Arial"/>
                <a:cs typeface="Arial"/>
              </a:rPr>
              <a:t>Timmreck</a:t>
            </a:r>
            <a:r>
              <a:rPr lang="en-US" b="1" i="1" kern="0" dirty="0" smtClean="0">
                <a:latin typeface="Arial"/>
                <a:cs typeface="Arial"/>
              </a:rPr>
              <a:t> et al. </a:t>
            </a:r>
            <a:r>
              <a:rPr lang="en-US" b="1" kern="0" dirty="0" smtClean="0">
                <a:latin typeface="Arial"/>
                <a:cs typeface="Arial"/>
              </a:rPr>
              <a:t>2010).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6" y="4231570"/>
            <a:ext cx="4067174" cy="2626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loud 3"/>
          <p:cNvSpPr/>
          <p:nvPr/>
        </p:nvSpPr>
        <p:spPr>
          <a:xfrm>
            <a:off x="4038600" y="3886200"/>
            <a:ext cx="609600" cy="457200"/>
          </a:xfrm>
          <a:prstGeom prst="cloud">
            <a:avLst/>
          </a:prstGeom>
          <a:solidFill>
            <a:srgbClr val="FF0000">
              <a:alpha val="47000"/>
            </a:srgbClr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3463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>
            <a:alphaModFix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5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2" name="Rectangle 5"/>
          <p:cNvSpPr>
            <a:spLocks noChangeArrowheads="1"/>
          </p:cNvSpPr>
          <p:nvPr/>
        </p:nvSpPr>
        <p:spPr bwMode="auto">
          <a:xfrm>
            <a:off x="381000" y="76200"/>
            <a:ext cx="8229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t">
            <a:prstTxWarp prst="textNoShape">
              <a:avLst/>
            </a:prstTxWarp>
          </a:bodyPr>
          <a:lstStyle/>
          <a:p>
            <a:pPr algn="ctr" eaLnBrk="1" hangingPunct="1"/>
            <a:r>
              <a:rPr lang="en-US" sz="2800" b="1" dirty="0" smtClean="0">
                <a:solidFill>
                  <a:schemeClr val="bg1"/>
                </a:solidFill>
                <a:latin typeface="Arial"/>
                <a:cs typeface="Arial"/>
              </a:rPr>
              <a:t>The importance of getting aerosol size right</a:t>
            </a:r>
            <a:endParaRPr lang="en-US" sz="28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3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C43C6672-1993-4A94-B124-3DC3B0CE2C9B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" y="838200"/>
            <a:ext cx="4942310" cy="4883993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5867400" y="730133"/>
            <a:ext cx="3048000" cy="5823067"/>
            <a:chOff x="152400" y="838200"/>
            <a:chExt cx="3048000" cy="5823067"/>
          </a:xfrm>
        </p:grpSpPr>
        <p:pic>
          <p:nvPicPr>
            <p:cNvPr id="2" name="Picture 1" descr="modes-var-800-800lev-80--90lat-80psd.pinx100_vw.cam2.h0.2012-05.eps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01" t="17747" r="16988" b="7621"/>
            <a:stretch/>
          </p:blipFill>
          <p:spPr>
            <a:xfrm>
              <a:off x="152400" y="838200"/>
              <a:ext cx="2970674" cy="2897702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28600" y="3886200"/>
              <a:ext cx="2933360" cy="2775067"/>
            </a:xfrm>
            <a:prstGeom prst="rect">
              <a:avLst/>
            </a:prstGeom>
          </p:spPr>
        </p:pic>
        <p:sp>
          <p:nvSpPr>
            <p:cNvPr id="8" name="Content Placeholder 19"/>
            <p:cNvSpPr txBox="1">
              <a:spLocks/>
            </p:cNvSpPr>
            <p:nvPr/>
          </p:nvSpPr>
          <p:spPr bwMode="auto">
            <a:xfrm>
              <a:off x="685800" y="838200"/>
              <a:ext cx="2286000" cy="609600"/>
            </a:xfrm>
            <a:prstGeom prst="rect">
              <a:avLst/>
            </a:prstGeom>
            <a:solidFill>
              <a:schemeClr val="bg1">
                <a:alpha val="54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 eaLnBrk="0" fontAlgn="base" hangingPunct="0">
                <a:spcBef>
                  <a:spcPct val="20000"/>
                </a:spcBef>
                <a:spcAft>
                  <a:spcPts val="600"/>
                </a:spcAft>
                <a:defRPr/>
              </a:pPr>
              <a:r>
                <a:rPr lang="en-US" b="1" kern="0" dirty="0" smtClean="0">
                  <a:latin typeface="Arial"/>
                  <a:cs typeface="Arial"/>
                </a:rPr>
                <a:t>Sectional aerosol model (CARMA)</a:t>
              </a:r>
              <a:endParaRPr kumimoji="0" lang="en-US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9" name="Content Placeholder 19"/>
            <p:cNvSpPr txBox="1">
              <a:spLocks/>
            </p:cNvSpPr>
            <p:nvPr/>
          </p:nvSpPr>
          <p:spPr bwMode="auto">
            <a:xfrm>
              <a:off x="457200" y="3962400"/>
              <a:ext cx="2743200" cy="533400"/>
            </a:xfrm>
            <a:prstGeom prst="rect">
              <a:avLst/>
            </a:prstGeom>
            <a:solidFill>
              <a:schemeClr val="bg1">
                <a:alpha val="54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 eaLnBrk="0" fontAlgn="base" hangingPunct="0">
                <a:spcBef>
                  <a:spcPct val="20000"/>
                </a:spcBef>
                <a:spcAft>
                  <a:spcPts val="600"/>
                </a:spcAft>
                <a:defRPr/>
              </a:pPr>
              <a:r>
                <a:rPr lang="en-US" b="1" kern="0" dirty="0" smtClean="0">
                  <a:latin typeface="Arial"/>
                  <a:cs typeface="Arial"/>
                </a:rPr>
                <a:t>Modal aerosol model (prescribed lognormal)</a:t>
              </a:r>
              <a:endParaRPr kumimoji="0" lang="en-US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</p:grpSp>
      <p:sp>
        <p:nvSpPr>
          <p:cNvPr id="11" name="Content Placeholder 19"/>
          <p:cNvSpPr txBox="1">
            <a:spLocks/>
          </p:cNvSpPr>
          <p:nvPr/>
        </p:nvSpPr>
        <p:spPr bwMode="auto">
          <a:xfrm>
            <a:off x="838200" y="5791200"/>
            <a:ext cx="4114800" cy="936617"/>
          </a:xfrm>
          <a:prstGeom prst="rect">
            <a:avLst/>
          </a:prstGeom>
          <a:solidFill>
            <a:schemeClr val="bg1">
              <a:alpha val="54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eaLnBrk="0" fontAlgn="base" hangingPunct="0">
              <a:spcBef>
                <a:spcPct val="20000"/>
              </a:spcBef>
              <a:spcAft>
                <a:spcPts val="600"/>
              </a:spcAft>
              <a:buFontTx/>
              <a:buChar char="•"/>
              <a:defRPr/>
            </a:pP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Arial"/>
              </a:rPr>
              <a:t>GCMs (with</a:t>
            </a:r>
            <a:r>
              <a:rPr kumimoji="0" lang="en-US" b="1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Arial"/>
              </a:rPr>
              <a:t> bulk aerosols) underestimate aerosol size; overestimate volcanic forcing</a:t>
            </a:r>
            <a:endParaRPr lang="en-US" b="1" kern="0" dirty="0" smtClean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216183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43" descr="Picture 9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9448" y="978932"/>
            <a:ext cx="474152" cy="742838"/>
          </a:xfrm>
          <a:prstGeom prst="rect">
            <a:avLst/>
          </a:prstGeom>
        </p:spPr>
      </p:pic>
      <p:pic>
        <p:nvPicPr>
          <p:cNvPr id="547866" name="Picture 26" descr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0" y="3429962"/>
            <a:ext cx="2819401" cy="1400801"/>
          </a:xfrm>
          <a:prstGeom prst="rect">
            <a:avLst/>
          </a:prstGeom>
          <a:noFill/>
        </p:spPr>
      </p:pic>
      <p:sp>
        <p:nvSpPr>
          <p:cNvPr id="547844" name="AutoShape 4"/>
          <p:cNvSpPr>
            <a:spLocks noChangeArrowheads="1"/>
          </p:cNvSpPr>
          <p:nvPr/>
        </p:nvSpPr>
        <p:spPr bwMode="auto">
          <a:xfrm>
            <a:off x="1905000" y="609600"/>
            <a:ext cx="5029200" cy="5410200"/>
          </a:xfrm>
          <a:custGeom>
            <a:avLst/>
            <a:gdLst>
              <a:gd name="G0" fmla="+- 1225318 0 0"/>
              <a:gd name="G1" fmla="+- 9429538 0 0"/>
              <a:gd name="G2" fmla="+- 1225318 0 9429538"/>
              <a:gd name="G3" fmla="+- 10800 0 0"/>
              <a:gd name="G4" fmla="+- 0 0 1225318"/>
              <a:gd name="T0" fmla="*/ 360 256 1"/>
              <a:gd name="T1" fmla="*/ 0 256 1"/>
              <a:gd name="G5" fmla="+- G2 T0 T1"/>
              <a:gd name="G6" fmla="?: G2 G2 G5"/>
              <a:gd name="G7" fmla="+- 0 0 G6"/>
              <a:gd name="G8" fmla="+- 10306 0 0"/>
              <a:gd name="G9" fmla="+- 0 0 9429538"/>
              <a:gd name="G10" fmla="+- 10306 0 2700"/>
              <a:gd name="G11" fmla="cos G10 1225318"/>
              <a:gd name="G12" fmla="sin G10 1225318"/>
              <a:gd name="G13" fmla="cos 13500 1225318"/>
              <a:gd name="G14" fmla="sin 13500 1225318"/>
              <a:gd name="G15" fmla="+- G11 10800 0"/>
              <a:gd name="G16" fmla="+- G12 10800 0"/>
              <a:gd name="G17" fmla="+- G13 10800 0"/>
              <a:gd name="G18" fmla="+- G14 10800 0"/>
              <a:gd name="G19" fmla="*/ 10306 1 2"/>
              <a:gd name="G20" fmla="+- G19 5400 0"/>
              <a:gd name="G21" fmla="cos G20 1225318"/>
              <a:gd name="G22" fmla="sin G20 1225318"/>
              <a:gd name="G23" fmla="+- G21 10800 0"/>
              <a:gd name="G24" fmla="+- G12 G23 G22"/>
              <a:gd name="G25" fmla="+- G22 G23 G11"/>
              <a:gd name="G26" fmla="cos 10800 1225318"/>
              <a:gd name="G27" fmla="sin 10800 1225318"/>
              <a:gd name="G28" fmla="cos 10306 1225318"/>
              <a:gd name="G29" fmla="sin 10306 1225318"/>
              <a:gd name="G30" fmla="+- G26 10800 0"/>
              <a:gd name="G31" fmla="+- G27 10800 0"/>
              <a:gd name="G32" fmla="+- G28 10800 0"/>
              <a:gd name="G33" fmla="+- G29 10800 0"/>
              <a:gd name="G34" fmla="+- G19 5400 0"/>
              <a:gd name="G35" fmla="cos G34 9429538"/>
              <a:gd name="G36" fmla="sin G34 9429538"/>
              <a:gd name="G37" fmla="+/ 9429538 1225318 2"/>
              <a:gd name="T2" fmla="*/ 180 256 1"/>
              <a:gd name="T3" fmla="*/ 0 256 1"/>
              <a:gd name="G38" fmla="+- G37 T2 T3"/>
              <a:gd name="G39" fmla="?: G2 G37 G38"/>
              <a:gd name="G40" fmla="cos 10800 G39"/>
              <a:gd name="G41" fmla="sin 10800 G39"/>
              <a:gd name="G42" fmla="cos 10306 G39"/>
              <a:gd name="G43" fmla="sin 10306 G39"/>
              <a:gd name="G44" fmla="+- G40 10800 0"/>
              <a:gd name="G45" fmla="+- G41 10800 0"/>
              <a:gd name="G46" fmla="+- G42 10800 0"/>
              <a:gd name="G47" fmla="+- G43 10800 0"/>
              <a:gd name="G48" fmla="+- G35 10800 0"/>
              <a:gd name="G49" fmla="+- G36 10800 0"/>
              <a:gd name="T4" fmla="*/ 9164 w 21600"/>
              <a:gd name="T5" fmla="*/ 124 h 21600"/>
              <a:gd name="T6" fmla="*/ 2275 w 21600"/>
              <a:gd name="T7" fmla="*/ 17020 h 21600"/>
              <a:gd name="T8" fmla="*/ 9239 w 21600"/>
              <a:gd name="T9" fmla="*/ 612 h 21600"/>
              <a:gd name="T10" fmla="*/ 23587 w 21600"/>
              <a:gd name="T11" fmla="*/ 15127 h 21600"/>
              <a:gd name="T12" fmla="*/ 19852 w 21600"/>
              <a:gd name="T13" fmla="*/ 16974 h 21600"/>
              <a:gd name="T14" fmla="*/ 18004 w 21600"/>
              <a:gd name="T15" fmla="*/ 13238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20562" y="14103"/>
                </a:moveTo>
                <a:cubicBezTo>
                  <a:pt x="20922" y="13039"/>
                  <a:pt x="21106" y="11923"/>
                  <a:pt x="21106" y="10800"/>
                </a:cubicBezTo>
                <a:cubicBezTo>
                  <a:pt x="21106" y="5108"/>
                  <a:pt x="16491" y="494"/>
                  <a:pt x="10800" y="494"/>
                </a:cubicBezTo>
                <a:cubicBezTo>
                  <a:pt x="5108" y="494"/>
                  <a:pt x="494" y="5108"/>
                  <a:pt x="494" y="10800"/>
                </a:cubicBezTo>
                <a:cubicBezTo>
                  <a:pt x="493" y="12983"/>
                  <a:pt x="1187" y="15110"/>
                  <a:pt x="2474" y="16874"/>
                </a:cubicBezTo>
                <a:lnTo>
                  <a:pt x="2075" y="17165"/>
                </a:lnTo>
                <a:cubicBezTo>
                  <a:pt x="726" y="15317"/>
                  <a:pt x="0" y="13088"/>
                  <a:pt x="0" y="10800"/>
                </a:cubicBezTo>
                <a:cubicBezTo>
                  <a:pt x="0" y="4835"/>
                  <a:pt x="4835" y="0"/>
                  <a:pt x="10800" y="0"/>
                </a:cubicBezTo>
                <a:cubicBezTo>
                  <a:pt x="16764" y="0"/>
                  <a:pt x="21600" y="4835"/>
                  <a:pt x="21600" y="10800"/>
                </a:cubicBezTo>
                <a:cubicBezTo>
                  <a:pt x="21599" y="11977"/>
                  <a:pt x="21407" y="13146"/>
                  <a:pt x="21030" y="14262"/>
                </a:cubicBezTo>
                <a:lnTo>
                  <a:pt x="23587" y="15127"/>
                </a:lnTo>
                <a:lnTo>
                  <a:pt x="19852" y="16974"/>
                </a:lnTo>
                <a:lnTo>
                  <a:pt x="18004" y="13238"/>
                </a:lnTo>
                <a:lnTo>
                  <a:pt x="20562" y="14103"/>
                </a:lnTo>
                <a:close/>
              </a:path>
            </a:pathLst>
          </a:custGeom>
          <a:solidFill>
            <a:srgbClr val="99CC00">
              <a:alpha val="32001"/>
            </a:srgbClr>
          </a:solidFill>
          <a:ln w="9525">
            <a:solidFill>
              <a:schemeClr val="tx1">
                <a:alpha val="37000"/>
              </a:schemeClr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7845" name="Text Box 5"/>
          <p:cNvSpPr txBox="1">
            <a:spLocks noChangeArrowheads="1"/>
          </p:cNvSpPr>
          <p:nvPr/>
        </p:nvSpPr>
        <p:spPr bwMode="auto">
          <a:xfrm>
            <a:off x="1295400" y="4876800"/>
            <a:ext cx="1524000" cy="379413"/>
          </a:xfrm>
          <a:prstGeom prst="rect">
            <a:avLst/>
          </a:prstGeom>
          <a:solidFill>
            <a:schemeClr val="bg1"/>
          </a:solidFill>
          <a:ln w="12700">
            <a:solidFill>
              <a:srgbClr val="006600"/>
            </a:solidFill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dirty="0">
                <a:solidFill>
                  <a:srgbClr val="006600"/>
                </a:solidFill>
              </a:rPr>
              <a:t>1.</a:t>
            </a:r>
            <a:r>
              <a:rPr lang="en-US" sz="1800" b="1" dirty="0" smtClean="0">
                <a:solidFill>
                  <a:srgbClr val="006600"/>
                </a:solidFill>
              </a:rPr>
              <a:t> Emissions</a:t>
            </a:r>
            <a:endParaRPr lang="en-US" sz="1600" b="1" dirty="0">
              <a:solidFill>
                <a:srgbClr val="006600"/>
              </a:solidFill>
            </a:endParaRPr>
          </a:p>
        </p:txBody>
      </p:sp>
      <p:sp>
        <p:nvSpPr>
          <p:cNvPr id="547846" name="Text Box 6"/>
          <p:cNvSpPr txBox="1">
            <a:spLocks noChangeArrowheads="1"/>
          </p:cNvSpPr>
          <p:nvPr/>
        </p:nvSpPr>
        <p:spPr bwMode="auto">
          <a:xfrm>
            <a:off x="533400" y="3020199"/>
            <a:ext cx="1447800" cy="369332"/>
          </a:xfrm>
          <a:prstGeom prst="rect">
            <a:avLst/>
          </a:prstGeom>
          <a:solidFill>
            <a:schemeClr val="bg1"/>
          </a:solidFill>
          <a:ln w="12700">
            <a:solidFill>
              <a:srgbClr val="006600"/>
            </a:solidFill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rgbClr val="006600"/>
                </a:solidFill>
              </a:rPr>
              <a:t>2. Chemistry</a:t>
            </a:r>
            <a:endParaRPr lang="en-US" sz="1600" b="1" dirty="0">
              <a:solidFill>
                <a:srgbClr val="006600"/>
              </a:solidFill>
            </a:endParaRPr>
          </a:p>
        </p:txBody>
      </p:sp>
      <p:sp>
        <p:nvSpPr>
          <p:cNvPr id="547848" name="Text Box 8"/>
          <p:cNvSpPr txBox="1">
            <a:spLocks noChangeArrowheads="1"/>
          </p:cNvSpPr>
          <p:nvPr/>
        </p:nvSpPr>
        <p:spPr bwMode="auto">
          <a:xfrm>
            <a:off x="2133600" y="1131332"/>
            <a:ext cx="1524000" cy="379413"/>
          </a:xfrm>
          <a:prstGeom prst="rect">
            <a:avLst/>
          </a:prstGeom>
          <a:solidFill>
            <a:schemeClr val="bg1"/>
          </a:solidFill>
          <a:ln w="12700">
            <a:solidFill>
              <a:srgbClr val="006600"/>
            </a:solidFill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dirty="0">
                <a:solidFill>
                  <a:srgbClr val="006600"/>
                </a:solidFill>
              </a:rPr>
              <a:t>3.</a:t>
            </a:r>
            <a:r>
              <a:rPr lang="en-US" sz="1800" b="1" dirty="0" smtClean="0">
                <a:solidFill>
                  <a:srgbClr val="006600"/>
                </a:solidFill>
              </a:rPr>
              <a:t> Nucleation</a:t>
            </a:r>
            <a:endParaRPr lang="en-US" sz="1600" b="1" dirty="0">
              <a:solidFill>
                <a:srgbClr val="006600"/>
              </a:solidFill>
            </a:endParaRPr>
          </a:p>
        </p:txBody>
      </p:sp>
      <p:sp>
        <p:nvSpPr>
          <p:cNvPr id="547849" name="Text Box 9"/>
          <p:cNvSpPr txBox="1">
            <a:spLocks noChangeArrowheads="1"/>
          </p:cNvSpPr>
          <p:nvPr/>
        </p:nvSpPr>
        <p:spPr bwMode="auto">
          <a:xfrm>
            <a:off x="5867400" y="4876800"/>
            <a:ext cx="2984147" cy="369332"/>
          </a:xfrm>
          <a:prstGeom prst="rect">
            <a:avLst/>
          </a:prstGeom>
          <a:solidFill>
            <a:schemeClr val="bg1"/>
          </a:solidFill>
          <a:ln w="12700">
            <a:solidFill>
              <a:srgbClr val="006600"/>
            </a:solidFill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dirty="0">
                <a:solidFill>
                  <a:srgbClr val="006600"/>
                </a:solidFill>
              </a:rPr>
              <a:t>6.</a:t>
            </a:r>
            <a:r>
              <a:rPr lang="en-US" sz="1800" b="1" dirty="0" smtClean="0">
                <a:solidFill>
                  <a:srgbClr val="006600"/>
                </a:solidFill>
              </a:rPr>
              <a:t> Deposition, Sedimentation</a:t>
            </a:r>
            <a:endParaRPr lang="en-US" sz="1600" b="1" dirty="0">
              <a:solidFill>
                <a:srgbClr val="006600"/>
              </a:solidFill>
            </a:endParaRPr>
          </a:p>
        </p:txBody>
      </p:sp>
      <p:sp>
        <p:nvSpPr>
          <p:cNvPr id="547850" name="AutoShape 10"/>
          <p:cNvSpPr>
            <a:spLocks noChangeArrowheads="1"/>
          </p:cNvSpPr>
          <p:nvPr/>
        </p:nvSpPr>
        <p:spPr bwMode="auto">
          <a:xfrm flipV="1">
            <a:off x="7416883" y="5400020"/>
            <a:ext cx="762000" cy="533400"/>
          </a:xfrm>
          <a:prstGeom prst="upArrow">
            <a:avLst>
              <a:gd name="adj1" fmla="val 62083"/>
              <a:gd name="adj2" fmla="val 65773"/>
            </a:avLst>
          </a:prstGeom>
          <a:solidFill>
            <a:srgbClr val="B7012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7851" name="AutoShape 11"/>
          <p:cNvSpPr>
            <a:spLocks noChangeArrowheads="1"/>
          </p:cNvSpPr>
          <p:nvPr/>
        </p:nvSpPr>
        <p:spPr bwMode="auto">
          <a:xfrm>
            <a:off x="533400" y="5323820"/>
            <a:ext cx="914400" cy="609600"/>
          </a:xfrm>
          <a:prstGeom prst="upArrow">
            <a:avLst>
              <a:gd name="adj1" fmla="val 50000"/>
              <a:gd name="adj2" fmla="val 69792"/>
            </a:avLst>
          </a:prstGeom>
          <a:solidFill>
            <a:srgbClr val="0033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7852" name="Text Box 12"/>
          <p:cNvSpPr txBox="1">
            <a:spLocks noChangeArrowheads="1"/>
          </p:cNvSpPr>
          <p:nvPr/>
        </p:nvSpPr>
        <p:spPr bwMode="auto">
          <a:xfrm>
            <a:off x="1447800" y="5323820"/>
            <a:ext cx="3124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>
                <a:latin typeface="Chalkboard Bold" pitchFamily="48" charset="0"/>
              </a:rPr>
              <a:t> </a:t>
            </a:r>
            <a:r>
              <a:rPr lang="en-US" sz="1400" dirty="0" smtClean="0">
                <a:latin typeface="Chalkboard Bold" pitchFamily="48" charset="0"/>
              </a:rPr>
              <a:t>SO</a:t>
            </a:r>
            <a:r>
              <a:rPr lang="en-US" sz="1400" baseline="-25000" dirty="0" smtClean="0">
                <a:latin typeface="Chalkboard Bold" pitchFamily="48" charset="0"/>
              </a:rPr>
              <a:t>2</a:t>
            </a:r>
            <a:r>
              <a:rPr lang="en-US" sz="1400" dirty="0" smtClean="0">
                <a:latin typeface="Chalkboard Bold" pitchFamily="48" charset="0"/>
                <a:sym typeface="Symbol" pitchFamily="-108" charset="2"/>
              </a:rPr>
              <a:t> (prescribed UT source)</a:t>
            </a:r>
          </a:p>
          <a:p>
            <a:pPr>
              <a:lnSpc>
                <a:spcPct val="40000"/>
              </a:lnSpc>
              <a:spcBef>
                <a:spcPct val="50000"/>
              </a:spcBef>
              <a:spcAft>
                <a:spcPct val="20000"/>
              </a:spcAft>
            </a:pPr>
            <a:r>
              <a:rPr lang="en-US" sz="1400" dirty="0" smtClean="0">
                <a:latin typeface="Chalkboard Bold" pitchFamily="48" charset="0"/>
                <a:sym typeface="Symbol" pitchFamily="-108" charset="2"/>
              </a:rPr>
              <a:t> OCS (510 pptv boundary condition) </a:t>
            </a:r>
            <a:endParaRPr lang="en-US" sz="1400" dirty="0">
              <a:latin typeface="Chalkboard Bold" pitchFamily="48" charset="0"/>
              <a:sym typeface="Symbol" pitchFamily="-108" charset="2"/>
            </a:endParaRPr>
          </a:p>
        </p:txBody>
      </p:sp>
      <p:sp>
        <p:nvSpPr>
          <p:cNvPr id="547853" name="Text Box 13"/>
          <p:cNvSpPr txBox="1">
            <a:spLocks noChangeArrowheads="1"/>
          </p:cNvSpPr>
          <p:nvPr/>
        </p:nvSpPr>
        <p:spPr bwMode="auto">
          <a:xfrm>
            <a:off x="419100" y="3429000"/>
            <a:ext cx="1752600" cy="80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 smtClean="0">
                <a:latin typeface="Chalkboard Bold" pitchFamily="48" charset="0"/>
              </a:rPr>
              <a:t> H</a:t>
            </a:r>
            <a:r>
              <a:rPr lang="en-US" sz="1400" baseline="-25000" dirty="0" smtClean="0">
                <a:latin typeface="Chalkboard Bold" pitchFamily="48" charset="0"/>
              </a:rPr>
              <a:t>2</a:t>
            </a:r>
            <a:r>
              <a:rPr lang="en-US" sz="1400" dirty="0" smtClean="0">
                <a:latin typeface="Chalkboard Bold" pitchFamily="48" charset="0"/>
              </a:rPr>
              <a:t>SO</a:t>
            </a:r>
            <a:r>
              <a:rPr lang="en-US" sz="1400" baseline="-25000" dirty="0" smtClean="0">
                <a:latin typeface="Chalkboard Bold" pitchFamily="48" charset="0"/>
              </a:rPr>
              <a:t>4</a:t>
            </a:r>
            <a:r>
              <a:rPr lang="en-US" sz="1400" dirty="0" smtClean="0">
                <a:latin typeface="Chalkboard Bold" pitchFamily="48" charset="0"/>
              </a:rPr>
              <a:t> formed</a:t>
            </a:r>
            <a:endParaRPr lang="en-US" sz="1400" dirty="0" smtClean="0">
              <a:latin typeface="Chalkboard Bold" pitchFamily="48" charset="0"/>
              <a:sym typeface="Symbol" pitchFamily="-108" charset="2"/>
            </a:endParaRPr>
          </a:p>
          <a:p>
            <a:pPr>
              <a:lnSpc>
                <a:spcPct val="90000"/>
              </a:lnSpc>
              <a:spcBef>
                <a:spcPct val="50000"/>
              </a:spcBef>
              <a:spcAft>
                <a:spcPts val="2136"/>
              </a:spcAft>
            </a:pPr>
            <a:r>
              <a:rPr lang="en-US" sz="1400" dirty="0" smtClean="0">
                <a:latin typeface="Chalkboard Bold" pitchFamily="48" charset="0"/>
                <a:sym typeface="Symbol" pitchFamily="-108" charset="2"/>
              </a:rPr>
              <a:t> Oxidants OH, O,</a:t>
            </a:r>
            <a:br>
              <a:rPr lang="en-US" sz="1400" dirty="0" smtClean="0">
                <a:latin typeface="Chalkboard Bold" pitchFamily="48" charset="0"/>
                <a:sym typeface="Symbol" pitchFamily="-108" charset="2"/>
              </a:rPr>
            </a:br>
            <a:r>
              <a:rPr lang="en-US" sz="1400" dirty="0" smtClean="0">
                <a:latin typeface="Chalkboard Bold" pitchFamily="48" charset="0"/>
                <a:sym typeface="Symbol" pitchFamily="-108" charset="2"/>
              </a:rPr>
              <a:t>  O</a:t>
            </a:r>
            <a:r>
              <a:rPr lang="en-US" sz="1400" baseline="-25000" dirty="0" smtClean="0">
                <a:latin typeface="Chalkboard Bold" pitchFamily="48" charset="0"/>
                <a:sym typeface="Symbol" pitchFamily="-108" charset="2"/>
              </a:rPr>
              <a:t>3</a:t>
            </a:r>
            <a:r>
              <a:rPr lang="en-US" sz="1400" dirty="0" smtClean="0">
                <a:latin typeface="Chalkboard Bold" pitchFamily="48" charset="0"/>
                <a:sym typeface="Symbol" pitchFamily="-108" charset="2"/>
              </a:rPr>
              <a:t> ,NO</a:t>
            </a:r>
            <a:r>
              <a:rPr lang="en-US" sz="1400" baseline="-25000" dirty="0" smtClean="0">
                <a:latin typeface="Chalkboard Bold" pitchFamily="48" charset="0"/>
                <a:sym typeface="Symbol" pitchFamily="-108" charset="2"/>
              </a:rPr>
              <a:t>3</a:t>
            </a:r>
            <a:endParaRPr lang="en-US" sz="1400" dirty="0">
              <a:latin typeface="Chalkboard Bold" pitchFamily="48" charset="0"/>
              <a:sym typeface="Symbol" pitchFamily="-108" charset="2"/>
            </a:endParaRPr>
          </a:p>
        </p:txBody>
      </p:sp>
      <p:sp>
        <p:nvSpPr>
          <p:cNvPr id="547856" name="Text Box 16"/>
          <p:cNvSpPr txBox="1">
            <a:spLocks noChangeArrowheads="1"/>
          </p:cNvSpPr>
          <p:nvPr/>
        </p:nvSpPr>
        <p:spPr bwMode="auto">
          <a:xfrm>
            <a:off x="5029200" y="1131332"/>
            <a:ext cx="2743200" cy="369332"/>
          </a:xfrm>
          <a:prstGeom prst="rect">
            <a:avLst/>
          </a:prstGeom>
          <a:solidFill>
            <a:schemeClr val="bg1"/>
          </a:solidFill>
          <a:ln w="12700">
            <a:solidFill>
              <a:srgbClr val="006600"/>
            </a:solidFill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dirty="0">
                <a:solidFill>
                  <a:srgbClr val="006600"/>
                </a:solidFill>
              </a:rPr>
              <a:t>4. Condensational growth</a:t>
            </a:r>
            <a:endParaRPr lang="en-US" sz="1600" b="1" dirty="0">
              <a:solidFill>
                <a:srgbClr val="006600"/>
              </a:solidFill>
            </a:endParaRPr>
          </a:p>
        </p:txBody>
      </p:sp>
      <p:sp>
        <p:nvSpPr>
          <p:cNvPr id="547857" name="Text Box 17"/>
          <p:cNvSpPr txBox="1">
            <a:spLocks noChangeArrowheads="1"/>
          </p:cNvSpPr>
          <p:nvPr/>
        </p:nvSpPr>
        <p:spPr bwMode="auto">
          <a:xfrm>
            <a:off x="6477000" y="3048000"/>
            <a:ext cx="1981200" cy="379413"/>
          </a:xfrm>
          <a:prstGeom prst="rect">
            <a:avLst/>
          </a:prstGeom>
          <a:solidFill>
            <a:schemeClr val="bg1"/>
          </a:solidFill>
          <a:ln w="12700">
            <a:solidFill>
              <a:srgbClr val="006600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dirty="0">
                <a:solidFill>
                  <a:srgbClr val="006600"/>
                </a:solidFill>
              </a:rPr>
              <a:t>5. Coagulation</a:t>
            </a:r>
            <a:endParaRPr lang="en-US" sz="1600" b="1" dirty="0">
              <a:solidFill>
                <a:srgbClr val="006600"/>
              </a:solidFill>
            </a:endParaRPr>
          </a:p>
        </p:txBody>
      </p:sp>
      <p:sp>
        <p:nvSpPr>
          <p:cNvPr id="547863" name="Rectangle 23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8001000" cy="533400"/>
          </a:xfrm>
          <a:noFill/>
          <a:ln/>
        </p:spPr>
        <p:txBody>
          <a:bodyPr>
            <a:normAutofit/>
          </a:bodyPr>
          <a:lstStyle/>
          <a:p>
            <a:r>
              <a:rPr lang="en-US" sz="2800" b="1" dirty="0" smtClean="0">
                <a:latin typeface="Arial Black"/>
                <a:cs typeface="Arial Black"/>
              </a:rPr>
              <a:t>WACCM/CARMA Model</a:t>
            </a:r>
            <a:endParaRPr lang="en-US" sz="2800" dirty="0">
              <a:latin typeface="Arial Black"/>
              <a:cs typeface="Arial Black"/>
            </a:endParaRPr>
          </a:p>
        </p:txBody>
      </p:sp>
      <p:sp>
        <p:nvSpPr>
          <p:cNvPr id="547864" name="Text Box 24"/>
          <p:cNvSpPr txBox="1">
            <a:spLocks noChangeArrowheads="1"/>
          </p:cNvSpPr>
          <p:nvPr/>
        </p:nvSpPr>
        <p:spPr bwMode="auto">
          <a:xfrm>
            <a:off x="3352800" y="2514600"/>
            <a:ext cx="2286000" cy="369332"/>
          </a:xfrm>
          <a:prstGeom prst="rect">
            <a:avLst/>
          </a:prstGeom>
          <a:solidFill>
            <a:schemeClr val="bg1"/>
          </a:solidFill>
          <a:ln w="12700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 smtClean="0">
                <a:solidFill>
                  <a:srgbClr val="0000FF"/>
                </a:solidFill>
              </a:rPr>
              <a:t>Dynamics</a:t>
            </a:r>
            <a:r>
              <a:rPr lang="en-US" b="1" dirty="0" smtClean="0">
                <a:solidFill>
                  <a:srgbClr val="0000FF"/>
                </a:solidFill>
              </a:rPr>
              <a:t>/</a:t>
            </a:r>
            <a:r>
              <a:rPr lang="en-US" b="1" dirty="0" smtClean="0">
                <a:solidFill>
                  <a:srgbClr val="0000FF"/>
                </a:solidFill>
              </a:rPr>
              <a:t>Radiation</a:t>
            </a:r>
            <a:endParaRPr lang="en-US" sz="1600" b="1" dirty="0">
              <a:solidFill>
                <a:srgbClr val="0000FF"/>
              </a:solidFill>
            </a:endParaRPr>
          </a:p>
        </p:txBody>
      </p:sp>
      <p:sp>
        <p:nvSpPr>
          <p:cNvPr id="547865" name="Text Box 25"/>
          <p:cNvSpPr txBox="1">
            <a:spLocks noChangeArrowheads="1"/>
          </p:cNvSpPr>
          <p:nvPr/>
        </p:nvSpPr>
        <p:spPr bwMode="auto">
          <a:xfrm>
            <a:off x="3810000" y="3986228"/>
            <a:ext cx="1828800" cy="415498"/>
          </a:xfrm>
          <a:prstGeom prst="rect">
            <a:avLst/>
          </a:prstGeom>
          <a:solidFill>
            <a:schemeClr val="bg1"/>
          </a:solidFill>
          <a:ln w="127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square" tIns="0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b="1" dirty="0" smtClean="0">
                <a:solidFill>
                  <a:srgbClr val="FF0000"/>
                </a:solidFill>
              </a:rPr>
              <a:t>42 bins</a:t>
            </a:r>
            <a:br>
              <a:rPr lang="en-US" sz="1200" b="1" dirty="0" smtClean="0">
                <a:solidFill>
                  <a:srgbClr val="FF0000"/>
                </a:solidFill>
              </a:rPr>
            </a:br>
            <a:r>
              <a:rPr lang="en-US" sz="1200" b="1" dirty="0" smtClean="0">
                <a:solidFill>
                  <a:srgbClr val="FF0000"/>
                </a:solidFill>
              </a:rPr>
              <a:t>0.2 nm-2.6 μm dry radius</a:t>
            </a:r>
            <a:endParaRPr lang="en-US" sz="1200" b="1" dirty="0">
              <a:solidFill>
                <a:srgbClr val="FF0000"/>
              </a:solidFill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5278" y="4862513"/>
            <a:ext cx="480122" cy="39370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9948" y="3048000"/>
            <a:ext cx="333452" cy="315689"/>
          </a:xfrm>
          <a:prstGeom prst="rect">
            <a:avLst/>
          </a:prstGeom>
        </p:spPr>
      </p:pic>
      <p:sp>
        <p:nvSpPr>
          <p:cNvPr id="35" name="Text Box 13"/>
          <p:cNvSpPr txBox="1">
            <a:spLocks noChangeArrowheads="1"/>
          </p:cNvSpPr>
          <p:nvPr/>
        </p:nvSpPr>
        <p:spPr bwMode="auto">
          <a:xfrm>
            <a:off x="685800" y="1500664"/>
            <a:ext cx="3375722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 smtClean="0">
                <a:latin typeface="Chalkboard Bold" pitchFamily="48" charset="0"/>
              </a:rPr>
              <a:t> Nuc: Zhao and Turco 1995</a:t>
            </a:r>
            <a:br>
              <a:rPr lang="en-US" sz="1400" dirty="0" smtClean="0">
                <a:latin typeface="Chalkboard Bold" pitchFamily="48" charset="0"/>
              </a:rPr>
            </a:br>
            <a:r>
              <a:rPr lang="en-US" sz="1400" dirty="0" smtClean="0">
                <a:latin typeface="Chalkboard Bold" pitchFamily="48" charset="0"/>
              </a:rPr>
              <a:t> H</a:t>
            </a:r>
            <a:r>
              <a:rPr lang="en-US" sz="1400" baseline="-25000" dirty="0" smtClean="0">
                <a:latin typeface="Chalkboard Bold" pitchFamily="48" charset="0"/>
              </a:rPr>
              <a:t>2</a:t>
            </a:r>
            <a:r>
              <a:rPr lang="en-US" sz="1400" dirty="0" smtClean="0">
                <a:latin typeface="Chalkboard Bold" pitchFamily="48" charset="0"/>
              </a:rPr>
              <a:t>O vp: Lin &amp; Tabazadeh 2001</a:t>
            </a:r>
            <a:br>
              <a:rPr lang="en-US" sz="1400" dirty="0" smtClean="0">
                <a:latin typeface="Chalkboard Bold" pitchFamily="48" charset="0"/>
              </a:rPr>
            </a:br>
            <a:r>
              <a:rPr lang="en-US" sz="1400" dirty="0" smtClean="0">
                <a:latin typeface="Chalkboard Bold" pitchFamily="48" charset="0"/>
              </a:rPr>
              <a:t> H</a:t>
            </a:r>
            <a:r>
              <a:rPr lang="en-US" sz="1400" baseline="-25000" dirty="0" smtClean="0">
                <a:latin typeface="Chalkboard Bold" pitchFamily="48" charset="0"/>
              </a:rPr>
              <a:t>2</a:t>
            </a:r>
            <a:r>
              <a:rPr lang="en-US" sz="1400" dirty="0" smtClean="0">
                <a:latin typeface="Chalkboard Bold" pitchFamily="48" charset="0"/>
              </a:rPr>
              <a:t>SO</a:t>
            </a:r>
            <a:r>
              <a:rPr lang="en-US" sz="1400" baseline="-25000" dirty="0" smtClean="0">
                <a:latin typeface="Chalkboard Bold" pitchFamily="48" charset="0"/>
              </a:rPr>
              <a:t>4</a:t>
            </a:r>
            <a:r>
              <a:rPr lang="en-US" sz="1400" dirty="0" smtClean="0">
                <a:latin typeface="Chalkboard Bold" pitchFamily="48" charset="0"/>
              </a:rPr>
              <a:t> vp: Giauque/Ayers/Kulmala</a:t>
            </a:r>
            <a:br>
              <a:rPr lang="en-US" sz="1400" dirty="0" smtClean="0">
                <a:latin typeface="Chalkboard Bold" pitchFamily="48" charset="0"/>
              </a:rPr>
            </a:br>
            <a:endParaRPr lang="en-US" sz="1400" dirty="0" smtClean="0">
              <a:latin typeface="Chalkboard Bold" pitchFamily="48" charset="0"/>
            </a:endParaRPr>
          </a:p>
        </p:txBody>
      </p:sp>
      <p:pic>
        <p:nvPicPr>
          <p:cNvPr id="41" name="Picture 40" descr="Picture 8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97883" y="1131332"/>
            <a:ext cx="584118" cy="407197"/>
          </a:xfrm>
          <a:prstGeom prst="rect">
            <a:avLst/>
          </a:prstGeom>
        </p:spPr>
      </p:pic>
      <p:pic>
        <p:nvPicPr>
          <p:cNvPr id="45" name="Picture 44" descr="Picture 1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458200" y="3020199"/>
            <a:ext cx="424164" cy="561201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81800" y="5256213"/>
            <a:ext cx="469547" cy="488950"/>
          </a:xfrm>
          <a:prstGeom prst="rect">
            <a:avLst/>
          </a:prstGeom>
        </p:spPr>
      </p:pic>
      <p:sp>
        <p:nvSpPr>
          <p:cNvPr id="51" name="Text Box 13"/>
          <p:cNvSpPr txBox="1">
            <a:spLocks noChangeArrowheads="1"/>
          </p:cNvSpPr>
          <p:nvPr/>
        </p:nvSpPr>
        <p:spPr bwMode="auto">
          <a:xfrm>
            <a:off x="5867400" y="1538529"/>
            <a:ext cx="28194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 smtClean="0">
                <a:latin typeface="Chalkboard Bold" pitchFamily="48" charset="0"/>
              </a:rPr>
              <a:t>H</a:t>
            </a:r>
            <a:r>
              <a:rPr lang="en-US" sz="1400" baseline="-25000" dirty="0" smtClean="0">
                <a:latin typeface="Chalkboard Bold" pitchFamily="48" charset="0"/>
              </a:rPr>
              <a:t>2</a:t>
            </a:r>
            <a:r>
              <a:rPr lang="en-US" sz="1400" dirty="0" smtClean="0">
                <a:latin typeface="Chalkboard Bold" pitchFamily="48" charset="0"/>
              </a:rPr>
              <a:t>SO</a:t>
            </a:r>
            <a:r>
              <a:rPr lang="en-US" sz="1400" baseline="-25000" dirty="0" smtClean="0">
                <a:latin typeface="Chalkboard Bold" pitchFamily="48" charset="0"/>
              </a:rPr>
              <a:t>4</a:t>
            </a:r>
            <a:r>
              <a:rPr lang="en-US" sz="1400" dirty="0" smtClean="0">
                <a:latin typeface="Chalkboard Bold" pitchFamily="48" charset="0"/>
              </a:rPr>
              <a:t> vp: Giauque/Ayers/Kulmala</a:t>
            </a:r>
            <a:br>
              <a:rPr lang="en-US" sz="1400" dirty="0" smtClean="0">
                <a:latin typeface="Chalkboard Bold" pitchFamily="48" charset="0"/>
              </a:rPr>
            </a:br>
            <a:r>
              <a:rPr lang="en-US" sz="1400" dirty="0" smtClean="0">
                <a:latin typeface="Chalkboard Bold" pitchFamily="48" charset="0"/>
              </a:rPr>
              <a:t>Wt %: Tabazadeh 1997</a:t>
            </a:r>
            <a:br>
              <a:rPr lang="en-US" sz="1400" dirty="0" smtClean="0">
                <a:latin typeface="Chalkboard Bold" pitchFamily="48" charset="0"/>
              </a:rPr>
            </a:br>
            <a:endParaRPr lang="en-US" sz="1400" dirty="0">
              <a:latin typeface="Chalkboard Bold" pitchFamily="48" charset="0"/>
              <a:sym typeface="Symbol" pitchFamily="-108" charset="2"/>
            </a:endParaRPr>
          </a:p>
        </p:txBody>
      </p:sp>
      <p:sp>
        <p:nvSpPr>
          <p:cNvPr id="26" name="Text Box 25"/>
          <p:cNvSpPr txBox="1">
            <a:spLocks noChangeArrowheads="1"/>
          </p:cNvSpPr>
          <p:nvPr/>
        </p:nvSpPr>
        <p:spPr bwMode="auto">
          <a:xfrm>
            <a:off x="2286000" y="762000"/>
            <a:ext cx="1066800" cy="369332"/>
          </a:xfrm>
          <a:prstGeom prst="rect">
            <a:avLst/>
          </a:prstGeom>
          <a:solidFill>
            <a:schemeClr val="bg1"/>
          </a:solidFill>
          <a:ln w="127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1" dirty="0" smtClean="0">
                <a:solidFill>
                  <a:srgbClr val="FF0000"/>
                </a:solidFill>
              </a:rPr>
              <a:t>CARMA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27" name="Text Box 25"/>
          <p:cNvSpPr txBox="1">
            <a:spLocks noChangeArrowheads="1"/>
          </p:cNvSpPr>
          <p:nvPr/>
        </p:nvSpPr>
        <p:spPr bwMode="auto">
          <a:xfrm>
            <a:off x="5715000" y="762000"/>
            <a:ext cx="1066800" cy="369332"/>
          </a:xfrm>
          <a:prstGeom prst="rect">
            <a:avLst/>
          </a:prstGeom>
          <a:solidFill>
            <a:schemeClr val="bg1"/>
          </a:solidFill>
          <a:ln w="127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1" dirty="0" smtClean="0">
                <a:solidFill>
                  <a:srgbClr val="FF0000"/>
                </a:solidFill>
              </a:rPr>
              <a:t>CARMA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28" name="Text Box 25"/>
          <p:cNvSpPr txBox="1">
            <a:spLocks noChangeArrowheads="1"/>
          </p:cNvSpPr>
          <p:nvPr/>
        </p:nvSpPr>
        <p:spPr bwMode="auto">
          <a:xfrm>
            <a:off x="6705600" y="2678668"/>
            <a:ext cx="1066800" cy="369332"/>
          </a:xfrm>
          <a:prstGeom prst="rect">
            <a:avLst/>
          </a:prstGeom>
          <a:solidFill>
            <a:schemeClr val="bg1"/>
          </a:solidFill>
          <a:ln w="127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1" dirty="0" smtClean="0">
                <a:solidFill>
                  <a:srgbClr val="FF0000"/>
                </a:solidFill>
              </a:rPr>
              <a:t>CARMA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30" name="Text Box 24"/>
          <p:cNvSpPr txBox="1">
            <a:spLocks noChangeArrowheads="1"/>
          </p:cNvSpPr>
          <p:nvPr/>
        </p:nvSpPr>
        <p:spPr bwMode="auto">
          <a:xfrm>
            <a:off x="1458374" y="4507468"/>
            <a:ext cx="1045652" cy="369332"/>
          </a:xfrm>
          <a:prstGeom prst="rect">
            <a:avLst/>
          </a:prstGeom>
          <a:solidFill>
            <a:schemeClr val="bg1"/>
          </a:solidFill>
          <a:ln w="12700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1" dirty="0" smtClean="0">
                <a:solidFill>
                  <a:srgbClr val="0000FF"/>
                </a:solidFill>
              </a:rPr>
              <a:t>WACCM</a:t>
            </a:r>
            <a:endParaRPr lang="en-US" sz="1600" b="1" dirty="0">
              <a:solidFill>
                <a:srgbClr val="0000FF"/>
              </a:solidFill>
            </a:endParaRPr>
          </a:p>
        </p:txBody>
      </p:sp>
      <p:sp>
        <p:nvSpPr>
          <p:cNvPr id="31" name="Text Box 24"/>
          <p:cNvSpPr txBox="1">
            <a:spLocks noChangeArrowheads="1"/>
          </p:cNvSpPr>
          <p:nvPr/>
        </p:nvSpPr>
        <p:spPr bwMode="auto">
          <a:xfrm>
            <a:off x="772574" y="2650867"/>
            <a:ext cx="1045652" cy="369332"/>
          </a:xfrm>
          <a:prstGeom prst="rect">
            <a:avLst/>
          </a:prstGeom>
          <a:solidFill>
            <a:schemeClr val="bg1"/>
          </a:solidFill>
          <a:ln w="12700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1" dirty="0" smtClean="0">
                <a:solidFill>
                  <a:srgbClr val="0000FF"/>
                </a:solidFill>
              </a:rPr>
              <a:t>WACCM</a:t>
            </a:r>
            <a:endParaRPr lang="en-US" sz="1600" b="1" dirty="0">
              <a:solidFill>
                <a:srgbClr val="0000FF"/>
              </a:solidFill>
            </a:endParaRPr>
          </a:p>
        </p:txBody>
      </p:sp>
      <p:sp>
        <p:nvSpPr>
          <p:cNvPr id="32" name="Text Box 24"/>
          <p:cNvSpPr txBox="1">
            <a:spLocks noChangeArrowheads="1"/>
          </p:cNvSpPr>
          <p:nvPr/>
        </p:nvSpPr>
        <p:spPr bwMode="auto">
          <a:xfrm>
            <a:off x="6129495" y="4493181"/>
            <a:ext cx="1045652" cy="369332"/>
          </a:xfrm>
          <a:prstGeom prst="rect">
            <a:avLst/>
          </a:prstGeom>
          <a:solidFill>
            <a:schemeClr val="bg1"/>
          </a:solidFill>
          <a:ln w="12700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1" dirty="0" smtClean="0">
                <a:solidFill>
                  <a:srgbClr val="0000FF"/>
                </a:solidFill>
              </a:rPr>
              <a:t>WACCM</a:t>
            </a:r>
            <a:endParaRPr lang="en-US" sz="1600" b="1" dirty="0">
              <a:solidFill>
                <a:srgbClr val="0000FF"/>
              </a:solidFill>
            </a:endParaRPr>
          </a:p>
        </p:txBody>
      </p:sp>
      <p:sp>
        <p:nvSpPr>
          <p:cNvPr id="33" name="Text Box 13"/>
          <p:cNvSpPr txBox="1">
            <a:spLocks noChangeArrowheads="1"/>
          </p:cNvSpPr>
          <p:nvPr/>
        </p:nvSpPr>
        <p:spPr bwMode="auto">
          <a:xfrm>
            <a:off x="5943600" y="3463007"/>
            <a:ext cx="25908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 smtClean="0">
                <a:latin typeface="Chalkboard Bold" pitchFamily="48" charset="0"/>
              </a:rPr>
              <a:t>Brownian, convective, gravitational, and </a:t>
            </a:r>
            <a:br>
              <a:rPr lang="en-US" sz="1400" dirty="0" smtClean="0">
                <a:latin typeface="Chalkboard Bold" pitchFamily="48" charset="0"/>
              </a:rPr>
            </a:br>
            <a:r>
              <a:rPr lang="en-US" sz="1600" b="1" dirty="0" smtClean="0">
                <a:latin typeface="Chalkboard Bold" pitchFamily="48" charset="0"/>
              </a:rPr>
              <a:t>van der Waals forces</a:t>
            </a:r>
            <a:endParaRPr lang="en-US" sz="1600" b="1" dirty="0">
              <a:latin typeface="Chalkboard Bold" pitchFamily="48" charset="0"/>
              <a:sym typeface="Symbol" pitchFamily="-108" charset="2"/>
            </a:endParaRPr>
          </a:p>
        </p:txBody>
      </p:sp>
      <p:sp>
        <p:nvSpPr>
          <p:cNvPr id="36" name="Text Box 24"/>
          <p:cNvSpPr txBox="1">
            <a:spLocks noChangeArrowheads="1"/>
          </p:cNvSpPr>
          <p:nvPr/>
        </p:nvSpPr>
        <p:spPr bwMode="auto">
          <a:xfrm>
            <a:off x="3657600" y="2206823"/>
            <a:ext cx="1752600" cy="307777"/>
          </a:xfrm>
          <a:prstGeom prst="rect">
            <a:avLst/>
          </a:prstGeom>
          <a:solidFill>
            <a:schemeClr val="bg1"/>
          </a:solidFill>
          <a:ln w="12700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1" dirty="0" smtClean="0">
                <a:solidFill>
                  <a:srgbClr val="0000FF"/>
                </a:solidFill>
              </a:rPr>
              <a:t>4°x5° resolution</a:t>
            </a:r>
            <a:endParaRPr lang="en-US" sz="1400" b="1" dirty="0">
              <a:solidFill>
                <a:srgbClr val="0000FF"/>
              </a:solidFill>
            </a:endParaRPr>
          </a:p>
        </p:txBody>
      </p:sp>
      <p:sp>
        <p:nvSpPr>
          <p:cNvPr id="37" name="Text Box 24"/>
          <p:cNvSpPr txBox="1">
            <a:spLocks noChangeArrowheads="1"/>
          </p:cNvSpPr>
          <p:nvPr/>
        </p:nvSpPr>
        <p:spPr bwMode="auto">
          <a:xfrm>
            <a:off x="3657600" y="2883932"/>
            <a:ext cx="1752600" cy="369332"/>
          </a:xfrm>
          <a:prstGeom prst="rect">
            <a:avLst/>
          </a:prstGeom>
          <a:solidFill>
            <a:schemeClr val="bg1"/>
          </a:solidFill>
          <a:ln w="12700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1" dirty="0" smtClean="0">
                <a:solidFill>
                  <a:srgbClr val="0000FF"/>
                </a:solidFill>
              </a:rPr>
              <a:t>WACCM </a:t>
            </a:r>
            <a:r>
              <a:rPr lang="en-US" sz="1400" b="1" dirty="0" smtClean="0">
                <a:solidFill>
                  <a:srgbClr val="0000FF"/>
                </a:solidFill>
              </a:rPr>
              <a:t>3.1.9</a:t>
            </a:r>
            <a:endParaRPr lang="en-US" sz="1400" b="1" dirty="0">
              <a:solidFill>
                <a:srgbClr val="0000FF"/>
              </a:solidFill>
            </a:endParaRPr>
          </a:p>
        </p:txBody>
      </p:sp>
      <p:sp>
        <p:nvSpPr>
          <p:cNvPr id="38" name="Text Box 25"/>
          <p:cNvSpPr txBox="1">
            <a:spLocks noChangeArrowheads="1"/>
          </p:cNvSpPr>
          <p:nvPr/>
        </p:nvSpPr>
        <p:spPr bwMode="auto">
          <a:xfrm>
            <a:off x="4191000" y="3616895"/>
            <a:ext cx="1066800" cy="369332"/>
          </a:xfrm>
          <a:prstGeom prst="rect">
            <a:avLst/>
          </a:prstGeom>
          <a:solidFill>
            <a:schemeClr val="bg1"/>
          </a:solidFill>
          <a:ln w="127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1" dirty="0" smtClean="0">
                <a:solidFill>
                  <a:srgbClr val="FF0000"/>
                </a:solidFill>
              </a:rPr>
              <a:t>CARMA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40" name="Text Box 25"/>
          <p:cNvSpPr txBox="1">
            <a:spLocks noChangeArrowheads="1"/>
          </p:cNvSpPr>
          <p:nvPr/>
        </p:nvSpPr>
        <p:spPr bwMode="auto">
          <a:xfrm>
            <a:off x="7175147" y="4493181"/>
            <a:ext cx="1066800" cy="369332"/>
          </a:xfrm>
          <a:prstGeom prst="rect">
            <a:avLst/>
          </a:prstGeom>
          <a:solidFill>
            <a:schemeClr val="bg1"/>
          </a:solidFill>
          <a:ln w="127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1" dirty="0" smtClean="0">
                <a:solidFill>
                  <a:srgbClr val="FF0000"/>
                </a:solidFill>
              </a:rPr>
              <a:t>CARMA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39" name="Text Box 13"/>
          <p:cNvSpPr txBox="1">
            <a:spLocks noChangeArrowheads="1"/>
          </p:cNvSpPr>
          <p:nvPr/>
        </p:nvSpPr>
        <p:spPr bwMode="auto">
          <a:xfrm>
            <a:off x="3810000" y="4419600"/>
            <a:ext cx="1828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 smtClean="0">
                <a:latin typeface="Chalkboard Bold" pitchFamily="48" charset="0"/>
              </a:rPr>
              <a:t>Aerosol Heating not linked to radiation</a:t>
            </a:r>
            <a:endParaRPr lang="en-US" sz="1400" dirty="0">
              <a:latin typeface="Chalkboard Bold" pitchFamily="48" charset="0"/>
              <a:sym typeface="Symbol" pitchFamily="-10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9691058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2"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5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35467" y="31044"/>
            <a:ext cx="8991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t">
            <a:prstTxWarp prst="textNoShape">
              <a:avLst/>
            </a:prstTxWarp>
          </a:bodyPr>
          <a:lstStyle/>
          <a:p>
            <a:pPr algn="ctr" eaLnBrk="1" hangingPunct="1"/>
            <a:r>
              <a:rPr lang="en-US" sz="2800" b="1" dirty="0" smtClean="0">
                <a:solidFill>
                  <a:srgbClr val="FFFFFF"/>
                </a:solidFill>
                <a:latin typeface="Arial"/>
                <a:cs typeface="Arial"/>
              </a:rPr>
              <a:t>Three eruptions; with and without van der Waals</a:t>
            </a:r>
            <a:endParaRPr lang="en-US" sz="2400" b="1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pic>
        <p:nvPicPr>
          <p:cNvPr id="10" name="Picture 9" descr="Picture 6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77440" y="3429000"/>
            <a:ext cx="4394230" cy="2743200"/>
          </a:xfrm>
          <a:prstGeom prst="rect">
            <a:avLst/>
          </a:prstGeom>
        </p:spPr>
      </p:pic>
      <p:sp>
        <p:nvSpPr>
          <p:cNvPr id="12" name="Content Placeholder 19"/>
          <p:cNvSpPr txBox="1">
            <a:spLocks/>
          </p:cNvSpPr>
          <p:nvPr/>
        </p:nvSpPr>
        <p:spPr bwMode="auto">
          <a:xfrm>
            <a:off x="304800" y="3200400"/>
            <a:ext cx="40386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eaLnBrk="0" fontAlgn="base" hangingPunct="0">
              <a:spcBef>
                <a:spcPct val="20000"/>
              </a:spcBef>
              <a:spcAft>
                <a:spcPts val="600"/>
              </a:spcAft>
              <a:buFont typeface="Arial"/>
              <a:buChar char="•"/>
            </a:pPr>
            <a:r>
              <a:rPr lang="en-US" b="1" dirty="0" smtClean="0">
                <a:solidFill>
                  <a:schemeClr val="bg1"/>
                </a:solidFill>
                <a:latin typeface="Arial"/>
                <a:cs typeface="Arial"/>
              </a:rPr>
              <a:t>10</a:t>
            </a:r>
            <a:r>
              <a:rPr lang="en-US" b="1" dirty="0" smtClean="0">
                <a:solidFill>
                  <a:schemeClr val="bg1"/>
                </a:solidFill>
                <a:latin typeface="Arial"/>
                <a:cs typeface="Arial"/>
              </a:rPr>
              <a:t>-year simulations </a:t>
            </a:r>
          </a:p>
          <a:p>
            <a:pPr marL="342900" lvl="0" indent="-342900" eaLnBrk="0" fontAlgn="base" hangingPunct="0">
              <a:spcBef>
                <a:spcPct val="20000"/>
              </a:spcBef>
              <a:spcAft>
                <a:spcPts val="600"/>
              </a:spcAft>
              <a:buFont typeface="Arial"/>
              <a:buChar char="•"/>
            </a:pPr>
            <a:r>
              <a:rPr lang="en-US" b="1" dirty="0" smtClean="0">
                <a:solidFill>
                  <a:schemeClr val="bg1"/>
                </a:solidFill>
                <a:latin typeface="Arial"/>
                <a:cs typeface="Arial"/>
              </a:rPr>
              <a:t>SO</a:t>
            </a:r>
            <a:r>
              <a:rPr lang="en-US" b="1" baseline="-25000" dirty="0" smtClean="0">
                <a:solidFill>
                  <a:schemeClr val="bg1"/>
                </a:solidFill>
                <a:latin typeface="Arial"/>
                <a:cs typeface="Arial"/>
              </a:rPr>
              <a:t>2</a:t>
            </a:r>
            <a:r>
              <a:rPr lang="en-US" b="1" dirty="0" smtClean="0">
                <a:solidFill>
                  <a:schemeClr val="bg1"/>
                </a:solidFill>
                <a:latin typeface="Arial"/>
                <a:cs typeface="Arial"/>
              </a:rPr>
              <a:t> gas injected continuously over 48 hours on June 14-15 of first year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4876800" y="685800"/>
            <a:ext cx="3581400" cy="2514600"/>
            <a:chOff x="440267" y="716844"/>
            <a:chExt cx="3581400" cy="2514600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5">
              <a:lum bright="12000" contrast="-29000"/>
            </a:blip>
            <a:srcRect l="37333" b="29973"/>
            <a:stretch>
              <a:fillRect/>
            </a:stretch>
          </p:blipFill>
          <p:spPr>
            <a:xfrm>
              <a:off x="440267" y="716844"/>
              <a:ext cx="3581400" cy="25146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2573867" y="2317044"/>
              <a:ext cx="420624" cy="304800"/>
            </a:xfrm>
            <a:prstGeom prst="rect">
              <a:avLst/>
            </a:prstGeom>
            <a:solidFill>
              <a:srgbClr val="FF0000">
                <a:alpha val="56000"/>
              </a:srgbClr>
            </a:solidFill>
            <a:ln w="2540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1" name="Straight Arrow Connector 20"/>
            <p:cNvCxnSpPr/>
            <p:nvPr/>
          </p:nvCxnSpPr>
          <p:spPr>
            <a:xfrm rot="16200000" flipH="1">
              <a:off x="2192867" y="1936044"/>
              <a:ext cx="457200" cy="304800"/>
            </a:xfrm>
            <a:prstGeom prst="straightConnector1">
              <a:avLst/>
            </a:prstGeom>
            <a:ln w="15875">
              <a:solidFill>
                <a:srgbClr val="FF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/>
            <p:cNvSpPr txBox="1"/>
            <p:nvPr/>
          </p:nvSpPr>
          <p:spPr>
            <a:xfrm>
              <a:off x="1354667" y="945444"/>
              <a:ext cx="121920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>
                  <a:solidFill>
                    <a:srgbClr val="FF0000"/>
                  </a:solidFill>
                  <a:latin typeface="Arial"/>
                  <a:cs typeface="Arial"/>
                </a:rPr>
                <a:t>Simulated SO</a:t>
              </a:r>
              <a:r>
                <a:rPr lang="en-US" sz="1400" b="1" baseline="-25000" dirty="0">
                  <a:solidFill>
                    <a:srgbClr val="FF0000"/>
                  </a:solidFill>
                  <a:latin typeface="Arial"/>
                  <a:cs typeface="Arial"/>
                </a:rPr>
                <a:t>2</a:t>
              </a:r>
              <a:r>
                <a:rPr lang="en-US" sz="1400" b="1" dirty="0">
                  <a:solidFill>
                    <a:srgbClr val="FF0000"/>
                  </a:solidFill>
                  <a:latin typeface="Arial"/>
                  <a:cs typeface="Arial"/>
                </a:rPr>
                <a:t> </a:t>
              </a:r>
              <a:r>
                <a:rPr lang="en-US" sz="1400" b="1" dirty="0" smtClean="0">
                  <a:solidFill>
                    <a:srgbClr val="FF0000"/>
                  </a:solidFill>
                  <a:latin typeface="Arial"/>
                  <a:cs typeface="Arial"/>
                </a:rPr>
                <a:t>cloud 2°S </a:t>
              </a:r>
              <a:r>
                <a:rPr lang="en-US" sz="1400" b="1" dirty="0">
                  <a:solidFill>
                    <a:srgbClr val="FF0000"/>
                  </a:solidFill>
                  <a:latin typeface="Arial"/>
                  <a:cs typeface="Arial"/>
                </a:rPr>
                <a:t>– 14°</a:t>
              </a:r>
              <a:r>
                <a:rPr lang="en-US" sz="1400" b="1" dirty="0" smtClean="0">
                  <a:solidFill>
                    <a:srgbClr val="FF0000"/>
                  </a:solidFill>
                  <a:latin typeface="Arial"/>
                  <a:cs typeface="Arial"/>
                </a:rPr>
                <a:t>N 95 </a:t>
              </a:r>
              <a:r>
                <a:rPr lang="en-US" sz="1400" b="1" dirty="0">
                  <a:solidFill>
                    <a:srgbClr val="FF0000"/>
                  </a:solidFill>
                  <a:latin typeface="Arial"/>
                  <a:cs typeface="Arial"/>
                </a:rPr>
                <a:t>– </a:t>
              </a:r>
              <a:r>
                <a:rPr lang="en-US" sz="1400" b="1" dirty="0" smtClean="0">
                  <a:solidFill>
                    <a:srgbClr val="FF0000"/>
                  </a:solidFill>
                  <a:latin typeface="Arial"/>
                  <a:cs typeface="Arial"/>
                </a:rPr>
                <a:t>115°E </a:t>
              </a:r>
              <a:endParaRPr lang="en-US" sz="1400" b="1" dirty="0">
                <a:solidFill>
                  <a:srgbClr val="FF0000"/>
                </a:solidFill>
                <a:latin typeface="Arial"/>
                <a:cs typeface="Arial"/>
              </a:endParaRPr>
            </a:p>
          </p:txBody>
        </p:sp>
      </p:grp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>
          <a:xfrm>
            <a:off x="6536267" y="6311194"/>
            <a:ext cx="2133600" cy="365125"/>
          </a:xfrm>
        </p:spPr>
        <p:txBody>
          <a:bodyPr/>
          <a:lstStyle/>
          <a:p>
            <a:fld id="{C43C6672-1993-4A94-B124-3DC3B0CE2C9B}" type="slidenum">
              <a:rPr lang="en-US" smtClean="0"/>
              <a:pPr/>
              <a:t>6</a:t>
            </a:fld>
            <a:endParaRPr lang="en-US"/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455635"/>
              </p:ext>
            </p:extLst>
          </p:nvPr>
        </p:nvGraphicFramePr>
        <p:xfrm>
          <a:off x="762000" y="1219200"/>
          <a:ext cx="3597846" cy="1551573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2092394"/>
                <a:gridCol w="1505452"/>
              </a:tblGrid>
              <a:tr h="454293">
                <a:tc gridSpan="2">
                  <a:txBody>
                    <a:bodyPr/>
                    <a:lstStyle/>
                    <a:p>
                      <a:r>
                        <a:rPr lang="en-US" sz="1800" b="0" dirty="0" smtClean="0">
                          <a:latin typeface="Arial Rounded MT Bold"/>
                          <a:cs typeface="Arial Rounded MT Bold"/>
                        </a:rPr>
                        <a:t>Three eruptions simulated</a:t>
                      </a:r>
                      <a:endParaRPr lang="en-US" sz="1800" b="0" dirty="0">
                        <a:latin typeface="Arial Rounded MT Bold"/>
                        <a:cs typeface="Arial Rounded MT Bold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800" b="0" dirty="0">
                        <a:latin typeface="Arial Rounded MT Bold"/>
                        <a:cs typeface="Arial Rounded MT Bold"/>
                      </a:endParaRPr>
                    </a:p>
                  </a:txBody>
                  <a:tcPr/>
                </a:tc>
              </a:tr>
              <a:tr h="354916">
                <a:tc>
                  <a:txBody>
                    <a:bodyPr/>
                    <a:lstStyle/>
                    <a:p>
                      <a:r>
                        <a:rPr lang="en-US" sz="1800" b="0" dirty="0" smtClean="0">
                          <a:latin typeface="Arial Rounded MT Bold"/>
                          <a:cs typeface="Arial Rounded MT Bold"/>
                        </a:rPr>
                        <a:t>Pinatubo</a:t>
                      </a:r>
                      <a:endParaRPr lang="en-US" sz="1800" b="0" dirty="0">
                        <a:latin typeface="Arial Rounded MT Bold"/>
                        <a:cs typeface="Arial Rounded MT Bold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dirty="0" smtClean="0">
                          <a:latin typeface="Arial Rounded MT Bold"/>
                          <a:cs typeface="Arial Rounded MT Bold"/>
                        </a:rPr>
                        <a:t>10 </a:t>
                      </a:r>
                      <a:r>
                        <a:rPr lang="en-US" sz="1800" b="0" dirty="0" err="1" smtClean="0">
                          <a:latin typeface="Arial Rounded MT Bold"/>
                          <a:cs typeface="Arial Rounded MT Bold"/>
                        </a:rPr>
                        <a:t>Tg</a:t>
                      </a:r>
                      <a:r>
                        <a:rPr lang="en-US" sz="1800" b="0" dirty="0" smtClean="0">
                          <a:latin typeface="Arial Rounded MT Bold"/>
                          <a:cs typeface="Arial Rounded MT Bold"/>
                        </a:rPr>
                        <a:t> S</a:t>
                      </a:r>
                      <a:endParaRPr lang="en-US" sz="1800" b="0" dirty="0">
                        <a:latin typeface="Arial Rounded MT Bold"/>
                        <a:cs typeface="Arial Rounded MT Bold"/>
                      </a:endParaRPr>
                    </a:p>
                  </a:txBody>
                  <a:tcPr/>
                </a:tc>
              </a:tr>
              <a:tr h="354916">
                <a:tc>
                  <a:txBody>
                    <a:bodyPr/>
                    <a:lstStyle/>
                    <a:p>
                      <a:r>
                        <a:rPr lang="en-US" sz="1800" b="0" dirty="0" smtClean="0">
                          <a:latin typeface="Arial Rounded MT Bold"/>
                          <a:cs typeface="Arial Rounded MT Bold"/>
                        </a:rPr>
                        <a:t>Pinatubo x 10</a:t>
                      </a:r>
                      <a:endParaRPr lang="en-US" sz="1800" b="0" dirty="0">
                        <a:latin typeface="Arial Rounded MT Bold"/>
                        <a:cs typeface="Arial Rounded MT Bold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dirty="0" smtClean="0">
                          <a:latin typeface="Arial Rounded MT Bold"/>
                          <a:cs typeface="Arial Rounded MT Bold"/>
                        </a:rPr>
                        <a:t>100 </a:t>
                      </a:r>
                      <a:r>
                        <a:rPr lang="en-US" sz="1800" b="0" dirty="0" err="1" smtClean="0">
                          <a:latin typeface="Arial Rounded MT Bold"/>
                          <a:cs typeface="Arial Rounded MT Bold"/>
                        </a:rPr>
                        <a:t>Tg</a:t>
                      </a:r>
                      <a:r>
                        <a:rPr lang="en-US" sz="1800" b="0" dirty="0" smtClean="0">
                          <a:latin typeface="Arial Rounded MT Bold"/>
                          <a:cs typeface="Arial Rounded MT Bold"/>
                        </a:rPr>
                        <a:t> S</a:t>
                      </a:r>
                      <a:endParaRPr lang="en-US" sz="1800" b="0" dirty="0">
                        <a:latin typeface="Arial Rounded MT Bold"/>
                        <a:cs typeface="Arial Rounded MT Bold"/>
                      </a:endParaRPr>
                    </a:p>
                  </a:txBody>
                  <a:tcPr/>
                </a:tc>
              </a:tr>
              <a:tr h="354916">
                <a:tc>
                  <a:txBody>
                    <a:bodyPr/>
                    <a:lstStyle/>
                    <a:p>
                      <a:r>
                        <a:rPr lang="en-US" sz="1800" b="0" dirty="0" smtClean="0">
                          <a:latin typeface="Arial Rounded MT Bold"/>
                          <a:cs typeface="Arial Rounded MT Bold"/>
                        </a:rPr>
                        <a:t>Toba</a:t>
                      </a:r>
                      <a:endParaRPr lang="en-US" sz="1800" b="0" dirty="0">
                        <a:latin typeface="Arial Rounded MT Bold"/>
                        <a:cs typeface="Arial Rounded MT Bold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dirty="0" smtClean="0">
                          <a:latin typeface="Arial Rounded MT Bold"/>
                          <a:cs typeface="Arial Rounded MT Bold"/>
                        </a:rPr>
                        <a:t>1000 </a:t>
                      </a:r>
                      <a:r>
                        <a:rPr lang="en-US" sz="1800" b="0" dirty="0" err="1" smtClean="0">
                          <a:latin typeface="Arial Rounded MT Bold"/>
                          <a:cs typeface="Arial Rounded MT Bold"/>
                        </a:rPr>
                        <a:t>Tg</a:t>
                      </a:r>
                      <a:r>
                        <a:rPr lang="en-US" sz="1800" b="0" dirty="0" smtClean="0">
                          <a:latin typeface="Arial Rounded MT Bold"/>
                          <a:cs typeface="Arial Rounded MT Bold"/>
                        </a:rPr>
                        <a:t> S</a:t>
                      </a:r>
                      <a:endParaRPr lang="en-US" sz="1800" b="0" dirty="0">
                        <a:latin typeface="Arial Rounded MT Bold"/>
                        <a:cs typeface="Arial Rounded MT Bold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454220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16"/>
          <p:cNvSpPr>
            <a:spLocks noGrp="1"/>
          </p:cNvSpPr>
          <p:nvPr>
            <p:ph type="title"/>
          </p:nvPr>
        </p:nvSpPr>
        <p:spPr>
          <a:xfrm>
            <a:off x="304800" y="0"/>
            <a:ext cx="8686800" cy="457200"/>
          </a:xfrm>
        </p:spPr>
        <p:txBody>
          <a:bodyPr>
            <a:noAutofit/>
          </a:bodyPr>
          <a:lstStyle/>
          <a:p>
            <a:r>
              <a:rPr lang="en-US" sz="2400" b="1" dirty="0" smtClean="0">
                <a:latin typeface="Arial"/>
                <a:cs typeface="Arial"/>
              </a:rPr>
              <a:t>Pinatubo: Model captures peak but declines too quickly</a:t>
            </a:r>
            <a:endParaRPr lang="en-US" sz="2400" b="1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>
          <a:xfrm>
            <a:off x="6553200" y="6324600"/>
            <a:ext cx="2133600" cy="365125"/>
          </a:xfrm>
        </p:spPr>
        <p:txBody>
          <a:bodyPr/>
          <a:lstStyle/>
          <a:p>
            <a:fld id="{C43C6672-1993-4A94-B124-3DC3B0CE2C9B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10" name="Content Placeholder 19"/>
          <p:cNvSpPr txBox="1">
            <a:spLocks/>
          </p:cNvSpPr>
          <p:nvPr/>
        </p:nvSpPr>
        <p:spPr bwMode="auto">
          <a:xfrm>
            <a:off x="5143500" y="1096541"/>
            <a:ext cx="35814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eaLnBrk="0" fontAlgn="base" hangingPunct="0">
              <a:spcBef>
                <a:spcPct val="20000"/>
              </a:spcBef>
              <a:spcAft>
                <a:spcPts val="600"/>
              </a:spcAft>
              <a:buFont typeface="Arial"/>
              <a:buChar char="•"/>
            </a:pPr>
            <a:r>
              <a:rPr lang="en-US" sz="1600" b="1" dirty="0" smtClean="0">
                <a:latin typeface="Arial"/>
                <a:cs typeface="Arial"/>
              </a:rPr>
              <a:t>Model is mostly within error bars but declines too quickly (no aerosol heating, no QBO)</a:t>
            </a:r>
          </a:p>
          <a:p>
            <a:pPr marL="342900" lvl="0" indent="-342900" eaLnBrk="0" fontAlgn="base" hangingPunct="0">
              <a:spcBef>
                <a:spcPct val="20000"/>
              </a:spcBef>
              <a:spcAft>
                <a:spcPts val="600"/>
              </a:spcAft>
              <a:buFont typeface="Arial"/>
              <a:buChar char="•"/>
            </a:pPr>
            <a:r>
              <a:rPr lang="en-US" sz="1600" b="1" dirty="0" smtClean="0">
                <a:latin typeface="Arial"/>
                <a:cs typeface="Arial"/>
              </a:rPr>
              <a:t>Including van der Waals forces increases effective radius and reduces AOD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3581400" y="3124200"/>
            <a:ext cx="5410200" cy="3669767"/>
            <a:chOff x="914400" y="3699535"/>
            <a:chExt cx="4724400" cy="3132532"/>
          </a:xfrm>
        </p:grpSpPr>
        <p:grpSp>
          <p:nvGrpSpPr>
            <p:cNvPr id="2" name="Group 1"/>
            <p:cNvGrpSpPr/>
            <p:nvPr/>
          </p:nvGrpSpPr>
          <p:grpSpPr>
            <a:xfrm>
              <a:off x="914400" y="3699535"/>
              <a:ext cx="4724400" cy="3132532"/>
              <a:chOff x="152400" y="3657600"/>
              <a:chExt cx="4724400" cy="3132532"/>
            </a:xfrm>
          </p:grpSpPr>
          <p:pic>
            <p:nvPicPr>
              <p:cNvPr id="7" name="Picture 6"/>
              <p:cNvPicPr/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8600" y="3657600"/>
                <a:ext cx="4648200" cy="3124200"/>
              </a:xfrm>
              <a:prstGeom prst="rect">
                <a:avLst/>
              </a:prstGeom>
            </p:spPr>
          </p:pic>
          <p:sp>
            <p:nvSpPr>
              <p:cNvPr id="8" name="Title 16"/>
              <p:cNvSpPr txBox="1">
                <a:spLocks/>
              </p:cNvSpPr>
              <p:nvPr/>
            </p:nvSpPr>
            <p:spPr>
              <a:xfrm>
                <a:off x="152400" y="6553200"/>
                <a:ext cx="1981200" cy="236932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000" i="1" dirty="0" smtClean="0">
                    <a:latin typeface="Arial"/>
                    <a:ea typeface="+mj-ea"/>
                    <a:cs typeface="Arial"/>
                  </a:rPr>
                  <a:t>Data from </a:t>
                </a:r>
                <a:r>
                  <a:rPr lang="en-US" sz="1000" i="1" dirty="0" err="1" smtClean="0">
                    <a:latin typeface="Arial"/>
                    <a:ea typeface="+mj-ea"/>
                    <a:cs typeface="Arial"/>
                  </a:rPr>
                  <a:t>Ansmann</a:t>
                </a:r>
                <a:r>
                  <a:rPr lang="en-US" sz="1000" i="1" dirty="0" smtClean="0">
                    <a:latin typeface="Arial"/>
                    <a:ea typeface="+mj-ea"/>
                    <a:cs typeface="Arial"/>
                  </a:rPr>
                  <a:t> et al., 1996</a:t>
                </a:r>
                <a:endParaRPr kumimoji="0" lang="en-US" sz="1000" i="1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/>
                  <a:ea typeface="+mj-ea"/>
                  <a:cs typeface="Arial"/>
                </a:endParaRPr>
              </a:p>
            </p:txBody>
          </p:sp>
        </p:grpSp>
        <p:sp>
          <p:nvSpPr>
            <p:cNvPr id="11" name="Title 16"/>
            <p:cNvSpPr txBox="1">
              <a:spLocks/>
            </p:cNvSpPr>
            <p:nvPr/>
          </p:nvSpPr>
          <p:spPr>
            <a:xfrm>
              <a:off x="4267200" y="4648200"/>
              <a:ext cx="990600" cy="38100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000" i="1" dirty="0" smtClean="0">
                  <a:latin typeface="Arial"/>
                  <a:ea typeface="+mj-ea"/>
                  <a:cs typeface="Arial"/>
                </a:rPr>
                <a:t>50 to 55 °N; </a:t>
              </a:r>
              <a:br>
                <a:rPr lang="en-US" sz="1000" i="1" dirty="0" smtClean="0">
                  <a:latin typeface="Arial"/>
                  <a:ea typeface="+mj-ea"/>
                  <a:cs typeface="Arial"/>
                </a:rPr>
              </a:br>
              <a:r>
                <a:rPr lang="en-US" sz="1000" i="1" dirty="0" smtClean="0">
                  <a:latin typeface="Arial"/>
                  <a:ea typeface="+mj-ea"/>
                  <a:cs typeface="Arial"/>
                </a:rPr>
                <a:t>1-300 </a:t>
              </a:r>
              <a:r>
                <a:rPr lang="en-US" sz="1000" i="1" dirty="0" err="1" smtClean="0">
                  <a:latin typeface="Arial"/>
                  <a:ea typeface="+mj-ea"/>
                  <a:cs typeface="Arial"/>
                </a:rPr>
                <a:t>hPa</a:t>
              </a:r>
              <a:endParaRPr kumimoji="0" lang="en-US" sz="100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j-ea"/>
                <a:cs typeface="Arial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0" y="533400"/>
            <a:ext cx="5181600" cy="3276600"/>
            <a:chOff x="594237" y="477027"/>
            <a:chExt cx="4968363" cy="3429000"/>
          </a:xfrm>
        </p:grpSpPr>
        <p:grpSp>
          <p:nvGrpSpPr>
            <p:cNvPr id="3" name="Group 2"/>
            <p:cNvGrpSpPr/>
            <p:nvPr/>
          </p:nvGrpSpPr>
          <p:grpSpPr>
            <a:xfrm>
              <a:off x="594237" y="477027"/>
              <a:ext cx="4968363" cy="3429000"/>
              <a:chOff x="152400" y="609600"/>
              <a:chExt cx="4724400" cy="2987040"/>
            </a:xfrm>
          </p:grpSpPr>
          <p:pic>
            <p:nvPicPr>
              <p:cNvPr id="6" name="Picture 5"/>
              <p:cNvPicPr/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8600" y="609600"/>
                <a:ext cx="4648200" cy="2971800"/>
              </a:xfrm>
              <a:prstGeom prst="rect">
                <a:avLst/>
              </a:prstGeom>
            </p:spPr>
          </p:pic>
          <p:sp>
            <p:nvSpPr>
              <p:cNvPr id="15" name="Title 16"/>
              <p:cNvSpPr txBox="1">
                <a:spLocks/>
              </p:cNvSpPr>
              <p:nvPr/>
            </p:nvSpPr>
            <p:spPr>
              <a:xfrm>
                <a:off x="152400" y="3352800"/>
                <a:ext cx="1905000" cy="243840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000" i="1" dirty="0" smtClean="0">
                    <a:latin typeface="Arial"/>
                    <a:ea typeface="+mj-ea"/>
                    <a:cs typeface="Arial"/>
                  </a:rPr>
                  <a:t>Data from Russell et al., 1996</a:t>
                </a:r>
                <a:endParaRPr kumimoji="0" lang="en-US" sz="1000" i="1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/>
                  <a:ea typeface="+mj-ea"/>
                  <a:cs typeface="Arial"/>
                </a:endParaRPr>
              </a:p>
            </p:txBody>
          </p:sp>
        </p:grpSp>
        <p:sp>
          <p:nvSpPr>
            <p:cNvPr id="13" name="Title 16"/>
            <p:cNvSpPr txBox="1">
              <a:spLocks/>
            </p:cNvSpPr>
            <p:nvPr/>
          </p:nvSpPr>
          <p:spPr>
            <a:xfrm>
              <a:off x="4114800" y="1533525"/>
              <a:ext cx="990600" cy="22860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92500" lnSpcReduction="10000"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000" i="1" dirty="0" smtClean="0">
                  <a:latin typeface="Arial"/>
                  <a:ea typeface="+mj-ea"/>
                  <a:cs typeface="Arial"/>
                </a:rPr>
                <a:t>15 to 27 km</a:t>
              </a:r>
              <a:endParaRPr kumimoji="0" lang="en-US" sz="100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j-ea"/>
                <a:cs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04014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6200" y="838200"/>
            <a:ext cx="8858250" cy="4271542"/>
            <a:chOff x="133350" y="1523999"/>
            <a:chExt cx="8858250" cy="4271542"/>
          </a:xfrm>
        </p:grpSpPr>
        <p:pic>
          <p:nvPicPr>
            <p:cNvPr id="5" name="Picture 4" descr="S_Tg-lat-90-90-lev1-990-pinx1_vw.cam2.h0.concat.2011-20*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384" t="17366" r="24434" b="8649"/>
            <a:stretch/>
          </p:blipFill>
          <p:spPr>
            <a:xfrm>
              <a:off x="4724400" y="1524000"/>
              <a:ext cx="4267200" cy="4196602"/>
            </a:xfrm>
            <a:prstGeom prst="rect">
              <a:avLst/>
            </a:prstGeom>
          </p:spPr>
        </p:pic>
        <p:pic>
          <p:nvPicPr>
            <p:cNvPr id="6" name="Picture 5" descr="WET_RE-lat-90-90-lev1-990-pinx1_vw.cam2.h0.concat.2011-20*.png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171" t="17632" r="24363" b="8384"/>
            <a:stretch/>
          </p:blipFill>
          <p:spPr>
            <a:xfrm>
              <a:off x="133350" y="1523999"/>
              <a:ext cx="4363865" cy="4271542"/>
            </a:xfrm>
            <a:prstGeom prst="rect">
              <a:avLst/>
            </a:prstGeom>
          </p:spPr>
        </p:pic>
      </p:grpSp>
      <p:sp>
        <p:nvSpPr>
          <p:cNvPr id="11" name="Title 16"/>
          <p:cNvSpPr>
            <a:spLocks noGrp="1"/>
          </p:cNvSpPr>
          <p:nvPr>
            <p:ph type="title"/>
          </p:nvPr>
        </p:nvSpPr>
        <p:spPr>
          <a:xfrm>
            <a:off x="76200" y="111017"/>
            <a:ext cx="8991600" cy="498583"/>
          </a:xfrm>
        </p:spPr>
        <p:txBody>
          <a:bodyPr>
            <a:noAutofit/>
          </a:bodyPr>
          <a:lstStyle/>
          <a:p>
            <a:r>
              <a:rPr lang="en-US" sz="2000" b="1" dirty="0" smtClean="0">
                <a:latin typeface="Arial"/>
                <a:cs typeface="Arial"/>
              </a:rPr>
              <a:t>Larger Eruptions have larger particles, limited burdens</a:t>
            </a:r>
            <a:br>
              <a:rPr lang="en-US" sz="2000" b="1" dirty="0" smtClean="0">
                <a:latin typeface="Arial"/>
                <a:cs typeface="Arial"/>
              </a:rPr>
            </a:br>
            <a:r>
              <a:rPr lang="en-US" sz="2000" b="1" dirty="0" smtClean="0">
                <a:latin typeface="Arial"/>
                <a:cs typeface="Arial"/>
              </a:rPr>
              <a:t>Van der Waals forces increases </a:t>
            </a:r>
            <a:r>
              <a:rPr lang="en-US" sz="2000" b="1" dirty="0" err="1" smtClean="0">
                <a:latin typeface="Arial"/>
                <a:cs typeface="Arial"/>
              </a:rPr>
              <a:t>R</a:t>
            </a:r>
            <a:r>
              <a:rPr lang="en-US" sz="2000" b="1" baseline="-25000" dirty="0" err="1" smtClean="0">
                <a:latin typeface="Arial"/>
                <a:cs typeface="Arial"/>
              </a:rPr>
              <a:t>eff</a:t>
            </a:r>
            <a:r>
              <a:rPr lang="en-US" sz="2000" b="1" baseline="-25000" dirty="0" smtClean="0">
                <a:latin typeface="Arial"/>
                <a:cs typeface="Arial"/>
              </a:rPr>
              <a:t>,</a:t>
            </a:r>
            <a:r>
              <a:rPr lang="en-US" sz="2000" b="1" dirty="0" smtClean="0">
                <a:latin typeface="Arial"/>
                <a:cs typeface="Arial"/>
              </a:rPr>
              <a:t> decreases length of climate effect</a:t>
            </a:r>
            <a:endParaRPr lang="en-US" sz="2000" b="1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4905108"/>
              </p:ext>
            </p:extLst>
          </p:nvPr>
        </p:nvGraphicFramePr>
        <p:xfrm>
          <a:off x="1371600" y="5242560"/>
          <a:ext cx="6477000" cy="1386840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3200400"/>
                <a:gridCol w="2057400"/>
                <a:gridCol w="1219200"/>
              </a:tblGrid>
              <a:tr h="381000">
                <a:tc gridSpan="3">
                  <a:txBody>
                    <a:bodyPr/>
                    <a:lstStyle/>
                    <a:p>
                      <a:r>
                        <a:rPr lang="en-US" sz="1600" b="0" dirty="0" smtClean="0">
                          <a:latin typeface="Arial Rounded MT Bold"/>
                          <a:cs typeface="Arial Rounded MT Bold"/>
                        </a:rPr>
                        <a:t>Comparing Toba</a:t>
                      </a:r>
                      <a:r>
                        <a:rPr lang="en-US" sz="1600" b="0" baseline="0" dirty="0" smtClean="0">
                          <a:latin typeface="Arial Rounded MT Bold"/>
                          <a:cs typeface="Arial Rounded MT Bold"/>
                        </a:rPr>
                        <a:t> </a:t>
                      </a:r>
                      <a:r>
                        <a:rPr lang="en-US" sz="1600" b="0" dirty="0" smtClean="0">
                          <a:latin typeface="Arial Rounded MT Bold"/>
                          <a:cs typeface="Arial Rounded MT Bold"/>
                        </a:rPr>
                        <a:t>Studies                      </a:t>
                      </a:r>
                      <a:r>
                        <a:rPr lang="en-US" sz="1600" b="0" dirty="0" err="1" smtClean="0">
                          <a:latin typeface="Arial Rounded MT Bold"/>
                          <a:cs typeface="Arial Rounded MT Bold"/>
                        </a:rPr>
                        <a:t>R</a:t>
                      </a:r>
                      <a:r>
                        <a:rPr lang="en-US" sz="1600" b="0" baseline="-25000" dirty="0" err="1" smtClean="0">
                          <a:latin typeface="Arial Rounded MT Bold"/>
                          <a:cs typeface="Arial Rounded MT Bold"/>
                        </a:rPr>
                        <a:t>eff</a:t>
                      </a:r>
                      <a:r>
                        <a:rPr lang="en-US" sz="1600" b="0" dirty="0" smtClean="0">
                          <a:latin typeface="Arial Rounded MT Bold"/>
                          <a:cs typeface="Arial Rounded MT Bold"/>
                        </a:rPr>
                        <a:t>                        Mode </a:t>
                      </a:r>
                      <a:r>
                        <a:rPr lang="en-US" sz="1600" b="0" dirty="0" smtClean="0">
                          <a:latin typeface="Arial Rounded MT Bold"/>
                          <a:cs typeface="Arial Rounded MT Bold"/>
                        </a:rPr>
                        <a:t>width</a:t>
                      </a:r>
                      <a:endParaRPr lang="en-US" sz="1600" b="0" dirty="0">
                        <a:latin typeface="Arial Rounded MT Bold"/>
                        <a:cs typeface="Arial Rounded MT Bold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800" b="0" dirty="0">
                        <a:latin typeface="Arial Rounded MT Bold"/>
                        <a:cs typeface="Arial Rounded MT Bold"/>
                      </a:endParaRPr>
                    </a:p>
                  </a:txBody>
                  <a:tcPr/>
                </a:tc>
              </a:tr>
              <a:tr h="304800">
                <a:tc>
                  <a:txBody>
                    <a:bodyPr/>
                    <a:lstStyle/>
                    <a:p>
                      <a:r>
                        <a:rPr lang="en-US" sz="1600" b="0" i="1" dirty="0" err="1" smtClean="0">
                          <a:latin typeface="Arial Rounded MT Bold"/>
                          <a:cs typeface="Arial Rounded MT Bold"/>
                        </a:rPr>
                        <a:t>Robock</a:t>
                      </a:r>
                      <a:r>
                        <a:rPr lang="en-US" sz="1600" b="0" i="1" baseline="0" dirty="0" smtClean="0">
                          <a:latin typeface="Arial Rounded MT Bold"/>
                          <a:cs typeface="Arial Rounded MT Bold"/>
                        </a:rPr>
                        <a:t> et al., 2009 </a:t>
                      </a:r>
                      <a:r>
                        <a:rPr lang="en-US" sz="1600" b="0" baseline="0" dirty="0" smtClean="0">
                          <a:latin typeface="Arial Rounded MT Bold"/>
                          <a:cs typeface="Arial Rounded MT Bold"/>
                        </a:rPr>
                        <a:t>(Bulk)</a:t>
                      </a:r>
                      <a:endParaRPr lang="en-US" sz="1600" b="0" dirty="0">
                        <a:latin typeface="Arial Rounded MT Bold"/>
                        <a:cs typeface="Arial Rounded MT Bold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latin typeface="Arial Rounded MT Bold"/>
                          <a:cs typeface="Arial Rounded MT Bold"/>
                        </a:rPr>
                        <a:t>~0.6 </a:t>
                      </a:r>
                      <a:r>
                        <a:rPr lang="en-US" sz="1600" b="0" dirty="0" err="1" smtClean="0">
                          <a:latin typeface="Lucida Grande"/>
                          <a:ea typeface="Lucida Grande"/>
                          <a:cs typeface="Lucida Grande"/>
                        </a:rPr>
                        <a:t>μ</a:t>
                      </a:r>
                      <a:r>
                        <a:rPr lang="en-US" sz="1600" b="0" dirty="0" err="1" smtClean="0">
                          <a:latin typeface="Arial Rounded MT Bold"/>
                          <a:cs typeface="Arial Rounded MT Bold"/>
                        </a:rPr>
                        <a:t>m</a:t>
                      </a:r>
                      <a:r>
                        <a:rPr lang="en-US" sz="1600" b="0" dirty="0" smtClean="0">
                          <a:latin typeface="Arial Rounded MT Bold"/>
                          <a:cs typeface="Arial Rounded MT Bold"/>
                        </a:rPr>
                        <a:t> (0.45</a:t>
                      </a:r>
                      <a:r>
                        <a:rPr lang="en-US" sz="1600" b="0" baseline="0" dirty="0" smtClean="0">
                          <a:latin typeface="Arial Rounded MT Bold"/>
                          <a:cs typeface="Arial Rounded MT Bold"/>
                        </a:rPr>
                        <a:t> dry)</a:t>
                      </a:r>
                      <a:endParaRPr lang="en-US" sz="1600" b="0" dirty="0">
                        <a:latin typeface="Arial Rounded MT Bold"/>
                        <a:cs typeface="Arial Rounded MT Bold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latin typeface="Arial Rounded MT Bold"/>
                          <a:cs typeface="Arial Rounded MT Bold"/>
                        </a:rPr>
                        <a:t>1.25</a:t>
                      </a:r>
                      <a:endParaRPr lang="en-US" sz="1600" b="0" dirty="0">
                        <a:latin typeface="Arial Rounded MT Bold"/>
                        <a:cs typeface="Arial Rounded MT Bold"/>
                      </a:endParaRPr>
                    </a:p>
                  </a:txBody>
                  <a:tcPr/>
                </a:tc>
              </a:tr>
              <a:tr h="274320">
                <a:tc>
                  <a:txBody>
                    <a:bodyPr/>
                    <a:lstStyle/>
                    <a:p>
                      <a:r>
                        <a:rPr lang="en-US" sz="1600" b="0" i="1" dirty="0" err="1" smtClean="0">
                          <a:latin typeface="Arial Rounded MT Bold"/>
                          <a:cs typeface="Arial Rounded MT Bold"/>
                        </a:rPr>
                        <a:t>Timmreck</a:t>
                      </a:r>
                      <a:r>
                        <a:rPr lang="en-US" sz="1600" b="0" i="1" baseline="0" dirty="0" smtClean="0">
                          <a:latin typeface="Arial Rounded MT Bold"/>
                          <a:cs typeface="Arial Rounded MT Bold"/>
                        </a:rPr>
                        <a:t> et al., 2010 </a:t>
                      </a:r>
                      <a:r>
                        <a:rPr lang="en-US" sz="1600" b="0" baseline="0" dirty="0" smtClean="0">
                          <a:latin typeface="Arial Rounded MT Bold"/>
                          <a:cs typeface="Arial Rounded MT Bold"/>
                        </a:rPr>
                        <a:t>(Modal)</a:t>
                      </a:r>
                      <a:endParaRPr lang="en-US" sz="1600" b="0" dirty="0">
                        <a:latin typeface="Arial Rounded MT Bold"/>
                        <a:cs typeface="Arial Rounded MT Bold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latin typeface="Arial Rounded MT Bold"/>
                          <a:cs typeface="Arial Rounded MT Bold"/>
                        </a:rPr>
                        <a:t>0.8</a:t>
                      </a:r>
                      <a:r>
                        <a:rPr lang="en-US" sz="1600" b="0" baseline="0" dirty="0" smtClean="0">
                          <a:latin typeface="Arial Rounded MT Bold"/>
                          <a:cs typeface="Arial Rounded MT Bold"/>
                        </a:rPr>
                        <a:t> – </a:t>
                      </a:r>
                      <a:r>
                        <a:rPr lang="en-US" sz="1600" b="0" dirty="0" smtClean="0">
                          <a:latin typeface="Arial Rounded MT Bold"/>
                          <a:cs typeface="Arial Rounded MT Bold"/>
                        </a:rPr>
                        <a:t>1.1 </a:t>
                      </a:r>
                      <a:r>
                        <a:rPr lang="en-US" sz="1600" b="0" dirty="0" err="1" smtClean="0">
                          <a:latin typeface="Lucida Grande"/>
                          <a:ea typeface="Lucida Grande"/>
                          <a:cs typeface="Lucida Grande"/>
                        </a:rPr>
                        <a:t>μ</a:t>
                      </a:r>
                      <a:r>
                        <a:rPr lang="en-US" sz="1600" b="0" dirty="0" err="1" smtClean="0">
                          <a:latin typeface="Arial Rounded MT Bold"/>
                          <a:cs typeface="Arial Rounded MT Bold"/>
                        </a:rPr>
                        <a:t>m</a:t>
                      </a:r>
                      <a:endParaRPr lang="en-US" sz="1600" b="0" dirty="0">
                        <a:latin typeface="Arial Rounded MT Bold"/>
                        <a:cs typeface="Arial Rounded MT Bold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latin typeface="Arial Rounded MT Bold"/>
                          <a:cs typeface="Arial Rounded MT Bold"/>
                        </a:rPr>
                        <a:t>1.2</a:t>
                      </a:r>
                      <a:endParaRPr lang="en-US" sz="1600" b="0" dirty="0">
                        <a:latin typeface="Arial Rounded MT Bold"/>
                        <a:cs typeface="Arial Rounded MT Bold"/>
                      </a:endParaRPr>
                    </a:p>
                  </a:txBody>
                  <a:tcPr/>
                </a:tc>
              </a:tr>
              <a:tr h="243840">
                <a:tc>
                  <a:txBody>
                    <a:bodyPr/>
                    <a:lstStyle/>
                    <a:p>
                      <a:r>
                        <a:rPr lang="en-US" sz="1600" b="0" i="1" dirty="0" smtClean="0">
                          <a:latin typeface="Arial Rounded MT Bold"/>
                          <a:cs typeface="Arial Rounded MT Bold"/>
                        </a:rPr>
                        <a:t>English</a:t>
                      </a:r>
                      <a:r>
                        <a:rPr lang="en-US" sz="1600" b="0" i="1" baseline="0" dirty="0" smtClean="0">
                          <a:latin typeface="Arial Rounded MT Bold"/>
                          <a:cs typeface="Arial Rounded MT Bold"/>
                        </a:rPr>
                        <a:t> et al., 2013 </a:t>
                      </a:r>
                      <a:r>
                        <a:rPr lang="en-US" sz="1600" b="0" baseline="0" dirty="0" smtClean="0">
                          <a:latin typeface="Arial Rounded MT Bold"/>
                          <a:cs typeface="Arial Rounded MT Bold"/>
                        </a:rPr>
                        <a:t>(Sectional)</a:t>
                      </a:r>
                      <a:endParaRPr lang="en-US" sz="1600" b="0" dirty="0">
                        <a:latin typeface="Arial Rounded MT Bold"/>
                        <a:cs typeface="Arial Rounded MT Bold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latin typeface="Arial Rounded MT Bold"/>
                          <a:cs typeface="Arial Rounded MT Bold"/>
                        </a:rPr>
                        <a:t>1.1 – 2.2 </a:t>
                      </a:r>
                      <a:r>
                        <a:rPr lang="en-US" sz="1600" b="0" dirty="0" err="1" smtClean="0">
                          <a:latin typeface="Lucida Grande"/>
                          <a:ea typeface="Lucida Grande"/>
                          <a:cs typeface="Lucida Grande"/>
                        </a:rPr>
                        <a:t>μ</a:t>
                      </a:r>
                      <a:r>
                        <a:rPr lang="en-US" sz="1600" b="0" dirty="0" err="1" smtClean="0">
                          <a:latin typeface="Arial Rounded MT Bold"/>
                          <a:cs typeface="Arial Rounded MT Bold"/>
                        </a:rPr>
                        <a:t>m</a:t>
                      </a:r>
                      <a:endParaRPr lang="en-US" sz="1600" b="0" dirty="0">
                        <a:latin typeface="Arial Rounded MT Bold"/>
                        <a:cs typeface="Arial Rounded MT Bold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latin typeface="Arial Rounded MT Bold"/>
                          <a:cs typeface="Arial Rounded MT Bold"/>
                        </a:rPr>
                        <a:t>1.2 - 2.1</a:t>
                      </a:r>
                      <a:endParaRPr lang="en-US" sz="1600" b="0" dirty="0">
                        <a:latin typeface="Arial Rounded MT Bold"/>
                        <a:cs typeface="Arial Rounded MT Bold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654125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AU_525-lat-90-90-lev1-990-pinx1_vw.cam2.h0.concat.2011-20*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96" t="17366" r="24150" b="9005"/>
          <a:stretch/>
        </p:blipFill>
        <p:spPr>
          <a:xfrm>
            <a:off x="1295400" y="893473"/>
            <a:ext cx="5867400" cy="5735927"/>
          </a:xfrm>
          <a:prstGeom prst="rect">
            <a:avLst/>
          </a:prstGeom>
        </p:spPr>
      </p:pic>
      <p:sp>
        <p:nvSpPr>
          <p:cNvPr id="11" name="Title 16"/>
          <p:cNvSpPr>
            <a:spLocks noGrp="1"/>
          </p:cNvSpPr>
          <p:nvPr>
            <p:ph type="title"/>
          </p:nvPr>
        </p:nvSpPr>
        <p:spPr>
          <a:xfrm>
            <a:off x="304800" y="187217"/>
            <a:ext cx="8382000" cy="498583"/>
          </a:xfrm>
        </p:spPr>
        <p:txBody>
          <a:bodyPr>
            <a:noAutofit/>
          </a:bodyPr>
          <a:lstStyle/>
          <a:p>
            <a:r>
              <a:rPr lang="en-US" sz="2400" b="1" dirty="0" smtClean="0">
                <a:latin typeface="Arial"/>
                <a:cs typeface="Arial"/>
              </a:rPr>
              <a:t>AOD is </a:t>
            </a:r>
            <a:r>
              <a:rPr lang="en-US" sz="2400" b="1" dirty="0" smtClean="0">
                <a:latin typeface="Arial"/>
                <a:cs typeface="Arial"/>
              </a:rPr>
              <a:t>limited </a:t>
            </a:r>
            <a:r>
              <a:rPr lang="en-US" sz="2400" b="1" dirty="0" smtClean="0">
                <a:latin typeface="Arial"/>
                <a:cs typeface="Arial"/>
              </a:rPr>
              <a:t>in larger </a:t>
            </a:r>
            <a:r>
              <a:rPr lang="en-US" sz="2400" b="1" dirty="0" smtClean="0">
                <a:latin typeface="Arial"/>
                <a:cs typeface="Arial"/>
              </a:rPr>
              <a:t>eruptions, esp. when van der Waals forces </a:t>
            </a:r>
            <a:r>
              <a:rPr lang="en-US" sz="2400" b="1" dirty="0" smtClean="0">
                <a:latin typeface="Arial"/>
                <a:cs typeface="Arial"/>
              </a:rPr>
              <a:t>are included (100x emissions = 20x AOD)</a:t>
            </a:r>
            <a:endParaRPr lang="en-US" sz="2400" b="1" dirty="0">
              <a:solidFill>
                <a:schemeClr val="tx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903379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5873</TotalTime>
  <Words>789</Words>
  <Application>Microsoft Macintosh PowerPoint</Application>
  <PresentationFormat>On-screen Show (4:3)</PresentationFormat>
  <Paragraphs>141</Paragraphs>
  <Slides>14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PowerPoint Presentation</vt:lpstr>
      <vt:lpstr>The 1991 eruption of Mt. Pinatubo</vt:lpstr>
      <vt:lpstr>The Toba super-eruption 74,000 years ago</vt:lpstr>
      <vt:lpstr>PowerPoint Presentation</vt:lpstr>
      <vt:lpstr>WACCM/CARMA Model</vt:lpstr>
      <vt:lpstr>PowerPoint Presentation</vt:lpstr>
      <vt:lpstr>Pinatubo: Model captures peak but declines too quickly</vt:lpstr>
      <vt:lpstr>Larger Eruptions have larger particles, limited burdens Van der Waals forces increases Reff, decreases length of climate effect</vt:lpstr>
      <vt:lpstr>AOD is limited in larger eruptions, esp. when van der Waals forces are included (100x emissions = 20x AOD)</vt:lpstr>
      <vt:lpstr>Extinctions peak in lower stratosphere and poles</vt:lpstr>
      <vt:lpstr>Accumulation modes perturbed in tropics and at poles</vt:lpstr>
      <vt:lpstr>Mode peak size and widths vary</vt:lpstr>
      <vt:lpstr>PowerPoint Presentation</vt:lpstr>
      <vt:lpstr>Effective radius peaks in high latitudes and below 150 hPa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Jay</dc:creator>
  <cp:lastModifiedBy>Jason English</cp:lastModifiedBy>
  <cp:revision>265</cp:revision>
  <dcterms:created xsi:type="dcterms:W3CDTF">2011-11-12T18:26:03Z</dcterms:created>
  <dcterms:modified xsi:type="dcterms:W3CDTF">2013-10-29T15:34:11Z</dcterms:modified>
</cp:coreProperties>
</file>