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257" r:id="rId2"/>
    <p:sldId id="274" r:id="rId3"/>
    <p:sldId id="273" r:id="rId4"/>
    <p:sldId id="275" r:id="rId5"/>
    <p:sldId id="268" r:id="rId6"/>
    <p:sldId id="269" r:id="rId7"/>
    <p:sldId id="277" r:id="rId8"/>
    <p:sldId id="281" r:id="rId9"/>
    <p:sldId id="271" r:id="rId10"/>
    <p:sldId id="280" r:id="rId11"/>
    <p:sldId id="270" r:id="rId12"/>
    <p:sldId id="278" r:id="rId13"/>
    <p:sldId id="261" r:id="rId14"/>
    <p:sldId id="272" r:id="rId15"/>
    <p:sldId id="267" r:id="rId16"/>
    <p:sldId id="279" r:id="rId17"/>
    <p:sldId id="256" r:id="rId18"/>
    <p:sldId id="264" r:id="rId19"/>
    <p:sldId id="266" r:id="rId20"/>
    <p:sldId id="259" r:id="rId21"/>
    <p:sldId id="262" r:id="rId22"/>
    <p:sldId id="276" r:id="rId23"/>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8C1BED7E-9CCD-6E46-B493-E65D6D5C8868}" type="datetime1">
              <a:rPr lang="en-US" smtClean="0"/>
              <a:pPr/>
              <a:t>10/29/2013</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5105A523-54AA-DF44-8A2B-29E947690AC7}" type="slidenum">
              <a:rPr lang="en-US" smtClean="0"/>
              <a:pPr/>
              <a:t>‹#›</a:t>
            </a:fld>
            <a:endParaRPr lang="en-US"/>
          </a:p>
        </p:txBody>
      </p:sp>
    </p:spTree>
    <p:extLst>
      <p:ext uri="{BB962C8B-B14F-4D97-AF65-F5344CB8AC3E}">
        <p14:creationId xmlns:p14="http://schemas.microsoft.com/office/powerpoint/2010/main" xmlns="" val="17546966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846E1A6E-1650-3041-9581-A7E83F9E78B8}" type="datetime1">
              <a:rPr lang="en-US" smtClean="0"/>
              <a:pPr/>
              <a:t>10/29/2013</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9ACCE384-B647-A548-A070-2E99EECD012B}" type="slidenum">
              <a:rPr lang="en-US" smtClean="0"/>
              <a:pPr/>
              <a:t>‹#›</a:t>
            </a:fld>
            <a:endParaRPr lang="en-US"/>
          </a:p>
        </p:txBody>
      </p:sp>
    </p:spTree>
    <p:extLst>
      <p:ext uri="{BB962C8B-B14F-4D97-AF65-F5344CB8AC3E}">
        <p14:creationId xmlns:p14="http://schemas.microsoft.com/office/powerpoint/2010/main" xmlns="" val="367590331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CCE384-B647-A548-A070-2E99EECD012B}" type="slidenum">
              <a:rPr lang="en-US" smtClean="0"/>
              <a:pPr/>
              <a:t>1</a:t>
            </a:fld>
            <a:endParaRPr lang="en-US"/>
          </a:p>
        </p:txBody>
      </p:sp>
    </p:spTree>
    <p:extLst>
      <p:ext uri="{BB962C8B-B14F-4D97-AF65-F5344CB8AC3E}">
        <p14:creationId xmlns:p14="http://schemas.microsoft.com/office/powerpoint/2010/main" xmlns="" val="667715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a:t>
            </a:r>
            <a:r>
              <a:rPr lang="en-US" baseline="0" dirty="0" smtClean="0"/>
              <a:t> really no dependence on </a:t>
            </a:r>
            <a:r>
              <a:rPr lang="en-US" dirty="0" smtClean="0"/>
              <a:t> [H2O] * [O3]</a:t>
            </a:r>
            <a:r>
              <a:rPr lang="en-US" baseline="0" dirty="0" smtClean="0"/>
              <a:t> – O3 and H2O do not control OH!  Note that O3 alone is insufficient for OH production.  H2O must also be taken into account (O3 + </a:t>
            </a:r>
            <a:r>
              <a:rPr lang="en-US" baseline="0" dirty="0" err="1" smtClean="0"/>
              <a:t>hv</a:t>
            </a:r>
            <a:r>
              <a:rPr lang="en-US" baseline="0" dirty="0" smtClean="0"/>
              <a:t> -&gt; O(1D) + O2 and O(1D) + H2O -&gt; 2OH)</a:t>
            </a:r>
            <a:endParaRPr lang="en-US" dirty="0"/>
          </a:p>
        </p:txBody>
      </p:sp>
      <p:sp>
        <p:nvSpPr>
          <p:cNvPr id="4" name="Slide Number Placeholder 3"/>
          <p:cNvSpPr>
            <a:spLocks noGrp="1"/>
          </p:cNvSpPr>
          <p:nvPr>
            <p:ph type="sldNum" sz="quarter" idx="10"/>
          </p:nvPr>
        </p:nvSpPr>
        <p:spPr/>
        <p:txBody>
          <a:bodyPr/>
          <a:lstStyle/>
          <a:p>
            <a:fld id="{9ACCE384-B647-A548-A070-2E99EECD012B}" type="slidenum">
              <a:rPr lang="en-US" smtClean="0"/>
              <a:pPr/>
              <a:t>20</a:t>
            </a:fld>
            <a:endParaRPr lang="en-US"/>
          </a:p>
        </p:txBody>
      </p:sp>
    </p:spTree>
    <p:extLst>
      <p:ext uri="{BB962C8B-B14F-4D97-AF65-F5344CB8AC3E}">
        <p14:creationId xmlns:p14="http://schemas.microsoft.com/office/powerpoint/2010/main" xmlns="" val="380622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OH</a:t>
            </a:r>
            <a:r>
              <a:rPr lang="en-US" baseline="0" dirty="0" smtClean="0"/>
              <a:t> is shown as function of solar zenith angle.  Data are color coded according to the latitudes where they were taken.  As shown, There is not significant latitudinal dependence.  The black curve is a fit to the ASHOE/MESA and POLARIS OH data taken in the lower stratosphere.  Clearly, these tropospheric data don’t look very much different from the stratospheric data.  One important exception is the data at SZA &lt; 10°.  These data points are associated with very low O3, but we will later show that low [O3][H2O] is not the reason for low OH</a:t>
            </a:r>
            <a:endParaRPr lang="en-US" dirty="0"/>
          </a:p>
        </p:txBody>
      </p:sp>
      <p:sp>
        <p:nvSpPr>
          <p:cNvPr id="4" name="Slide Number Placeholder 3"/>
          <p:cNvSpPr>
            <a:spLocks noGrp="1"/>
          </p:cNvSpPr>
          <p:nvPr>
            <p:ph type="sldNum" sz="quarter" idx="10"/>
          </p:nvPr>
        </p:nvSpPr>
        <p:spPr/>
        <p:txBody>
          <a:bodyPr/>
          <a:lstStyle/>
          <a:p>
            <a:fld id="{9ACCE384-B647-A548-A070-2E99EECD012B}" type="slidenum">
              <a:rPr lang="en-US" smtClean="0"/>
              <a:pPr/>
              <a:t>21</a:t>
            </a:fld>
            <a:endParaRPr lang="en-US"/>
          </a:p>
        </p:txBody>
      </p:sp>
    </p:spTree>
    <p:extLst>
      <p:ext uri="{BB962C8B-B14F-4D97-AF65-F5344CB8AC3E}">
        <p14:creationId xmlns:p14="http://schemas.microsoft.com/office/powerpoint/2010/main" xmlns="" val="1710766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Dashed lines:  ±40%, instrument accuracy</a:t>
            </a:r>
            <a:endParaRPr lang="en-US" dirty="0"/>
          </a:p>
        </p:txBody>
      </p:sp>
      <p:sp>
        <p:nvSpPr>
          <p:cNvPr id="4" name="Slide Number Placeholder 3"/>
          <p:cNvSpPr>
            <a:spLocks noGrp="1"/>
          </p:cNvSpPr>
          <p:nvPr>
            <p:ph type="sldNum" sz="quarter" idx="10"/>
          </p:nvPr>
        </p:nvSpPr>
        <p:spPr/>
        <p:txBody>
          <a:bodyPr/>
          <a:lstStyle/>
          <a:p>
            <a:fld id="{9ACCE384-B647-A548-A070-2E99EECD012B}" type="slidenum">
              <a:rPr lang="en-US" smtClean="0"/>
              <a:pPr/>
              <a:t>3</a:t>
            </a:fld>
            <a:endParaRPr lang="en-US"/>
          </a:p>
        </p:txBody>
      </p:sp>
    </p:spTree>
    <p:extLst>
      <p:ext uri="{BB962C8B-B14F-4D97-AF65-F5344CB8AC3E}">
        <p14:creationId xmlns:p14="http://schemas.microsoft.com/office/powerpoint/2010/main" xmlns="" val="193852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Dashed lines:  ±20%, instrument accuracy for the HO2/OH ratio</a:t>
            </a:r>
            <a:endParaRPr lang="en-US" dirty="0"/>
          </a:p>
        </p:txBody>
      </p:sp>
      <p:sp>
        <p:nvSpPr>
          <p:cNvPr id="4" name="Slide Number Placeholder 3"/>
          <p:cNvSpPr>
            <a:spLocks noGrp="1"/>
          </p:cNvSpPr>
          <p:nvPr>
            <p:ph type="sldNum" sz="quarter" idx="10"/>
          </p:nvPr>
        </p:nvSpPr>
        <p:spPr/>
        <p:txBody>
          <a:bodyPr/>
          <a:lstStyle/>
          <a:p>
            <a:fld id="{9ACCE384-B647-A548-A070-2E99EECD012B}" type="slidenum">
              <a:rPr lang="en-US" smtClean="0"/>
              <a:pPr/>
              <a:t>4</a:t>
            </a:fld>
            <a:endParaRPr lang="en-US"/>
          </a:p>
        </p:txBody>
      </p:sp>
    </p:spTree>
    <p:extLst>
      <p:ext uri="{BB962C8B-B14F-4D97-AF65-F5344CB8AC3E}">
        <p14:creationId xmlns:p14="http://schemas.microsoft.com/office/powerpoint/2010/main" xmlns="" val="3921887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Stratospheric data</a:t>
            </a:r>
            <a:endParaRPr lang="en-US" dirty="0"/>
          </a:p>
        </p:txBody>
      </p:sp>
      <p:sp>
        <p:nvSpPr>
          <p:cNvPr id="4" name="Slide Number Placeholder 3"/>
          <p:cNvSpPr>
            <a:spLocks noGrp="1"/>
          </p:cNvSpPr>
          <p:nvPr>
            <p:ph type="sldNum" sz="quarter" idx="10"/>
          </p:nvPr>
        </p:nvSpPr>
        <p:spPr/>
        <p:txBody>
          <a:bodyPr/>
          <a:lstStyle/>
          <a:p>
            <a:fld id="{9ACCE384-B647-A548-A070-2E99EECD012B}" type="slidenum">
              <a:rPr lang="en-US" smtClean="0"/>
              <a:pPr/>
              <a:t>5</a:t>
            </a:fld>
            <a:endParaRPr lang="en-US"/>
          </a:p>
        </p:txBody>
      </p:sp>
    </p:spTree>
    <p:extLst>
      <p:ext uri="{BB962C8B-B14F-4D97-AF65-F5344CB8AC3E}">
        <p14:creationId xmlns:p14="http://schemas.microsoft.com/office/powerpoint/2010/main" xmlns="" val="1538199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CCE384-B647-A548-A070-2E99EECD012B}" type="slidenum">
              <a:rPr lang="en-US" smtClean="0"/>
              <a:pPr/>
              <a:t>11</a:t>
            </a:fld>
            <a:endParaRPr lang="en-US"/>
          </a:p>
        </p:txBody>
      </p:sp>
    </p:spTree>
    <p:extLst>
      <p:ext uri="{BB962C8B-B14F-4D97-AF65-F5344CB8AC3E}">
        <p14:creationId xmlns:p14="http://schemas.microsoft.com/office/powerpoint/2010/main" xmlns="" val="2104460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figure suggests that p</a:t>
            </a:r>
            <a:r>
              <a:rPr lang="en-US" dirty="0" smtClean="0"/>
              <a:t>erhaps</a:t>
            </a:r>
            <a:r>
              <a:rPr lang="en-US" baseline="0" dirty="0" smtClean="0"/>
              <a:t> NO has influence on OH, but only at low SZAs – doesn’t make much sense.  Recall that NO correlates with O3 and </a:t>
            </a:r>
            <a:r>
              <a:rPr lang="en-US" baseline="0" dirty="0" err="1" smtClean="0"/>
              <a:t>NOy</a:t>
            </a:r>
            <a:r>
              <a:rPr lang="en-US" baseline="0" dirty="0" smtClean="0"/>
              <a:t>, the pattern shown here also applies to O3 and </a:t>
            </a:r>
            <a:r>
              <a:rPr lang="en-US" baseline="0" dirty="0" err="1" smtClean="0"/>
              <a:t>NOy</a:t>
            </a:r>
            <a:r>
              <a:rPr lang="en-US" baseline="0" dirty="0" smtClean="0"/>
              <a:t> (except in plumes, where O3 is not high).  </a:t>
            </a:r>
            <a:r>
              <a:rPr lang="en-US" baseline="0" dirty="0" err="1" smtClean="0"/>
              <a:t>HOx</a:t>
            </a:r>
            <a:r>
              <a:rPr lang="en-US" baseline="0" dirty="0" smtClean="0"/>
              <a:t> partitioning strongly depends on NO.  When NO is low, OH is low and HO2 is high (see next figure)</a:t>
            </a:r>
            <a:endParaRPr lang="en-US" dirty="0"/>
          </a:p>
        </p:txBody>
      </p:sp>
      <p:sp>
        <p:nvSpPr>
          <p:cNvPr id="4" name="Slide Number Placeholder 3"/>
          <p:cNvSpPr>
            <a:spLocks noGrp="1"/>
          </p:cNvSpPr>
          <p:nvPr>
            <p:ph type="sldNum" sz="quarter" idx="10"/>
          </p:nvPr>
        </p:nvSpPr>
        <p:spPr/>
        <p:txBody>
          <a:bodyPr/>
          <a:lstStyle/>
          <a:p>
            <a:fld id="{9ACCE384-B647-A548-A070-2E99EECD012B}" type="slidenum">
              <a:rPr lang="en-US" smtClean="0"/>
              <a:pPr/>
              <a:t>13</a:t>
            </a:fld>
            <a:endParaRPr lang="en-US"/>
          </a:p>
        </p:txBody>
      </p:sp>
    </p:spTree>
    <p:extLst>
      <p:ext uri="{BB962C8B-B14F-4D97-AF65-F5344CB8AC3E}">
        <p14:creationId xmlns:p14="http://schemas.microsoft.com/office/powerpoint/2010/main" xmlns="" val="3412761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are</a:t>
            </a:r>
            <a:r>
              <a:rPr lang="en-US" baseline="0" dirty="0" smtClean="0"/>
              <a:t> from the NASA STRAT mission.  Only flights based in Hawaii were used in this work.  Most tropospheric data are between 19° and 24° latitude, but there are a few short segments of data taken between 0° and 7°.  In the next figure we will show that OH in these regions (0°-7° and 19°-24°) behave pretty much the same.</a:t>
            </a:r>
            <a:endParaRPr lang="en-US" dirty="0"/>
          </a:p>
        </p:txBody>
      </p:sp>
      <p:sp>
        <p:nvSpPr>
          <p:cNvPr id="4" name="Slide Number Placeholder 3"/>
          <p:cNvSpPr>
            <a:spLocks noGrp="1"/>
          </p:cNvSpPr>
          <p:nvPr>
            <p:ph type="sldNum" sz="quarter" idx="10"/>
          </p:nvPr>
        </p:nvSpPr>
        <p:spPr/>
        <p:txBody>
          <a:bodyPr/>
          <a:lstStyle/>
          <a:p>
            <a:fld id="{9ACCE384-B647-A548-A070-2E99EECD012B}" type="slidenum">
              <a:rPr lang="en-US" smtClean="0"/>
              <a:pPr/>
              <a:t>17</a:t>
            </a:fld>
            <a:endParaRPr lang="en-US"/>
          </a:p>
        </p:txBody>
      </p:sp>
    </p:spTree>
    <p:extLst>
      <p:ext uri="{BB962C8B-B14F-4D97-AF65-F5344CB8AC3E}">
        <p14:creationId xmlns:p14="http://schemas.microsoft.com/office/powerpoint/2010/main" xmlns="" val="1971568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a:t>
            </a:r>
            <a:r>
              <a:rPr lang="en-US" baseline="0" dirty="0" smtClean="0"/>
              <a:t> the STRAT mission, OH, HO2, O3, H2O, NO, and other species have been measured in the tropical UT/LS.  Low-O3 air in the topical parcels have been sampled.  These air parcels may be used to test the theory of low O3 leading to low OH.</a:t>
            </a:r>
            <a:endParaRPr lang="en-US" dirty="0"/>
          </a:p>
        </p:txBody>
      </p:sp>
      <p:sp>
        <p:nvSpPr>
          <p:cNvPr id="4" name="Slide Number Placeholder 3"/>
          <p:cNvSpPr>
            <a:spLocks noGrp="1"/>
          </p:cNvSpPr>
          <p:nvPr>
            <p:ph type="sldNum" sz="quarter" idx="10"/>
          </p:nvPr>
        </p:nvSpPr>
        <p:spPr/>
        <p:txBody>
          <a:bodyPr/>
          <a:lstStyle/>
          <a:p>
            <a:fld id="{9ACCE384-B647-A548-A070-2E99EECD012B}" type="slidenum">
              <a:rPr lang="en-US" smtClean="0"/>
              <a:pPr/>
              <a:t>18</a:t>
            </a:fld>
            <a:endParaRPr lang="en-US"/>
          </a:p>
        </p:txBody>
      </p:sp>
    </p:spTree>
    <p:extLst>
      <p:ext uri="{BB962C8B-B14F-4D97-AF65-F5344CB8AC3E}">
        <p14:creationId xmlns:p14="http://schemas.microsoft.com/office/powerpoint/2010/main" xmlns="" val="276523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Low-NO</a:t>
            </a:r>
            <a:r>
              <a:rPr lang="en-US" baseline="0" dirty="0" smtClean="0"/>
              <a:t> (and low-</a:t>
            </a:r>
            <a:r>
              <a:rPr lang="en-US" baseline="0" dirty="0" err="1" smtClean="0"/>
              <a:t>NOy</a:t>
            </a:r>
            <a:r>
              <a:rPr lang="en-US" baseline="0" dirty="0" smtClean="0"/>
              <a:t>) air parcels were also observed, and these air parcels were generally low in O3 as well.</a:t>
            </a:r>
            <a:endParaRPr lang="en-US" dirty="0"/>
          </a:p>
        </p:txBody>
      </p:sp>
      <p:sp>
        <p:nvSpPr>
          <p:cNvPr id="4" name="Slide Number Placeholder 3"/>
          <p:cNvSpPr>
            <a:spLocks noGrp="1"/>
          </p:cNvSpPr>
          <p:nvPr>
            <p:ph type="sldNum" sz="quarter" idx="10"/>
          </p:nvPr>
        </p:nvSpPr>
        <p:spPr/>
        <p:txBody>
          <a:bodyPr/>
          <a:lstStyle/>
          <a:p>
            <a:fld id="{9ACCE384-B647-A548-A070-2E99EECD012B}" type="slidenum">
              <a:rPr lang="en-US" smtClean="0"/>
              <a:pPr/>
              <a:t>19</a:t>
            </a:fld>
            <a:endParaRPr lang="en-US"/>
          </a:p>
        </p:txBody>
      </p:sp>
    </p:spTree>
    <p:extLst>
      <p:ext uri="{BB962C8B-B14F-4D97-AF65-F5344CB8AC3E}">
        <p14:creationId xmlns:p14="http://schemas.microsoft.com/office/powerpoint/2010/main" xmlns="" val="1089035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67779C-44DB-E24D-B003-0B4F412DF5A0}" type="datetime1">
              <a:rPr lang="en-US" smtClean="0"/>
              <a:pPr/>
              <a:t>10/29/2013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FFD368-850A-D74B-8BE7-6BA359677F3B}" type="slidenum">
              <a:rPr lang="en-US" smtClean="0"/>
              <a:pPr/>
              <a:t>‹#›</a:t>
            </a:fld>
            <a:endParaRPr lang="en-US"/>
          </a:p>
        </p:txBody>
      </p:sp>
    </p:spTree>
    <p:extLst>
      <p:ext uri="{BB962C8B-B14F-4D97-AF65-F5344CB8AC3E}">
        <p14:creationId xmlns:p14="http://schemas.microsoft.com/office/powerpoint/2010/main" xmlns="" val="257611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4F469F-EF3A-F342-B464-C4407D35C8C7}" type="datetime1">
              <a:rPr lang="en-US" smtClean="0"/>
              <a:pPr/>
              <a:t>10/29/2013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FFD368-850A-D74B-8BE7-6BA359677F3B}" type="slidenum">
              <a:rPr lang="en-US" smtClean="0"/>
              <a:pPr/>
              <a:t>‹#›</a:t>
            </a:fld>
            <a:endParaRPr lang="en-US"/>
          </a:p>
        </p:txBody>
      </p:sp>
    </p:spTree>
    <p:extLst>
      <p:ext uri="{BB962C8B-B14F-4D97-AF65-F5344CB8AC3E}">
        <p14:creationId xmlns:p14="http://schemas.microsoft.com/office/powerpoint/2010/main" xmlns="" val="2388426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CE0CE4-7534-6846-8D91-CFCC9FF95AC2}" type="datetime1">
              <a:rPr lang="en-US" smtClean="0"/>
              <a:pPr/>
              <a:t>10/29/2013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FFD368-850A-D74B-8BE7-6BA359677F3B}" type="slidenum">
              <a:rPr lang="en-US" smtClean="0"/>
              <a:pPr/>
              <a:t>‹#›</a:t>
            </a:fld>
            <a:endParaRPr lang="en-US"/>
          </a:p>
        </p:txBody>
      </p:sp>
    </p:spTree>
    <p:extLst>
      <p:ext uri="{BB962C8B-B14F-4D97-AF65-F5344CB8AC3E}">
        <p14:creationId xmlns:p14="http://schemas.microsoft.com/office/powerpoint/2010/main" xmlns="" val="1817636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D28E8D-1910-284B-B6B9-B1B95EE9DD16}" type="datetime1">
              <a:rPr lang="en-US" smtClean="0"/>
              <a:pPr/>
              <a:t>10/29/2013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FFD368-850A-D74B-8BE7-6BA359677F3B}" type="slidenum">
              <a:rPr lang="en-US" smtClean="0"/>
              <a:pPr/>
              <a:t>‹#›</a:t>
            </a:fld>
            <a:endParaRPr lang="en-US"/>
          </a:p>
        </p:txBody>
      </p:sp>
    </p:spTree>
    <p:extLst>
      <p:ext uri="{BB962C8B-B14F-4D97-AF65-F5344CB8AC3E}">
        <p14:creationId xmlns:p14="http://schemas.microsoft.com/office/powerpoint/2010/main" xmlns="" val="1288402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27030B-EF3F-724F-BEDE-AA07C11AD6AA}" type="datetime1">
              <a:rPr lang="en-US" smtClean="0"/>
              <a:pPr/>
              <a:t>10/29/2013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FFD368-850A-D74B-8BE7-6BA359677F3B}" type="slidenum">
              <a:rPr lang="en-US" smtClean="0"/>
              <a:pPr/>
              <a:t>‹#›</a:t>
            </a:fld>
            <a:endParaRPr lang="en-US"/>
          </a:p>
        </p:txBody>
      </p:sp>
    </p:spTree>
    <p:extLst>
      <p:ext uri="{BB962C8B-B14F-4D97-AF65-F5344CB8AC3E}">
        <p14:creationId xmlns:p14="http://schemas.microsoft.com/office/powerpoint/2010/main" xmlns="" val="3808507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F9BDE5-E2C1-9141-B73C-1B072A0DB41D}" type="datetime1">
              <a:rPr lang="en-US" smtClean="0"/>
              <a:pPr/>
              <a:t>10/29/2013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FFD368-850A-D74B-8BE7-6BA359677F3B}" type="slidenum">
              <a:rPr lang="en-US" smtClean="0"/>
              <a:pPr/>
              <a:t>‹#›</a:t>
            </a:fld>
            <a:endParaRPr lang="en-US"/>
          </a:p>
        </p:txBody>
      </p:sp>
    </p:spTree>
    <p:extLst>
      <p:ext uri="{BB962C8B-B14F-4D97-AF65-F5344CB8AC3E}">
        <p14:creationId xmlns:p14="http://schemas.microsoft.com/office/powerpoint/2010/main" xmlns="" val="3895399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EFA174-7642-AD4B-A689-ED661B662050}" type="datetime1">
              <a:rPr lang="en-US" smtClean="0"/>
              <a:pPr/>
              <a:t>10/29/2013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FFD368-850A-D74B-8BE7-6BA359677F3B}" type="slidenum">
              <a:rPr lang="en-US" smtClean="0"/>
              <a:pPr/>
              <a:t>‹#›</a:t>
            </a:fld>
            <a:endParaRPr lang="en-US"/>
          </a:p>
        </p:txBody>
      </p:sp>
    </p:spTree>
    <p:extLst>
      <p:ext uri="{BB962C8B-B14F-4D97-AF65-F5344CB8AC3E}">
        <p14:creationId xmlns:p14="http://schemas.microsoft.com/office/powerpoint/2010/main" xmlns="" val="2516341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07B6AF-E05E-6C4D-805C-083BDF18ED7C}" type="datetime1">
              <a:rPr lang="en-US" smtClean="0"/>
              <a:pPr/>
              <a:t>10/29/2013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FFD368-850A-D74B-8BE7-6BA359677F3B}" type="slidenum">
              <a:rPr lang="en-US" smtClean="0"/>
              <a:pPr/>
              <a:t>‹#›</a:t>
            </a:fld>
            <a:endParaRPr lang="en-US"/>
          </a:p>
        </p:txBody>
      </p:sp>
    </p:spTree>
    <p:extLst>
      <p:ext uri="{BB962C8B-B14F-4D97-AF65-F5344CB8AC3E}">
        <p14:creationId xmlns:p14="http://schemas.microsoft.com/office/powerpoint/2010/main" xmlns="" val="163693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1523BA-B473-954A-9FE1-02AECB127600}" type="datetime1">
              <a:rPr lang="en-US" smtClean="0"/>
              <a:pPr/>
              <a:t>10/29/2013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FFD368-850A-D74B-8BE7-6BA359677F3B}" type="slidenum">
              <a:rPr lang="en-US" smtClean="0"/>
              <a:pPr/>
              <a:t>‹#›</a:t>
            </a:fld>
            <a:endParaRPr lang="en-US"/>
          </a:p>
        </p:txBody>
      </p:sp>
    </p:spTree>
    <p:extLst>
      <p:ext uri="{BB962C8B-B14F-4D97-AF65-F5344CB8AC3E}">
        <p14:creationId xmlns:p14="http://schemas.microsoft.com/office/powerpoint/2010/main" xmlns="" val="3736672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9A8F72-0A06-8340-920D-82B62FEAF5ED}" type="datetime1">
              <a:rPr lang="en-US" smtClean="0"/>
              <a:pPr/>
              <a:t>10/29/2013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FFD368-850A-D74B-8BE7-6BA359677F3B}" type="slidenum">
              <a:rPr lang="en-US" smtClean="0"/>
              <a:pPr/>
              <a:t>‹#›</a:t>
            </a:fld>
            <a:endParaRPr lang="en-US"/>
          </a:p>
        </p:txBody>
      </p:sp>
    </p:spTree>
    <p:extLst>
      <p:ext uri="{BB962C8B-B14F-4D97-AF65-F5344CB8AC3E}">
        <p14:creationId xmlns:p14="http://schemas.microsoft.com/office/powerpoint/2010/main" xmlns="" val="3178540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1C1717-1813-0047-9D05-61655637EB31}" type="datetime1">
              <a:rPr lang="en-US" smtClean="0"/>
              <a:pPr/>
              <a:t>10/29/2013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FFD368-850A-D74B-8BE7-6BA359677F3B}" type="slidenum">
              <a:rPr lang="en-US" smtClean="0"/>
              <a:pPr/>
              <a:t>‹#›</a:t>
            </a:fld>
            <a:endParaRPr lang="en-US"/>
          </a:p>
        </p:txBody>
      </p:sp>
    </p:spTree>
    <p:extLst>
      <p:ext uri="{BB962C8B-B14F-4D97-AF65-F5344CB8AC3E}">
        <p14:creationId xmlns:p14="http://schemas.microsoft.com/office/powerpoint/2010/main" xmlns="" val="2521494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29FE01-65AB-7149-8D56-087ACADEEA9C}" type="datetime1">
              <a:rPr lang="en-US" smtClean="0"/>
              <a:pPr/>
              <a:t>10/29/2013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FFD368-850A-D74B-8BE7-6BA359677F3B}" type="slidenum">
              <a:rPr lang="en-US" smtClean="0"/>
              <a:pPr/>
              <a:t>‹#›</a:t>
            </a:fld>
            <a:endParaRPr lang="en-US"/>
          </a:p>
        </p:txBody>
      </p:sp>
    </p:spTree>
    <p:extLst>
      <p:ext uri="{BB962C8B-B14F-4D97-AF65-F5344CB8AC3E}">
        <p14:creationId xmlns:p14="http://schemas.microsoft.com/office/powerpoint/2010/main" xmlns="" val="1870684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8367" y="801424"/>
            <a:ext cx="8417446" cy="954107"/>
          </a:xfrm>
          <a:prstGeom prst="rect">
            <a:avLst/>
          </a:prstGeom>
          <a:noFill/>
        </p:spPr>
        <p:txBody>
          <a:bodyPr wrap="square" rtlCol="0">
            <a:spAutoFit/>
          </a:bodyPr>
          <a:lstStyle/>
          <a:p>
            <a:pPr algn="ctr"/>
            <a:r>
              <a:rPr lang="en-US" sz="2800" dirty="0">
                <a:latin typeface="Arial"/>
                <a:cs typeface="Arial"/>
              </a:rPr>
              <a:t>OH in the tropical upper troposphere </a:t>
            </a:r>
            <a:r>
              <a:rPr lang="en-US" sz="2800" dirty="0" smtClean="0">
                <a:latin typeface="Arial"/>
                <a:cs typeface="Arial"/>
              </a:rPr>
              <a:t>and </a:t>
            </a:r>
            <a:r>
              <a:rPr lang="en-US" sz="2800" dirty="0">
                <a:latin typeface="Arial"/>
                <a:cs typeface="Arial"/>
              </a:rPr>
              <a:t>its relationships to solar radiation and reactive nitrogen </a:t>
            </a:r>
          </a:p>
        </p:txBody>
      </p:sp>
      <p:sp>
        <p:nvSpPr>
          <p:cNvPr id="5" name="TextBox 4"/>
          <p:cNvSpPr txBox="1"/>
          <p:nvPr/>
        </p:nvSpPr>
        <p:spPr>
          <a:xfrm>
            <a:off x="1322396" y="2357093"/>
            <a:ext cx="6590330" cy="2677656"/>
          </a:xfrm>
          <a:prstGeom prst="rect">
            <a:avLst/>
          </a:prstGeom>
          <a:noFill/>
        </p:spPr>
        <p:txBody>
          <a:bodyPr wrap="square" rtlCol="0">
            <a:spAutoFit/>
          </a:bodyPr>
          <a:lstStyle/>
          <a:p>
            <a:pPr algn="ctr"/>
            <a:r>
              <a:rPr lang="en-US" sz="2400" dirty="0" smtClean="0">
                <a:latin typeface="Arial"/>
                <a:cs typeface="Arial"/>
              </a:rPr>
              <a:t>Ru-Shan Gao, Karen </a:t>
            </a:r>
            <a:r>
              <a:rPr lang="en-US" sz="2400" dirty="0" err="1" smtClean="0">
                <a:latin typeface="Arial"/>
                <a:cs typeface="Arial"/>
              </a:rPr>
              <a:t>Rosenlof</a:t>
            </a:r>
            <a:r>
              <a:rPr lang="en-US" sz="2400" dirty="0" smtClean="0">
                <a:latin typeface="Arial"/>
                <a:cs typeface="Arial"/>
              </a:rPr>
              <a:t>, David Fahey, Paul </a:t>
            </a:r>
            <a:r>
              <a:rPr lang="en-US" sz="2400" dirty="0" err="1" smtClean="0">
                <a:latin typeface="Arial"/>
                <a:cs typeface="Arial"/>
              </a:rPr>
              <a:t>Wennberg</a:t>
            </a:r>
            <a:r>
              <a:rPr lang="en-US" sz="2400" dirty="0" smtClean="0">
                <a:latin typeface="Arial"/>
                <a:cs typeface="Arial"/>
              </a:rPr>
              <a:t>, Eric </a:t>
            </a:r>
            <a:r>
              <a:rPr lang="en-US" sz="2400" dirty="0" err="1" smtClean="0">
                <a:latin typeface="Arial"/>
                <a:cs typeface="Arial"/>
              </a:rPr>
              <a:t>Hintsa</a:t>
            </a:r>
            <a:r>
              <a:rPr lang="en-US" sz="2400" dirty="0" smtClean="0">
                <a:latin typeface="Arial"/>
                <a:cs typeface="Arial"/>
              </a:rPr>
              <a:t>, and Tom </a:t>
            </a:r>
            <a:r>
              <a:rPr lang="en-US" sz="2400" dirty="0" err="1" smtClean="0">
                <a:latin typeface="Arial"/>
                <a:cs typeface="Arial"/>
              </a:rPr>
              <a:t>Hanisco</a:t>
            </a:r>
            <a:r>
              <a:rPr lang="en-US" sz="2400" dirty="0" smtClean="0">
                <a:latin typeface="Arial"/>
                <a:cs typeface="Arial"/>
              </a:rPr>
              <a:t> </a:t>
            </a:r>
          </a:p>
          <a:p>
            <a:pPr algn="ctr"/>
            <a:endParaRPr lang="en-US" sz="2000" dirty="0">
              <a:latin typeface="Arial"/>
              <a:cs typeface="Arial"/>
            </a:endParaRPr>
          </a:p>
          <a:p>
            <a:pPr algn="ctr"/>
            <a:r>
              <a:rPr lang="en-US" sz="2000" dirty="0" smtClean="0">
                <a:latin typeface="Arial"/>
                <a:cs typeface="Arial"/>
              </a:rPr>
              <a:t>and </a:t>
            </a:r>
          </a:p>
          <a:p>
            <a:pPr algn="ctr"/>
            <a:endParaRPr lang="en-US" sz="2000" dirty="0">
              <a:latin typeface="Arial"/>
              <a:cs typeface="Arial"/>
            </a:endParaRPr>
          </a:p>
          <a:p>
            <a:pPr algn="ctr"/>
            <a:r>
              <a:rPr lang="en-US" sz="2000" dirty="0">
                <a:latin typeface="Arial"/>
                <a:cs typeface="Arial"/>
              </a:rPr>
              <a:t>t</a:t>
            </a:r>
            <a:r>
              <a:rPr lang="en-US" sz="2000" dirty="0" smtClean="0">
                <a:latin typeface="Arial"/>
                <a:cs typeface="Arial"/>
              </a:rPr>
              <a:t>he STRAT team</a:t>
            </a:r>
          </a:p>
          <a:p>
            <a:pPr algn="ctr"/>
            <a:endParaRPr lang="en-US" sz="2000" dirty="0">
              <a:latin typeface="Arial"/>
              <a:cs typeface="Arial"/>
            </a:endParaRPr>
          </a:p>
          <a:p>
            <a:pPr algn="ctr"/>
            <a:endParaRPr lang="en-US" sz="2000" dirty="0">
              <a:latin typeface="Arial"/>
              <a:cs typeface="Arial"/>
            </a:endParaRPr>
          </a:p>
        </p:txBody>
      </p:sp>
      <p:sp>
        <p:nvSpPr>
          <p:cNvPr id="3" name="Slide Number Placeholder 2"/>
          <p:cNvSpPr>
            <a:spLocks noGrp="1"/>
          </p:cNvSpPr>
          <p:nvPr>
            <p:ph type="sldNum" sz="quarter" idx="12"/>
          </p:nvPr>
        </p:nvSpPr>
        <p:spPr/>
        <p:txBody>
          <a:bodyPr/>
          <a:lstStyle/>
          <a:p>
            <a:fld id="{EAFFD368-850A-D74B-8BE7-6BA359677F3B}" type="slidenum">
              <a:rPr lang="en-US" smtClean="0"/>
              <a:pPr/>
              <a:t>1</a:t>
            </a:fld>
            <a:endParaRPr lang="en-US" dirty="0"/>
          </a:p>
        </p:txBody>
      </p:sp>
    </p:spTree>
    <p:extLst>
      <p:ext uri="{BB962C8B-B14F-4D97-AF65-F5344CB8AC3E}">
        <p14:creationId xmlns:p14="http://schemas.microsoft.com/office/powerpoint/2010/main" xmlns="" val="16175196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AFFD368-850A-D74B-8BE7-6BA359677F3B}" type="slidenum">
              <a:rPr lang="en-US" smtClean="0"/>
              <a:pPr/>
              <a:t>10</a:t>
            </a:fld>
            <a:endParaRPr lang="en-US"/>
          </a:p>
        </p:txBody>
      </p:sp>
      <p:pic>
        <p:nvPicPr>
          <p:cNvPr id="4" name="Picture 3" descr="OH_vs_JO1D_O3_H2O.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59181" y="784305"/>
            <a:ext cx="8346295" cy="5910356"/>
          </a:xfrm>
          <a:prstGeom prst="rect">
            <a:avLst/>
          </a:prstGeom>
        </p:spPr>
      </p:pic>
      <p:sp>
        <p:nvSpPr>
          <p:cNvPr id="5" name="TextBox 4"/>
          <p:cNvSpPr txBox="1"/>
          <p:nvPr/>
        </p:nvSpPr>
        <p:spPr>
          <a:xfrm>
            <a:off x="307900" y="237539"/>
            <a:ext cx="4169230" cy="461665"/>
          </a:xfrm>
          <a:prstGeom prst="rect">
            <a:avLst/>
          </a:prstGeom>
          <a:noFill/>
        </p:spPr>
        <p:txBody>
          <a:bodyPr wrap="none" rtlCol="0">
            <a:spAutoFit/>
          </a:bodyPr>
          <a:lstStyle/>
          <a:p>
            <a:r>
              <a:rPr lang="en-US" sz="2400" dirty="0" smtClean="0">
                <a:latin typeface="Arial"/>
                <a:cs typeface="Arial"/>
              </a:rPr>
              <a:t>[OH] vs. JO</a:t>
            </a:r>
            <a:r>
              <a:rPr lang="en-US" sz="2400" dirty="0">
                <a:latin typeface="Arial"/>
                <a:cs typeface="Arial"/>
              </a:rPr>
              <a:t>(</a:t>
            </a:r>
            <a:r>
              <a:rPr lang="en-US" sz="2400" baseline="30000" dirty="0">
                <a:latin typeface="Arial"/>
                <a:cs typeface="Arial"/>
              </a:rPr>
              <a:t>1</a:t>
            </a:r>
            <a:r>
              <a:rPr lang="en-US" sz="2400" dirty="0">
                <a:latin typeface="Arial"/>
                <a:cs typeface="Arial"/>
              </a:rPr>
              <a:t>D</a:t>
            </a:r>
            <a:r>
              <a:rPr lang="en-US" sz="2400" dirty="0" smtClean="0">
                <a:latin typeface="Arial"/>
                <a:cs typeface="Arial"/>
              </a:rPr>
              <a:t>) * [O</a:t>
            </a:r>
            <a:r>
              <a:rPr lang="en-US" sz="2400" baseline="-25000" dirty="0" smtClean="0">
                <a:latin typeface="Arial"/>
                <a:cs typeface="Arial"/>
              </a:rPr>
              <a:t>3</a:t>
            </a:r>
            <a:r>
              <a:rPr lang="en-US" sz="2400" dirty="0" smtClean="0">
                <a:latin typeface="Arial"/>
                <a:cs typeface="Arial"/>
              </a:rPr>
              <a:t>] * [H</a:t>
            </a:r>
            <a:r>
              <a:rPr lang="en-US" sz="2400" baseline="-25000" dirty="0" smtClean="0">
                <a:latin typeface="Arial"/>
                <a:cs typeface="Arial"/>
              </a:rPr>
              <a:t>2</a:t>
            </a:r>
            <a:r>
              <a:rPr lang="en-US" sz="2400" dirty="0" smtClean="0">
                <a:latin typeface="Arial"/>
                <a:cs typeface="Arial"/>
              </a:rPr>
              <a:t>O]</a:t>
            </a:r>
            <a:endParaRPr lang="en-US" sz="2400" dirty="0">
              <a:latin typeface="Arial"/>
              <a:cs typeface="Arial"/>
            </a:endParaRPr>
          </a:p>
        </p:txBody>
      </p:sp>
    </p:spTree>
    <p:extLst>
      <p:ext uri="{BB962C8B-B14F-4D97-AF65-F5344CB8AC3E}">
        <p14:creationId xmlns:p14="http://schemas.microsoft.com/office/powerpoint/2010/main" xmlns="" val="14326392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O, NOy, CO, H2O, O3.png"/>
          <p:cNvPicPr>
            <a:picLocks noChangeAspect="1"/>
          </p:cNvPicPr>
          <p:nvPr/>
        </p:nvPicPr>
        <p:blipFill rotWithShape="1">
          <a:blip r:embed="rId3">
            <a:extLst>
              <a:ext uri="{28A0092B-C50C-407E-A947-70E740481C1C}">
                <a14:useLocalDpi xmlns:a14="http://schemas.microsoft.com/office/drawing/2010/main" xmlns="" val="0"/>
              </a:ext>
            </a:extLst>
          </a:blip>
          <a:srcRect l="168" r="2101"/>
          <a:stretch/>
        </p:blipFill>
        <p:spPr>
          <a:xfrm>
            <a:off x="14271" y="642876"/>
            <a:ext cx="9105341" cy="6089684"/>
          </a:xfrm>
          <a:prstGeom prst="rect">
            <a:avLst/>
          </a:prstGeom>
        </p:spPr>
      </p:pic>
      <p:sp>
        <p:nvSpPr>
          <p:cNvPr id="5" name="TextBox 4"/>
          <p:cNvSpPr txBox="1"/>
          <p:nvPr/>
        </p:nvSpPr>
        <p:spPr>
          <a:xfrm>
            <a:off x="307900" y="256732"/>
            <a:ext cx="5224958" cy="461665"/>
          </a:xfrm>
          <a:prstGeom prst="rect">
            <a:avLst/>
          </a:prstGeom>
          <a:noFill/>
        </p:spPr>
        <p:txBody>
          <a:bodyPr wrap="none" rtlCol="0">
            <a:spAutoFit/>
          </a:bodyPr>
          <a:lstStyle/>
          <a:p>
            <a:r>
              <a:rPr lang="en-US" sz="2400" dirty="0" smtClean="0">
                <a:latin typeface="Arial"/>
                <a:cs typeface="Arial"/>
              </a:rPr>
              <a:t>Measurements in TUT during STRAT</a:t>
            </a:r>
            <a:endParaRPr lang="en-US" sz="2400" dirty="0">
              <a:latin typeface="Arial"/>
              <a:cs typeface="Arial"/>
            </a:endParaRPr>
          </a:p>
        </p:txBody>
      </p:sp>
      <p:sp>
        <p:nvSpPr>
          <p:cNvPr id="6" name="Slide Number Placeholder 5"/>
          <p:cNvSpPr>
            <a:spLocks noGrp="1"/>
          </p:cNvSpPr>
          <p:nvPr>
            <p:ph type="sldNum" sz="quarter" idx="12"/>
          </p:nvPr>
        </p:nvSpPr>
        <p:spPr/>
        <p:txBody>
          <a:bodyPr/>
          <a:lstStyle/>
          <a:p>
            <a:fld id="{EAFFD368-850A-D74B-8BE7-6BA359677F3B}" type="slidenum">
              <a:rPr lang="en-US" smtClean="0"/>
              <a:pPr/>
              <a:t>11</a:t>
            </a:fld>
            <a:endParaRPr lang="en-US"/>
          </a:p>
        </p:txBody>
      </p:sp>
    </p:spTree>
    <p:extLst>
      <p:ext uri="{BB962C8B-B14F-4D97-AF65-F5344CB8AC3E}">
        <p14:creationId xmlns:p14="http://schemas.microsoft.com/office/powerpoint/2010/main" xmlns="" val="42660229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3613" y="689756"/>
            <a:ext cx="8043188" cy="5632310"/>
          </a:xfrm>
          <a:prstGeom prst="rect">
            <a:avLst/>
          </a:prstGeom>
          <a:noFill/>
        </p:spPr>
        <p:txBody>
          <a:bodyPr wrap="square" rtlCol="0">
            <a:spAutoFit/>
          </a:bodyPr>
          <a:lstStyle/>
          <a:p>
            <a:r>
              <a:rPr lang="en-US" sz="2400" dirty="0" smtClean="0">
                <a:latin typeface="Arial"/>
                <a:cs typeface="Arial"/>
              </a:rPr>
              <a:t>• </a:t>
            </a:r>
            <a:r>
              <a:rPr lang="en-US" sz="2400" dirty="0">
                <a:latin typeface="Arial"/>
                <a:cs typeface="Arial"/>
              </a:rPr>
              <a:t>The cycling time between OH and HO</a:t>
            </a:r>
            <a:r>
              <a:rPr lang="en-US" sz="2400" baseline="-25000" dirty="0">
                <a:latin typeface="Arial"/>
                <a:cs typeface="Arial"/>
              </a:rPr>
              <a:t>2</a:t>
            </a:r>
            <a:r>
              <a:rPr lang="en-US" sz="2400" dirty="0">
                <a:latin typeface="Arial"/>
                <a:cs typeface="Arial"/>
              </a:rPr>
              <a:t> is </a:t>
            </a:r>
            <a:r>
              <a:rPr lang="en-US" sz="2400" dirty="0" smtClean="0">
                <a:latin typeface="Arial"/>
                <a:cs typeface="Arial"/>
              </a:rPr>
              <a:t>much shorter than </a:t>
            </a:r>
            <a:r>
              <a:rPr lang="en-US" sz="2400" dirty="0">
                <a:latin typeface="Arial"/>
                <a:cs typeface="Arial"/>
              </a:rPr>
              <a:t>the lifetime of </a:t>
            </a:r>
            <a:r>
              <a:rPr lang="en-US" sz="2400" dirty="0" err="1">
                <a:latin typeface="Arial"/>
                <a:cs typeface="Arial"/>
              </a:rPr>
              <a:t>HO</a:t>
            </a:r>
            <a:r>
              <a:rPr lang="en-US" sz="2400" baseline="-25000" dirty="0" err="1">
                <a:latin typeface="Arial"/>
                <a:cs typeface="Arial"/>
              </a:rPr>
              <a:t>x</a:t>
            </a:r>
            <a:r>
              <a:rPr lang="en-US" sz="2400" dirty="0">
                <a:latin typeface="Arial"/>
                <a:cs typeface="Arial"/>
              </a:rPr>
              <a:t> </a:t>
            </a:r>
            <a:endParaRPr lang="en-US" sz="2400" dirty="0" smtClean="0">
              <a:latin typeface="Arial"/>
              <a:cs typeface="Arial"/>
            </a:endParaRPr>
          </a:p>
          <a:p>
            <a:endParaRPr lang="en-US" sz="2400" dirty="0">
              <a:latin typeface="Arial"/>
              <a:cs typeface="Arial"/>
            </a:endParaRPr>
          </a:p>
          <a:p>
            <a:r>
              <a:rPr lang="en-US" sz="2400" dirty="0" smtClean="0">
                <a:latin typeface="Arial"/>
                <a:cs typeface="Arial"/>
              </a:rPr>
              <a:t>• OH &lt;-&gt; HO</a:t>
            </a:r>
            <a:r>
              <a:rPr lang="en-US" sz="2400" baseline="-25000" dirty="0" smtClean="0">
                <a:latin typeface="Arial"/>
                <a:cs typeface="Arial"/>
              </a:rPr>
              <a:t>2</a:t>
            </a:r>
            <a:r>
              <a:rPr lang="en-US" sz="2400" dirty="0" smtClean="0">
                <a:latin typeface="Arial"/>
                <a:cs typeface="Arial"/>
              </a:rPr>
              <a:t>:</a:t>
            </a:r>
          </a:p>
          <a:p>
            <a:r>
              <a:rPr lang="en-US" sz="2400" dirty="0">
                <a:latin typeface="Arial"/>
                <a:cs typeface="Arial"/>
              </a:rPr>
              <a:t>	OH + CO (+ O</a:t>
            </a:r>
            <a:r>
              <a:rPr lang="en-US" sz="2400" baseline="-25000" dirty="0">
                <a:latin typeface="Arial"/>
                <a:cs typeface="Arial"/>
              </a:rPr>
              <a:t>2</a:t>
            </a:r>
            <a:r>
              <a:rPr lang="en-US" sz="2400" dirty="0">
                <a:latin typeface="Arial"/>
                <a:cs typeface="Arial"/>
              </a:rPr>
              <a:t>) </a:t>
            </a:r>
            <a:r>
              <a:rPr lang="en-US" sz="2400" dirty="0" smtClean="0">
                <a:latin typeface="Symbol" charset="2"/>
                <a:cs typeface="Symbol" charset="2"/>
              </a:rPr>
              <a:t>®</a:t>
            </a:r>
            <a:r>
              <a:rPr lang="en-US" sz="2400" dirty="0" smtClean="0">
                <a:latin typeface="Arial"/>
                <a:cs typeface="Arial"/>
              </a:rPr>
              <a:t> </a:t>
            </a:r>
            <a:r>
              <a:rPr lang="en-US" sz="2400" dirty="0">
                <a:latin typeface="Arial"/>
                <a:cs typeface="Arial"/>
              </a:rPr>
              <a:t>HO</a:t>
            </a:r>
            <a:r>
              <a:rPr lang="en-US" sz="2400" baseline="-25000" dirty="0">
                <a:latin typeface="Arial"/>
                <a:cs typeface="Arial"/>
              </a:rPr>
              <a:t>2</a:t>
            </a:r>
            <a:r>
              <a:rPr lang="en-US" sz="2400" dirty="0">
                <a:latin typeface="Arial"/>
                <a:cs typeface="Arial"/>
              </a:rPr>
              <a:t> + CO</a:t>
            </a:r>
            <a:r>
              <a:rPr lang="en-US" sz="2400" baseline="-25000" dirty="0">
                <a:latin typeface="Arial"/>
                <a:cs typeface="Arial"/>
              </a:rPr>
              <a:t>2</a:t>
            </a:r>
            <a:r>
              <a:rPr lang="en-US" sz="2400" dirty="0">
                <a:latin typeface="Arial"/>
                <a:cs typeface="Arial"/>
              </a:rPr>
              <a:t> </a:t>
            </a:r>
            <a:r>
              <a:rPr lang="en-US" sz="2400" dirty="0" smtClean="0">
                <a:latin typeface="Arial"/>
                <a:cs typeface="Arial"/>
              </a:rPr>
              <a:t>				(R3)</a:t>
            </a:r>
          </a:p>
          <a:p>
            <a:r>
              <a:rPr lang="en-US" sz="2400" dirty="0">
                <a:latin typeface="Arial"/>
                <a:cs typeface="Arial"/>
              </a:rPr>
              <a:t>	HO</a:t>
            </a:r>
            <a:r>
              <a:rPr lang="en-US" sz="2400" baseline="-25000" dirty="0">
                <a:latin typeface="Arial"/>
                <a:cs typeface="Arial"/>
              </a:rPr>
              <a:t>2</a:t>
            </a:r>
            <a:r>
              <a:rPr lang="en-US" sz="2400" dirty="0">
                <a:latin typeface="Arial"/>
                <a:cs typeface="Arial"/>
              </a:rPr>
              <a:t> + </a:t>
            </a:r>
            <a:r>
              <a:rPr lang="en-US" sz="2400" dirty="0">
                <a:solidFill>
                  <a:srgbClr val="FF0000"/>
                </a:solidFill>
                <a:latin typeface="Arial"/>
                <a:cs typeface="Arial"/>
              </a:rPr>
              <a:t>NO</a:t>
            </a:r>
            <a:r>
              <a:rPr lang="en-US" sz="2400" dirty="0">
                <a:latin typeface="Arial"/>
                <a:cs typeface="Arial"/>
              </a:rPr>
              <a:t> </a:t>
            </a:r>
            <a:r>
              <a:rPr lang="en-US" sz="2400" dirty="0">
                <a:latin typeface="Symbol" charset="2"/>
                <a:cs typeface="Symbol" charset="2"/>
              </a:rPr>
              <a:t>®</a:t>
            </a:r>
            <a:r>
              <a:rPr lang="en-US" sz="2400" dirty="0" smtClean="0">
                <a:latin typeface="Arial"/>
                <a:cs typeface="Arial"/>
              </a:rPr>
              <a:t> OH </a:t>
            </a:r>
            <a:r>
              <a:rPr lang="en-US" sz="2400" dirty="0">
                <a:latin typeface="Arial"/>
                <a:cs typeface="Arial"/>
              </a:rPr>
              <a:t>+ NO</a:t>
            </a:r>
            <a:r>
              <a:rPr lang="en-US" sz="2400" baseline="-25000" dirty="0">
                <a:latin typeface="Arial"/>
                <a:cs typeface="Arial"/>
              </a:rPr>
              <a:t>2</a:t>
            </a:r>
            <a:r>
              <a:rPr lang="en-US" sz="2400" dirty="0">
                <a:latin typeface="Arial"/>
                <a:cs typeface="Arial"/>
              </a:rPr>
              <a:t> </a:t>
            </a:r>
            <a:r>
              <a:rPr lang="en-US" sz="2400" dirty="0" smtClean="0">
                <a:latin typeface="Arial"/>
                <a:cs typeface="Arial"/>
              </a:rPr>
              <a:t>						(R4)</a:t>
            </a:r>
            <a:endParaRPr lang="en-US" sz="2400" dirty="0">
              <a:latin typeface="Arial"/>
              <a:cs typeface="Arial"/>
            </a:endParaRPr>
          </a:p>
          <a:p>
            <a:endParaRPr lang="en-US" sz="2400" dirty="0" smtClean="0">
              <a:latin typeface="Arial"/>
              <a:cs typeface="Arial"/>
            </a:endParaRPr>
          </a:p>
          <a:p>
            <a:r>
              <a:rPr lang="en-US" sz="2400" dirty="0" smtClean="0">
                <a:latin typeface="Arial"/>
                <a:cs typeface="Arial"/>
              </a:rPr>
              <a:t>• OH is controlled by R3, R4, and </a:t>
            </a:r>
            <a:r>
              <a:rPr lang="en-US" sz="2400" dirty="0" err="1" smtClean="0">
                <a:latin typeface="Arial"/>
                <a:cs typeface="Arial"/>
              </a:rPr>
              <a:t>HO</a:t>
            </a:r>
            <a:r>
              <a:rPr lang="en-US" sz="2400" baseline="-25000" dirty="0" err="1" smtClean="0">
                <a:latin typeface="Arial"/>
                <a:cs typeface="Arial"/>
              </a:rPr>
              <a:t>x</a:t>
            </a:r>
            <a:r>
              <a:rPr lang="en-US" sz="2400" dirty="0" smtClean="0">
                <a:latin typeface="Arial"/>
                <a:cs typeface="Arial"/>
              </a:rPr>
              <a:t> sources and sinks</a:t>
            </a:r>
          </a:p>
          <a:p>
            <a:endParaRPr lang="en-US" sz="2400" dirty="0" smtClean="0">
              <a:latin typeface="Arial"/>
              <a:cs typeface="Arial"/>
            </a:endParaRPr>
          </a:p>
          <a:p>
            <a:r>
              <a:rPr lang="en-US" sz="2400" dirty="0" smtClean="0">
                <a:latin typeface="Arial"/>
                <a:cs typeface="Arial"/>
              </a:rPr>
              <a:t>• O</a:t>
            </a:r>
            <a:r>
              <a:rPr lang="en-US" sz="2400" baseline="-25000" dirty="0" smtClean="0">
                <a:latin typeface="Arial"/>
                <a:cs typeface="Arial"/>
              </a:rPr>
              <a:t>3</a:t>
            </a:r>
            <a:r>
              <a:rPr lang="en-US" sz="2400" dirty="0" smtClean="0">
                <a:latin typeface="Arial"/>
                <a:cs typeface="Arial"/>
              </a:rPr>
              <a:t>+H</a:t>
            </a:r>
            <a:r>
              <a:rPr lang="en-US" sz="2400" baseline="-25000" dirty="0" smtClean="0">
                <a:latin typeface="Arial"/>
                <a:cs typeface="Arial"/>
              </a:rPr>
              <a:t>2</a:t>
            </a:r>
            <a:r>
              <a:rPr lang="en-US" sz="2400" dirty="0" smtClean="0">
                <a:latin typeface="Arial"/>
                <a:cs typeface="Arial"/>
              </a:rPr>
              <a:t>O is not the dominant </a:t>
            </a:r>
            <a:r>
              <a:rPr lang="en-US" sz="2400" dirty="0" err="1" smtClean="0">
                <a:latin typeface="Arial"/>
                <a:cs typeface="Arial"/>
              </a:rPr>
              <a:t>HO</a:t>
            </a:r>
            <a:r>
              <a:rPr lang="en-US" sz="2400" baseline="-25000" dirty="0" err="1" smtClean="0">
                <a:latin typeface="Arial"/>
                <a:cs typeface="Arial"/>
              </a:rPr>
              <a:t>x</a:t>
            </a:r>
            <a:r>
              <a:rPr lang="en-US" sz="2400" dirty="0" smtClean="0">
                <a:latin typeface="Arial"/>
                <a:cs typeface="Arial"/>
              </a:rPr>
              <a:t> source</a:t>
            </a:r>
          </a:p>
          <a:p>
            <a:endParaRPr lang="en-US" sz="2400" dirty="0">
              <a:latin typeface="Arial"/>
              <a:cs typeface="Arial"/>
            </a:endParaRPr>
          </a:p>
          <a:p>
            <a:r>
              <a:rPr lang="en-US" sz="2400" dirty="0" smtClean="0">
                <a:latin typeface="Arial"/>
                <a:cs typeface="Arial"/>
              </a:rPr>
              <a:t>• Main </a:t>
            </a:r>
            <a:r>
              <a:rPr lang="en-US" sz="2400" dirty="0" err="1" smtClean="0">
                <a:latin typeface="Arial"/>
                <a:cs typeface="Arial"/>
              </a:rPr>
              <a:t>HO</a:t>
            </a:r>
            <a:r>
              <a:rPr lang="en-US" sz="2400" baseline="-25000" dirty="0" err="1" smtClean="0">
                <a:latin typeface="Arial"/>
                <a:cs typeface="Arial"/>
              </a:rPr>
              <a:t>x</a:t>
            </a:r>
            <a:r>
              <a:rPr lang="en-US" sz="2400" dirty="0" smtClean="0">
                <a:latin typeface="Arial"/>
                <a:cs typeface="Arial"/>
              </a:rPr>
              <a:t> sink:</a:t>
            </a:r>
          </a:p>
          <a:p>
            <a:r>
              <a:rPr lang="en-US" sz="2400" dirty="0">
                <a:latin typeface="Arial"/>
                <a:cs typeface="Arial"/>
              </a:rPr>
              <a:t>	</a:t>
            </a:r>
            <a:r>
              <a:rPr lang="en-US" sz="2400" dirty="0" err="1" smtClean="0">
                <a:latin typeface="Arial"/>
                <a:cs typeface="Arial"/>
              </a:rPr>
              <a:t>NO</a:t>
            </a:r>
            <a:r>
              <a:rPr lang="en-US" sz="2400" baseline="-25000" dirty="0" err="1" smtClean="0">
                <a:latin typeface="Arial"/>
                <a:cs typeface="Arial"/>
              </a:rPr>
              <a:t>y</a:t>
            </a:r>
            <a:r>
              <a:rPr lang="en-US" sz="2400" dirty="0" smtClean="0">
                <a:latin typeface="Arial"/>
                <a:cs typeface="Arial"/>
              </a:rPr>
              <a:t> (high </a:t>
            </a:r>
            <a:r>
              <a:rPr lang="en-US" sz="2400" dirty="0" err="1" smtClean="0">
                <a:latin typeface="Arial"/>
                <a:cs typeface="Arial"/>
              </a:rPr>
              <a:t>NO</a:t>
            </a:r>
            <a:r>
              <a:rPr lang="en-US" sz="2400" baseline="-25000" dirty="0" err="1" smtClean="0">
                <a:latin typeface="Arial"/>
                <a:cs typeface="Arial"/>
              </a:rPr>
              <a:t>y</a:t>
            </a:r>
            <a:r>
              <a:rPr lang="en-US" sz="2400" dirty="0" smtClean="0">
                <a:latin typeface="Arial"/>
                <a:cs typeface="Arial"/>
              </a:rPr>
              <a:t>) or </a:t>
            </a:r>
            <a:r>
              <a:rPr lang="en-US" sz="2400" dirty="0" err="1" smtClean="0">
                <a:latin typeface="Arial"/>
                <a:cs typeface="Arial"/>
              </a:rPr>
              <a:t>HO</a:t>
            </a:r>
            <a:r>
              <a:rPr lang="en-US" sz="2400" baseline="-25000" dirty="0" err="1" smtClean="0">
                <a:latin typeface="Arial"/>
                <a:cs typeface="Arial"/>
              </a:rPr>
              <a:t>x</a:t>
            </a:r>
            <a:r>
              <a:rPr lang="en-US" sz="2400" dirty="0" smtClean="0">
                <a:latin typeface="Arial"/>
                <a:cs typeface="Arial"/>
              </a:rPr>
              <a:t> </a:t>
            </a:r>
            <a:r>
              <a:rPr lang="en-US" sz="2400" dirty="0">
                <a:latin typeface="Arial"/>
                <a:cs typeface="Arial"/>
              </a:rPr>
              <a:t>self </a:t>
            </a:r>
            <a:r>
              <a:rPr lang="en-US" sz="2400" dirty="0" smtClean="0">
                <a:latin typeface="Arial"/>
                <a:cs typeface="Arial"/>
              </a:rPr>
              <a:t>reactions (low </a:t>
            </a:r>
            <a:r>
              <a:rPr lang="en-US" sz="2400" dirty="0" err="1" smtClean="0">
                <a:latin typeface="Arial"/>
                <a:cs typeface="Arial"/>
              </a:rPr>
              <a:t>NO</a:t>
            </a:r>
            <a:r>
              <a:rPr lang="en-US" sz="2400" baseline="-25000" dirty="0" err="1" smtClean="0">
                <a:latin typeface="Arial"/>
                <a:cs typeface="Arial"/>
              </a:rPr>
              <a:t>y</a:t>
            </a:r>
            <a:r>
              <a:rPr lang="en-US" sz="2400" dirty="0" smtClean="0">
                <a:latin typeface="Arial"/>
                <a:cs typeface="Arial"/>
              </a:rPr>
              <a:t>)</a:t>
            </a:r>
          </a:p>
          <a:p>
            <a:endParaRPr lang="en-US" sz="2400" dirty="0" smtClean="0">
              <a:latin typeface="Arial"/>
              <a:cs typeface="Arial"/>
            </a:endParaRPr>
          </a:p>
          <a:p>
            <a:r>
              <a:rPr lang="en-US" sz="2400" dirty="0" smtClean="0">
                <a:latin typeface="Arial"/>
                <a:cs typeface="Arial"/>
              </a:rPr>
              <a:t>• When </a:t>
            </a:r>
            <a:r>
              <a:rPr lang="en-US" sz="2400" dirty="0" err="1" smtClean="0">
                <a:latin typeface="Arial"/>
                <a:cs typeface="Arial"/>
              </a:rPr>
              <a:t>NO</a:t>
            </a:r>
            <a:r>
              <a:rPr lang="en-US" sz="2400" baseline="-25000" dirty="0" err="1" smtClean="0">
                <a:latin typeface="Arial"/>
                <a:cs typeface="Arial"/>
              </a:rPr>
              <a:t>y</a:t>
            </a:r>
            <a:r>
              <a:rPr lang="en-US" sz="2400" dirty="0" smtClean="0">
                <a:latin typeface="Arial"/>
                <a:cs typeface="Arial"/>
              </a:rPr>
              <a:t> is low, </a:t>
            </a:r>
            <a:r>
              <a:rPr lang="en-US" sz="2400" dirty="0" smtClean="0">
                <a:solidFill>
                  <a:srgbClr val="FF0000"/>
                </a:solidFill>
                <a:latin typeface="Arial"/>
                <a:cs typeface="Arial"/>
              </a:rPr>
              <a:t>NO</a:t>
            </a:r>
            <a:r>
              <a:rPr lang="en-US" sz="2400" dirty="0" smtClean="0">
                <a:latin typeface="Arial"/>
                <a:cs typeface="Arial"/>
              </a:rPr>
              <a:t> determines [OH]</a:t>
            </a:r>
            <a:endParaRPr lang="en-US" sz="2400" dirty="0">
              <a:latin typeface="Arial"/>
              <a:cs typeface="Arial"/>
            </a:endParaRPr>
          </a:p>
        </p:txBody>
      </p:sp>
      <p:sp>
        <p:nvSpPr>
          <p:cNvPr id="5" name="Slide Number Placeholder 4"/>
          <p:cNvSpPr>
            <a:spLocks noGrp="1"/>
          </p:cNvSpPr>
          <p:nvPr>
            <p:ph type="sldNum" sz="quarter" idx="12"/>
          </p:nvPr>
        </p:nvSpPr>
        <p:spPr/>
        <p:txBody>
          <a:bodyPr/>
          <a:lstStyle/>
          <a:p>
            <a:fld id="{EAFFD368-850A-D74B-8BE7-6BA359677F3B}" type="slidenum">
              <a:rPr lang="en-US" smtClean="0"/>
              <a:pPr/>
              <a:t>12</a:t>
            </a:fld>
            <a:endParaRPr lang="en-US"/>
          </a:p>
        </p:txBody>
      </p:sp>
    </p:spTree>
    <p:extLst>
      <p:ext uri="{BB962C8B-B14F-4D97-AF65-F5344CB8AC3E}">
        <p14:creationId xmlns:p14="http://schemas.microsoft.com/office/powerpoint/2010/main" xmlns="" val="25232456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H_SZA_fNO_ppt.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92935" y="742540"/>
            <a:ext cx="8307832" cy="5897535"/>
          </a:xfrm>
          <a:prstGeom prst="rect">
            <a:avLst/>
          </a:prstGeom>
        </p:spPr>
      </p:pic>
      <p:sp>
        <p:nvSpPr>
          <p:cNvPr id="3" name="Slide Number Placeholder 2"/>
          <p:cNvSpPr>
            <a:spLocks noGrp="1"/>
          </p:cNvSpPr>
          <p:nvPr>
            <p:ph type="sldNum" sz="quarter" idx="12"/>
          </p:nvPr>
        </p:nvSpPr>
        <p:spPr/>
        <p:txBody>
          <a:bodyPr/>
          <a:lstStyle/>
          <a:p>
            <a:fld id="{EAFFD368-850A-D74B-8BE7-6BA359677F3B}" type="slidenum">
              <a:rPr lang="en-US" smtClean="0"/>
              <a:pPr/>
              <a:t>13</a:t>
            </a:fld>
            <a:endParaRPr lang="en-US"/>
          </a:p>
        </p:txBody>
      </p:sp>
    </p:spTree>
    <p:extLst>
      <p:ext uri="{BB962C8B-B14F-4D97-AF65-F5344CB8AC3E}">
        <p14:creationId xmlns:p14="http://schemas.microsoft.com/office/powerpoint/2010/main" xmlns="" val="35837110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x_SZA_fNOy_ppt.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10543" y="732543"/>
            <a:ext cx="8307832" cy="5897535"/>
          </a:xfrm>
          <a:prstGeom prst="rect">
            <a:avLst/>
          </a:prstGeom>
        </p:spPr>
      </p:pic>
      <p:sp>
        <p:nvSpPr>
          <p:cNvPr id="5" name="Slide Number Placeholder 4"/>
          <p:cNvSpPr>
            <a:spLocks noGrp="1"/>
          </p:cNvSpPr>
          <p:nvPr>
            <p:ph type="sldNum" sz="quarter" idx="12"/>
          </p:nvPr>
        </p:nvSpPr>
        <p:spPr/>
        <p:txBody>
          <a:bodyPr/>
          <a:lstStyle/>
          <a:p>
            <a:fld id="{EAFFD368-850A-D74B-8BE7-6BA359677F3B}" type="slidenum">
              <a:rPr lang="en-US" smtClean="0"/>
              <a:pPr/>
              <a:t>14</a:t>
            </a:fld>
            <a:endParaRPr lang="en-US"/>
          </a:p>
        </p:txBody>
      </p:sp>
    </p:spTree>
    <p:extLst>
      <p:ext uri="{BB962C8B-B14F-4D97-AF65-F5344CB8AC3E}">
        <p14:creationId xmlns:p14="http://schemas.microsoft.com/office/powerpoint/2010/main" xmlns="" val="25399694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4221" y="327147"/>
            <a:ext cx="8686799" cy="6340196"/>
          </a:xfrm>
          <a:prstGeom prst="rect">
            <a:avLst/>
          </a:prstGeom>
          <a:noFill/>
        </p:spPr>
        <p:txBody>
          <a:bodyPr wrap="square" rtlCol="0">
            <a:spAutoFit/>
          </a:bodyPr>
          <a:lstStyle/>
          <a:p>
            <a:r>
              <a:rPr lang="en-US" sz="2800" dirty="0" smtClean="0">
                <a:latin typeface="Arial"/>
                <a:cs typeface="Arial"/>
              </a:rPr>
              <a:t>Concluding remarks:</a:t>
            </a:r>
          </a:p>
          <a:p>
            <a:endParaRPr lang="en-US" dirty="0">
              <a:latin typeface="Arial"/>
              <a:cs typeface="Arial"/>
            </a:endParaRPr>
          </a:p>
          <a:p>
            <a:r>
              <a:rPr lang="en-US" sz="2400" dirty="0" smtClean="0">
                <a:latin typeface="Arial"/>
                <a:cs typeface="Arial"/>
              </a:rPr>
              <a:t>1) A simple functional description for [OH] in the </a:t>
            </a:r>
            <a:r>
              <a:rPr lang="en-US" sz="2400" dirty="0">
                <a:latin typeface="Arial"/>
                <a:cs typeface="Arial"/>
              </a:rPr>
              <a:t>tropical upper </a:t>
            </a:r>
            <a:r>
              <a:rPr lang="en-US" sz="2400" dirty="0" err="1" smtClean="0">
                <a:latin typeface="Arial"/>
                <a:cs typeface="Arial"/>
              </a:rPr>
              <a:t>troposhpere</a:t>
            </a:r>
            <a:r>
              <a:rPr lang="en-US" sz="2400" dirty="0" smtClean="0">
                <a:latin typeface="Arial"/>
                <a:cs typeface="Arial"/>
              </a:rPr>
              <a:t> (TUT) is accurate to ±50%</a:t>
            </a:r>
          </a:p>
          <a:p>
            <a:r>
              <a:rPr lang="en-US" sz="2400" dirty="0" smtClean="0">
                <a:latin typeface="Arial"/>
                <a:cs typeface="Arial"/>
              </a:rPr>
              <a:t>	- </a:t>
            </a:r>
            <a:r>
              <a:rPr lang="en-US" sz="2400" dirty="0">
                <a:latin typeface="Arial"/>
                <a:cs typeface="Arial"/>
              </a:rPr>
              <a:t>It appears that the TUT OH has no dependence on O</a:t>
            </a:r>
            <a:r>
              <a:rPr lang="en-US" sz="2400" baseline="-25000" dirty="0">
                <a:latin typeface="Arial"/>
                <a:cs typeface="Arial"/>
              </a:rPr>
              <a:t>3</a:t>
            </a:r>
            <a:r>
              <a:rPr lang="en-US" sz="2400" dirty="0">
                <a:latin typeface="Arial"/>
                <a:cs typeface="Arial"/>
              </a:rPr>
              <a:t> and </a:t>
            </a:r>
            <a:r>
              <a:rPr lang="en-US" sz="2400" dirty="0" smtClean="0">
                <a:latin typeface="Arial"/>
                <a:cs typeface="Arial"/>
              </a:rPr>
              <a:t>H</a:t>
            </a:r>
            <a:r>
              <a:rPr lang="en-US" sz="2400" baseline="-25000" dirty="0" smtClean="0">
                <a:latin typeface="Arial"/>
                <a:cs typeface="Arial"/>
              </a:rPr>
              <a:t>2</a:t>
            </a:r>
            <a:r>
              <a:rPr lang="en-US" sz="2400" dirty="0" smtClean="0">
                <a:latin typeface="Arial"/>
                <a:cs typeface="Arial"/>
              </a:rPr>
              <a:t>O</a:t>
            </a:r>
          </a:p>
          <a:p>
            <a:r>
              <a:rPr lang="en-US" sz="2400" dirty="0">
                <a:latin typeface="Arial"/>
                <a:cs typeface="Arial"/>
              </a:rPr>
              <a:t>	</a:t>
            </a:r>
            <a:r>
              <a:rPr lang="en-US" sz="2400" dirty="0" smtClean="0">
                <a:latin typeface="Arial"/>
                <a:cs typeface="Arial"/>
              </a:rPr>
              <a:t>- Spread in [OH] at a given SZA needs further examination</a:t>
            </a:r>
          </a:p>
          <a:p>
            <a:endParaRPr lang="en-US" sz="2400" dirty="0">
              <a:latin typeface="Arial"/>
              <a:cs typeface="Arial"/>
            </a:endParaRPr>
          </a:p>
          <a:p>
            <a:r>
              <a:rPr lang="en-US" sz="2400" dirty="0" smtClean="0">
                <a:latin typeface="Arial"/>
                <a:cs typeface="Arial"/>
              </a:rPr>
              <a:t>2) Low [OH] air parcels do exist in TUT</a:t>
            </a:r>
          </a:p>
          <a:p>
            <a:r>
              <a:rPr lang="en-US" sz="2400" dirty="0">
                <a:latin typeface="Arial"/>
                <a:cs typeface="Arial"/>
              </a:rPr>
              <a:t>	</a:t>
            </a:r>
            <a:r>
              <a:rPr lang="en-US" sz="2400" dirty="0" smtClean="0">
                <a:latin typeface="Arial"/>
                <a:cs typeface="Arial"/>
              </a:rPr>
              <a:t>- O</a:t>
            </a:r>
            <a:r>
              <a:rPr lang="en-US" sz="2400" baseline="-25000" dirty="0" smtClean="0">
                <a:latin typeface="Arial"/>
                <a:cs typeface="Arial"/>
              </a:rPr>
              <a:t>3</a:t>
            </a:r>
            <a:r>
              <a:rPr lang="en-US" sz="2400" dirty="0" smtClean="0">
                <a:latin typeface="Arial"/>
                <a:cs typeface="Arial"/>
              </a:rPr>
              <a:t>, NO, and </a:t>
            </a:r>
            <a:r>
              <a:rPr lang="en-US" sz="2400" dirty="0" err="1" smtClean="0">
                <a:latin typeface="Arial"/>
                <a:cs typeface="Arial"/>
              </a:rPr>
              <a:t>NO</a:t>
            </a:r>
            <a:r>
              <a:rPr lang="en-US" sz="2400" baseline="-25000" dirty="0" err="1" smtClean="0">
                <a:latin typeface="Arial"/>
                <a:cs typeface="Arial"/>
              </a:rPr>
              <a:t>y</a:t>
            </a:r>
            <a:r>
              <a:rPr lang="en-US" sz="2400" dirty="0" smtClean="0">
                <a:latin typeface="Arial"/>
                <a:cs typeface="Arial"/>
              </a:rPr>
              <a:t> are very low in these air parcels</a:t>
            </a:r>
          </a:p>
          <a:p>
            <a:r>
              <a:rPr lang="en-US" sz="2400" dirty="0">
                <a:latin typeface="Arial"/>
                <a:cs typeface="Arial"/>
              </a:rPr>
              <a:t>	</a:t>
            </a:r>
            <a:r>
              <a:rPr lang="en-US" sz="2400" dirty="0" smtClean="0">
                <a:latin typeface="Arial"/>
                <a:cs typeface="Arial"/>
              </a:rPr>
              <a:t>- Low NO appears to be the main cause</a:t>
            </a:r>
          </a:p>
          <a:p>
            <a:endParaRPr lang="en-US" sz="2400" dirty="0" smtClean="0">
              <a:latin typeface="Arial"/>
              <a:cs typeface="Arial"/>
            </a:endParaRPr>
          </a:p>
          <a:p>
            <a:r>
              <a:rPr lang="en-US" sz="2400" dirty="0" smtClean="0">
                <a:latin typeface="Arial"/>
                <a:cs typeface="Arial"/>
              </a:rPr>
              <a:t>3) Where to find low [OH] air parcels:</a:t>
            </a:r>
          </a:p>
          <a:p>
            <a:r>
              <a:rPr lang="en-US" sz="2400" dirty="0">
                <a:latin typeface="Arial"/>
                <a:cs typeface="Arial"/>
              </a:rPr>
              <a:t>	•</a:t>
            </a:r>
            <a:r>
              <a:rPr lang="en-US" sz="2400" dirty="0" smtClean="0">
                <a:latin typeface="Arial"/>
                <a:cs typeface="Arial"/>
              </a:rPr>
              <a:t> Source: aged marine boundary air (low O</a:t>
            </a:r>
            <a:r>
              <a:rPr lang="en-US" sz="2400" baseline="-25000" dirty="0" smtClean="0">
                <a:latin typeface="Arial"/>
                <a:cs typeface="Arial"/>
              </a:rPr>
              <a:t>3</a:t>
            </a:r>
            <a:r>
              <a:rPr lang="en-US" sz="2400" dirty="0" smtClean="0">
                <a:latin typeface="Arial"/>
                <a:cs typeface="Arial"/>
              </a:rPr>
              <a:t>, NO, and </a:t>
            </a:r>
            <a:r>
              <a:rPr lang="en-US" sz="2400" dirty="0" err="1" smtClean="0">
                <a:latin typeface="Arial"/>
                <a:cs typeface="Arial"/>
              </a:rPr>
              <a:t>NO</a:t>
            </a:r>
            <a:r>
              <a:rPr lang="en-US" sz="2400" baseline="-25000" dirty="0" err="1" smtClean="0">
                <a:latin typeface="Arial"/>
                <a:cs typeface="Arial"/>
              </a:rPr>
              <a:t>y</a:t>
            </a:r>
            <a:r>
              <a:rPr lang="en-US" sz="2400" dirty="0" smtClean="0">
                <a:latin typeface="Arial"/>
                <a:cs typeface="Arial"/>
              </a:rPr>
              <a:t>)</a:t>
            </a:r>
          </a:p>
          <a:p>
            <a:r>
              <a:rPr lang="en-US" sz="2400" dirty="0">
                <a:latin typeface="Arial"/>
                <a:cs typeface="Arial"/>
              </a:rPr>
              <a:t>	</a:t>
            </a:r>
            <a:r>
              <a:rPr lang="en-US" sz="2400" dirty="0" smtClean="0">
                <a:latin typeface="Arial"/>
                <a:cs typeface="Arial"/>
              </a:rPr>
              <a:t>• Strong convection without lightning – marine convection</a:t>
            </a:r>
          </a:p>
          <a:p>
            <a:r>
              <a:rPr lang="en-US" sz="2400" dirty="0">
                <a:latin typeface="Arial"/>
                <a:cs typeface="Arial"/>
              </a:rPr>
              <a:t>	</a:t>
            </a:r>
            <a:r>
              <a:rPr lang="en-US" sz="2400" dirty="0" smtClean="0">
                <a:latin typeface="Arial"/>
                <a:cs typeface="Arial"/>
              </a:rPr>
              <a:t>• Most likely place – </a:t>
            </a:r>
            <a:r>
              <a:rPr lang="en-US" sz="2400" dirty="0">
                <a:latin typeface="Arial"/>
                <a:cs typeface="Arial"/>
              </a:rPr>
              <a:t>the west Pacific warm </a:t>
            </a:r>
            <a:r>
              <a:rPr lang="en-US" sz="2400" dirty="0" smtClean="0">
                <a:latin typeface="Arial"/>
                <a:cs typeface="Arial"/>
              </a:rPr>
              <a:t>pool</a:t>
            </a:r>
          </a:p>
          <a:p>
            <a:r>
              <a:rPr lang="en-US" sz="2400" dirty="0">
                <a:latin typeface="Arial"/>
                <a:cs typeface="Arial"/>
              </a:rPr>
              <a:t>	</a:t>
            </a:r>
            <a:r>
              <a:rPr lang="en-US" sz="2400" dirty="0" smtClean="0">
                <a:latin typeface="Arial"/>
                <a:cs typeface="Arial"/>
              </a:rPr>
              <a:t>• Low O</a:t>
            </a:r>
            <a:r>
              <a:rPr lang="en-US" sz="2400" baseline="-25000" dirty="0" smtClean="0">
                <a:latin typeface="Arial"/>
                <a:cs typeface="Arial"/>
              </a:rPr>
              <a:t>3</a:t>
            </a:r>
            <a:r>
              <a:rPr lang="en-US" sz="2400" dirty="0" smtClean="0">
                <a:latin typeface="Arial"/>
                <a:cs typeface="Arial"/>
              </a:rPr>
              <a:t> can be an indicator of low NO and low OH!</a:t>
            </a:r>
          </a:p>
        </p:txBody>
      </p:sp>
      <p:sp>
        <p:nvSpPr>
          <p:cNvPr id="4" name="Slide Number Placeholder 3"/>
          <p:cNvSpPr>
            <a:spLocks noGrp="1"/>
          </p:cNvSpPr>
          <p:nvPr>
            <p:ph type="sldNum" sz="quarter" idx="12"/>
          </p:nvPr>
        </p:nvSpPr>
        <p:spPr/>
        <p:txBody>
          <a:bodyPr/>
          <a:lstStyle/>
          <a:p>
            <a:fld id="{EAFFD368-850A-D74B-8BE7-6BA359677F3B}" type="slidenum">
              <a:rPr lang="en-US" smtClean="0"/>
              <a:pPr/>
              <a:t>15</a:t>
            </a:fld>
            <a:endParaRPr lang="en-US"/>
          </a:p>
        </p:txBody>
      </p:sp>
    </p:spTree>
    <p:extLst>
      <p:ext uri="{BB962C8B-B14F-4D97-AF65-F5344CB8AC3E}">
        <p14:creationId xmlns:p14="http://schemas.microsoft.com/office/powerpoint/2010/main" xmlns="" val="20476199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AFFD368-850A-D74B-8BE7-6BA359677F3B}" type="slidenum">
              <a:rPr lang="en-US" smtClean="0"/>
              <a:pPr/>
              <a:t>16</a:t>
            </a:fld>
            <a:endParaRPr lang="en-US"/>
          </a:p>
        </p:txBody>
      </p:sp>
    </p:spTree>
    <p:extLst>
      <p:ext uri="{BB962C8B-B14F-4D97-AF65-F5344CB8AC3E}">
        <p14:creationId xmlns:p14="http://schemas.microsoft.com/office/powerpoint/2010/main" xmlns="" val="35531352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7900" y="256732"/>
            <a:ext cx="5224958" cy="461665"/>
          </a:xfrm>
          <a:prstGeom prst="rect">
            <a:avLst/>
          </a:prstGeom>
          <a:noFill/>
        </p:spPr>
        <p:txBody>
          <a:bodyPr wrap="none" rtlCol="0">
            <a:spAutoFit/>
          </a:bodyPr>
          <a:lstStyle/>
          <a:p>
            <a:r>
              <a:rPr lang="en-US" sz="2400" dirty="0" smtClean="0">
                <a:latin typeface="Arial"/>
                <a:cs typeface="Arial"/>
              </a:rPr>
              <a:t>Measurements in TUT during STRAT</a:t>
            </a:r>
            <a:endParaRPr lang="en-US" sz="2400" dirty="0">
              <a:latin typeface="Arial"/>
              <a:cs typeface="Arial"/>
            </a:endParaRPr>
          </a:p>
        </p:txBody>
      </p:sp>
      <p:pic>
        <p:nvPicPr>
          <p:cNvPr id="4" name="Picture 3" descr="Lat_Long.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64680" y="756625"/>
            <a:ext cx="8307832" cy="5897535"/>
          </a:xfrm>
          <a:prstGeom prst="rect">
            <a:avLst/>
          </a:prstGeom>
        </p:spPr>
      </p:pic>
      <p:sp>
        <p:nvSpPr>
          <p:cNvPr id="6" name="Slide Number Placeholder 5"/>
          <p:cNvSpPr>
            <a:spLocks noGrp="1"/>
          </p:cNvSpPr>
          <p:nvPr>
            <p:ph type="sldNum" sz="quarter" idx="12"/>
          </p:nvPr>
        </p:nvSpPr>
        <p:spPr/>
        <p:txBody>
          <a:bodyPr/>
          <a:lstStyle/>
          <a:p>
            <a:fld id="{EAFFD368-850A-D74B-8BE7-6BA359677F3B}" type="slidenum">
              <a:rPr lang="en-US" smtClean="0"/>
              <a:pPr/>
              <a:t>17</a:t>
            </a:fld>
            <a:endParaRPr lang="en-US"/>
          </a:p>
        </p:txBody>
      </p:sp>
    </p:spTree>
    <p:extLst>
      <p:ext uri="{BB962C8B-B14F-4D97-AF65-F5344CB8AC3E}">
        <p14:creationId xmlns:p14="http://schemas.microsoft.com/office/powerpoint/2010/main" xmlns="" val="32179474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lt_O3_fO3.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06943" y="729860"/>
            <a:ext cx="8307832" cy="5897535"/>
          </a:xfrm>
          <a:prstGeom prst="rect">
            <a:avLst/>
          </a:prstGeom>
        </p:spPr>
      </p:pic>
      <p:sp>
        <p:nvSpPr>
          <p:cNvPr id="5" name="Slide Number Placeholder 4"/>
          <p:cNvSpPr>
            <a:spLocks noGrp="1"/>
          </p:cNvSpPr>
          <p:nvPr>
            <p:ph type="sldNum" sz="quarter" idx="12"/>
          </p:nvPr>
        </p:nvSpPr>
        <p:spPr/>
        <p:txBody>
          <a:bodyPr/>
          <a:lstStyle/>
          <a:p>
            <a:fld id="{EAFFD368-850A-D74B-8BE7-6BA359677F3B}" type="slidenum">
              <a:rPr lang="en-US" smtClean="0"/>
              <a:pPr/>
              <a:t>18</a:t>
            </a:fld>
            <a:endParaRPr lang="en-US"/>
          </a:p>
        </p:txBody>
      </p:sp>
    </p:spTree>
    <p:extLst>
      <p:ext uri="{BB962C8B-B14F-4D97-AF65-F5344CB8AC3E}">
        <p14:creationId xmlns:p14="http://schemas.microsoft.com/office/powerpoint/2010/main" xmlns="" val="8196411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lt_NO_fO3ppb.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69150" y="566074"/>
            <a:ext cx="8307832" cy="5897535"/>
          </a:xfrm>
          <a:prstGeom prst="rect">
            <a:avLst/>
          </a:prstGeom>
        </p:spPr>
      </p:pic>
      <p:sp>
        <p:nvSpPr>
          <p:cNvPr id="4" name="Slide Number Placeholder 3"/>
          <p:cNvSpPr>
            <a:spLocks noGrp="1"/>
          </p:cNvSpPr>
          <p:nvPr>
            <p:ph type="sldNum" sz="quarter" idx="12"/>
          </p:nvPr>
        </p:nvSpPr>
        <p:spPr/>
        <p:txBody>
          <a:bodyPr/>
          <a:lstStyle/>
          <a:p>
            <a:fld id="{EAFFD368-850A-D74B-8BE7-6BA359677F3B}" type="slidenum">
              <a:rPr lang="en-US" smtClean="0"/>
              <a:pPr/>
              <a:t>19</a:t>
            </a:fld>
            <a:endParaRPr lang="en-US"/>
          </a:p>
        </p:txBody>
      </p:sp>
    </p:spTree>
    <p:extLst>
      <p:ext uri="{BB962C8B-B14F-4D97-AF65-F5344CB8AC3E}">
        <p14:creationId xmlns:p14="http://schemas.microsoft.com/office/powerpoint/2010/main" xmlns="" val="2370544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3612" y="846715"/>
            <a:ext cx="8162812" cy="5324534"/>
          </a:xfrm>
          <a:prstGeom prst="rect">
            <a:avLst/>
          </a:prstGeom>
          <a:noFill/>
        </p:spPr>
        <p:txBody>
          <a:bodyPr wrap="none" rtlCol="0">
            <a:spAutoFit/>
          </a:bodyPr>
          <a:lstStyle/>
          <a:p>
            <a:r>
              <a:rPr lang="en-US" sz="2800" dirty="0" smtClean="0">
                <a:latin typeface="Arial"/>
                <a:cs typeface="Arial"/>
              </a:rPr>
              <a:t>OH in the tropical upper troposphere (TUT)</a:t>
            </a:r>
          </a:p>
          <a:p>
            <a:endParaRPr lang="en-US" sz="2400" dirty="0">
              <a:latin typeface="Arial"/>
              <a:cs typeface="Arial"/>
            </a:endParaRPr>
          </a:p>
          <a:p>
            <a:r>
              <a:rPr lang="en-US" sz="2400" dirty="0" smtClean="0">
                <a:latin typeface="Arial"/>
                <a:cs typeface="Arial"/>
              </a:rPr>
              <a:t>• Low concentration but important for pollutant degradation</a:t>
            </a:r>
          </a:p>
          <a:p>
            <a:endParaRPr lang="en-US" sz="2400" dirty="0">
              <a:latin typeface="Arial"/>
              <a:cs typeface="Arial"/>
            </a:endParaRPr>
          </a:p>
          <a:p>
            <a:r>
              <a:rPr lang="en-US" sz="2400" dirty="0" smtClean="0">
                <a:latin typeface="Arial"/>
                <a:cs typeface="Arial"/>
              </a:rPr>
              <a:t>• Direct source:	O</a:t>
            </a:r>
            <a:r>
              <a:rPr lang="en-US" sz="2400" baseline="-25000" dirty="0" smtClean="0">
                <a:latin typeface="Arial"/>
                <a:cs typeface="Arial"/>
              </a:rPr>
              <a:t>3</a:t>
            </a:r>
            <a:r>
              <a:rPr lang="en-US" sz="2400" dirty="0" smtClean="0">
                <a:latin typeface="Arial"/>
                <a:cs typeface="Arial"/>
              </a:rPr>
              <a:t> + </a:t>
            </a:r>
            <a:r>
              <a:rPr lang="en-US" sz="2400" dirty="0" err="1" smtClean="0">
                <a:latin typeface="Arial"/>
                <a:cs typeface="Arial"/>
              </a:rPr>
              <a:t>h</a:t>
            </a:r>
            <a:r>
              <a:rPr lang="en-US" sz="2400" dirty="0" err="1" smtClean="0">
                <a:latin typeface="Symbol" charset="2"/>
                <a:cs typeface="Symbol" charset="2"/>
              </a:rPr>
              <a:t>n</a:t>
            </a:r>
            <a:r>
              <a:rPr lang="en-US" sz="2400" dirty="0" smtClean="0">
                <a:latin typeface="Arial"/>
                <a:cs typeface="Arial"/>
              </a:rPr>
              <a:t> </a:t>
            </a:r>
            <a:r>
              <a:rPr lang="en-US" sz="2400" dirty="0" smtClean="0">
                <a:latin typeface="Symbol" charset="2"/>
                <a:cs typeface="Symbol" charset="2"/>
              </a:rPr>
              <a:t>®</a:t>
            </a:r>
            <a:r>
              <a:rPr lang="en-US" sz="2400" dirty="0" smtClean="0">
                <a:latin typeface="Arial"/>
                <a:cs typeface="Arial"/>
              </a:rPr>
              <a:t> O</a:t>
            </a:r>
            <a:r>
              <a:rPr lang="en-US" sz="2400" baseline="-25000" dirty="0" smtClean="0">
                <a:latin typeface="Arial"/>
                <a:cs typeface="Arial"/>
              </a:rPr>
              <a:t>2</a:t>
            </a:r>
            <a:r>
              <a:rPr lang="en-US" sz="2400" dirty="0" smtClean="0">
                <a:latin typeface="Arial"/>
                <a:cs typeface="Arial"/>
              </a:rPr>
              <a:t> + O(</a:t>
            </a:r>
            <a:r>
              <a:rPr lang="en-US" sz="2400" baseline="30000" dirty="0" smtClean="0">
                <a:latin typeface="Arial"/>
                <a:cs typeface="Arial"/>
              </a:rPr>
              <a:t>1</a:t>
            </a:r>
            <a:r>
              <a:rPr lang="en-US" sz="2400" dirty="0" smtClean="0">
                <a:latin typeface="Arial"/>
                <a:cs typeface="Arial"/>
              </a:rPr>
              <a:t>D)				(R1)</a:t>
            </a:r>
          </a:p>
          <a:p>
            <a:r>
              <a:rPr lang="en-US" sz="2400" dirty="0">
                <a:latin typeface="Arial"/>
                <a:cs typeface="Arial"/>
              </a:rPr>
              <a:t>	</a:t>
            </a:r>
            <a:r>
              <a:rPr lang="en-US" sz="2400" dirty="0" smtClean="0">
                <a:latin typeface="Arial"/>
                <a:cs typeface="Arial"/>
              </a:rPr>
              <a:t>				O(</a:t>
            </a:r>
            <a:r>
              <a:rPr lang="en-US" sz="2400" baseline="30000" dirty="0" smtClean="0">
                <a:latin typeface="Arial"/>
                <a:cs typeface="Arial"/>
              </a:rPr>
              <a:t>1</a:t>
            </a:r>
            <a:r>
              <a:rPr lang="en-US" sz="2400" dirty="0" smtClean="0">
                <a:latin typeface="Arial"/>
                <a:cs typeface="Arial"/>
              </a:rPr>
              <a:t>D) + H</a:t>
            </a:r>
            <a:r>
              <a:rPr lang="en-US" sz="2400" baseline="-25000" dirty="0" smtClean="0">
                <a:latin typeface="Arial"/>
                <a:cs typeface="Arial"/>
              </a:rPr>
              <a:t>2</a:t>
            </a:r>
            <a:r>
              <a:rPr lang="en-US" sz="2400" dirty="0" smtClean="0">
                <a:latin typeface="Arial"/>
                <a:cs typeface="Arial"/>
              </a:rPr>
              <a:t>O </a:t>
            </a:r>
            <a:r>
              <a:rPr lang="en-US" sz="2400" dirty="0">
                <a:latin typeface="Symbol" charset="2"/>
                <a:cs typeface="Symbol" charset="2"/>
              </a:rPr>
              <a:t>®</a:t>
            </a:r>
            <a:r>
              <a:rPr lang="en-US" sz="2400" dirty="0" smtClean="0">
                <a:latin typeface="Arial"/>
                <a:cs typeface="Arial"/>
              </a:rPr>
              <a:t> 2OH				(R2)</a:t>
            </a:r>
          </a:p>
          <a:p>
            <a:endParaRPr lang="en-US" sz="2400" dirty="0">
              <a:latin typeface="Arial"/>
              <a:cs typeface="Arial"/>
            </a:endParaRPr>
          </a:p>
          <a:p>
            <a:r>
              <a:rPr lang="en-US" sz="2400" dirty="0" smtClean="0">
                <a:latin typeface="Arial"/>
                <a:cs typeface="Arial"/>
              </a:rPr>
              <a:t>• Low O</a:t>
            </a:r>
            <a:r>
              <a:rPr lang="en-US" sz="2400" baseline="-25000" dirty="0" smtClean="0">
                <a:latin typeface="Arial"/>
                <a:cs typeface="Arial"/>
              </a:rPr>
              <a:t>3</a:t>
            </a:r>
            <a:r>
              <a:rPr lang="en-US" sz="2400" dirty="0" smtClean="0">
                <a:latin typeface="Arial"/>
                <a:cs typeface="Arial"/>
              </a:rPr>
              <a:t>, low H</a:t>
            </a:r>
            <a:r>
              <a:rPr lang="en-US" sz="2400" baseline="-25000" dirty="0" smtClean="0">
                <a:latin typeface="Arial"/>
                <a:cs typeface="Arial"/>
              </a:rPr>
              <a:t>2</a:t>
            </a:r>
            <a:r>
              <a:rPr lang="en-US" sz="2400" dirty="0" smtClean="0">
                <a:latin typeface="Arial"/>
                <a:cs typeface="Arial"/>
              </a:rPr>
              <a:t>O conditions in the TUT </a:t>
            </a:r>
            <a:r>
              <a:rPr lang="en-US" sz="2400" dirty="0">
                <a:latin typeface="Symbol" charset="2"/>
                <a:cs typeface="Symbol" charset="2"/>
              </a:rPr>
              <a:t>®</a:t>
            </a:r>
            <a:r>
              <a:rPr lang="en-US" sz="2400" dirty="0" smtClean="0">
                <a:latin typeface="Arial"/>
                <a:cs typeface="Arial"/>
              </a:rPr>
              <a:t> Low OH?</a:t>
            </a:r>
          </a:p>
          <a:p>
            <a:r>
              <a:rPr lang="en-US" sz="2400" dirty="0">
                <a:latin typeface="Arial"/>
                <a:cs typeface="Arial"/>
              </a:rPr>
              <a:t>	</a:t>
            </a:r>
            <a:r>
              <a:rPr lang="en-US" sz="2400" dirty="0" smtClean="0">
                <a:latin typeface="Arial"/>
                <a:cs typeface="Arial"/>
              </a:rPr>
              <a:t>- </a:t>
            </a:r>
            <a:r>
              <a:rPr lang="en-US" sz="2400" dirty="0" err="1" smtClean="0">
                <a:latin typeface="Arial"/>
                <a:cs typeface="Arial"/>
              </a:rPr>
              <a:t>Kley</a:t>
            </a:r>
            <a:r>
              <a:rPr lang="en-US" sz="2400" dirty="0" smtClean="0">
                <a:latin typeface="Arial"/>
                <a:cs typeface="Arial"/>
              </a:rPr>
              <a:t> et al., </a:t>
            </a:r>
            <a:r>
              <a:rPr lang="en-US" sz="2400" i="1" dirty="0" smtClean="0">
                <a:latin typeface="Arial"/>
                <a:cs typeface="Arial"/>
              </a:rPr>
              <a:t>Science</a:t>
            </a:r>
            <a:r>
              <a:rPr lang="en-US" sz="2400" dirty="0" smtClean="0">
                <a:latin typeface="Arial"/>
                <a:cs typeface="Arial"/>
              </a:rPr>
              <a:t> 1996</a:t>
            </a:r>
          </a:p>
          <a:p>
            <a:endParaRPr lang="en-US" sz="2400" dirty="0">
              <a:latin typeface="Arial"/>
              <a:cs typeface="Arial"/>
            </a:endParaRPr>
          </a:p>
          <a:p>
            <a:r>
              <a:rPr lang="en-US" sz="2400" dirty="0">
                <a:latin typeface="Arial"/>
                <a:cs typeface="Arial"/>
              </a:rPr>
              <a:t>• Recent work by Markus Rex – Effect of low OH in TUT</a:t>
            </a:r>
          </a:p>
          <a:p>
            <a:endParaRPr lang="en-US" sz="2400" dirty="0">
              <a:latin typeface="Arial"/>
              <a:cs typeface="Arial"/>
            </a:endParaRPr>
          </a:p>
          <a:p>
            <a:r>
              <a:rPr lang="en-US" sz="2400" dirty="0" smtClean="0">
                <a:latin typeface="Arial"/>
                <a:cs typeface="Arial"/>
              </a:rPr>
              <a:t>• Tightly coupled to HO</a:t>
            </a:r>
            <a:r>
              <a:rPr lang="en-US" sz="2400" baseline="-25000" dirty="0" smtClean="0">
                <a:latin typeface="Arial"/>
                <a:cs typeface="Arial"/>
              </a:rPr>
              <a:t>2</a:t>
            </a:r>
          </a:p>
          <a:p>
            <a:r>
              <a:rPr lang="en-US" sz="2400" dirty="0">
                <a:latin typeface="Arial"/>
                <a:cs typeface="Arial"/>
              </a:rPr>
              <a:t>	</a:t>
            </a:r>
            <a:r>
              <a:rPr lang="en-US" sz="2400" dirty="0" smtClean="0">
                <a:latin typeface="Arial"/>
                <a:cs typeface="Arial"/>
              </a:rPr>
              <a:t>- Easier to model HO</a:t>
            </a:r>
            <a:r>
              <a:rPr lang="en-US" sz="2400" baseline="-25000" dirty="0" smtClean="0">
                <a:latin typeface="Arial"/>
                <a:cs typeface="Arial"/>
              </a:rPr>
              <a:t>2</a:t>
            </a:r>
            <a:r>
              <a:rPr lang="en-US" sz="2400" dirty="0" smtClean="0">
                <a:latin typeface="Arial"/>
                <a:cs typeface="Arial"/>
              </a:rPr>
              <a:t>/OH than OH</a:t>
            </a:r>
            <a:endParaRPr lang="en-US" sz="2400" dirty="0">
              <a:latin typeface="Arial"/>
              <a:cs typeface="Arial"/>
            </a:endParaRPr>
          </a:p>
        </p:txBody>
      </p:sp>
      <p:sp>
        <p:nvSpPr>
          <p:cNvPr id="4" name="Slide Number Placeholder 3"/>
          <p:cNvSpPr>
            <a:spLocks noGrp="1"/>
          </p:cNvSpPr>
          <p:nvPr>
            <p:ph type="sldNum" sz="quarter" idx="12"/>
          </p:nvPr>
        </p:nvSpPr>
        <p:spPr/>
        <p:txBody>
          <a:bodyPr/>
          <a:lstStyle/>
          <a:p>
            <a:fld id="{EAFFD368-850A-D74B-8BE7-6BA359677F3B}" type="slidenum">
              <a:rPr lang="en-US" smtClean="0"/>
              <a:pPr/>
              <a:t>2</a:t>
            </a:fld>
            <a:endParaRPr lang="en-US"/>
          </a:p>
        </p:txBody>
      </p:sp>
    </p:spTree>
    <p:extLst>
      <p:ext uri="{BB962C8B-B14F-4D97-AF65-F5344CB8AC3E}">
        <p14:creationId xmlns:p14="http://schemas.microsoft.com/office/powerpoint/2010/main" xmlns="" val="17554169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x_SZA_logH2OO3_ppt.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09216" y="732543"/>
            <a:ext cx="8307832" cy="5897535"/>
          </a:xfrm>
          <a:prstGeom prst="rect">
            <a:avLst/>
          </a:prstGeom>
        </p:spPr>
      </p:pic>
      <p:sp>
        <p:nvSpPr>
          <p:cNvPr id="4" name="Slide Number Placeholder 3"/>
          <p:cNvSpPr>
            <a:spLocks noGrp="1"/>
          </p:cNvSpPr>
          <p:nvPr>
            <p:ph type="sldNum" sz="quarter" idx="12"/>
          </p:nvPr>
        </p:nvSpPr>
        <p:spPr/>
        <p:txBody>
          <a:bodyPr/>
          <a:lstStyle/>
          <a:p>
            <a:fld id="{EAFFD368-850A-D74B-8BE7-6BA359677F3B}" type="slidenum">
              <a:rPr lang="en-US" smtClean="0"/>
              <a:pPr/>
              <a:t>20</a:t>
            </a:fld>
            <a:endParaRPr lang="en-US"/>
          </a:p>
        </p:txBody>
      </p:sp>
    </p:spTree>
    <p:extLst>
      <p:ext uri="{BB962C8B-B14F-4D97-AF65-F5344CB8AC3E}">
        <p14:creationId xmlns:p14="http://schemas.microsoft.com/office/powerpoint/2010/main" xmlns="" val="9972579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OH_SZA_fLat.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77979" y="683703"/>
            <a:ext cx="8307832" cy="5897535"/>
          </a:xfrm>
          <a:prstGeom prst="rect">
            <a:avLst/>
          </a:prstGeom>
        </p:spPr>
      </p:pic>
      <p:sp>
        <p:nvSpPr>
          <p:cNvPr id="8" name="Slide Number Placeholder 7"/>
          <p:cNvSpPr>
            <a:spLocks noGrp="1"/>
          </p:cNvSpPr>
          <p:nvPr>
            <p:ph type="sldNum" sz="quarter" idx="12"/>
          </p:nvPr>
        </p:nvSpPr>
        <p:spPr/>
        <p:txBody>
          <a:bodyPr/>
          <a:lstStyle/>
          <a:p>
            <a:fld id="{EAFFD368-850A-D74B-8BE7-6BA359677F3B}" type="slidenum">
              <a:rPr lang="en-US" smtClean="0"/>
              <a:pPr/>
              <a:t>21</a:t>
            </a:fld>
            <a:endParaRPr lang="en-US"/>
          </a:p>
        </p:txBody>
      </p:sp>
    </p:spTree>
    <p:extLst>
      <p:ext uri="{BB962C8B-B14F-4D97-AF65-F5344CB8AC3E}">
        <p14:creationId xmlns:p14="http://schemas.microsoft.com/office/powerpoint/2010/main" xmlns="" val="40439256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H_SZA_fLat_2.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76654" y="683703"/>
            <a:ext cx="8307832" cy="5897535"/>
          </a:xfrm>
          <a:prstGeom prst="rect">
            <a:avLst/>
          </a:prstGeom>
        </p:spPr>
      </p:pic>
      <p:sp>
        <p:nvSpPr>
          <p:cNvPr id="5" name="Slide Number Placeholder 4"/>
          <p:cNvSpPr>
            <a:spLocks noGrp="1"/>
          </p:cNvSpPr>
          <p:nvPr>
            <p:ph type="sldNum" sz="quarter" idx="12"/>
          </p:nvPr>
        </p:nvSpPr>
        <p:spPr/>
        <p:txBody>
          <a:bodyPr/>
          <a:lstStyle/>
          <a:p>
            <a:fld id="{EAFFD368-850A-D74B-8BE7-6BA359677F3B}" type="slidenum">
              <a:rPr lang="en-US" smtClean="0"/>
              <a:pPr/>
              <a:t>22</a:t>
            </a:fld>
            <a:endParaRPr lang="en-US"/>
          </a:p>
        </p:txBody>
      </p:sp>
    </p:spTree>
    <p:extLst>
      <p:ext uri="{BB962C8B-B14F-4D97-AF65-F5344CB8AC3E}">
        <p14:creationId xmlns:p14="http://schemas.microsoft.com/office/powerpoint/2010/main" xmlns="" val="22933913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aegle figure.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64394" y="1091621"/>
            <a:ext cx="7885870" cy="5364536"/>
          </a:xfrm>
          <a:prstGeom prst="rect">
            <a:avLst/>
          </a:prstGeom>
        </p:spPr>
      </p:pic>
      <p:sp>
        <p:nvSpPr>
          <p:cNvPr id="4" name="Rectangle 3"/>
          <p:cNvSpPr/>
          <p:nvPr/>
        </p:nvSpPr>
        <p:spPr>
          <a:xfrm>
            <a:off x="141099" y="6021085"/>
            <a:ext cx="1238536" cy="70039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29231" y="266558"/>
            <a:ext cx="6731606" cy="523220"/>
          </a:xfrm>
          <a:prstGeom prst="rect">
            <a:avLst/>
          </a:prstGeom>
          <a:noFill/>
        </p:spPr>
        <p:txBody>
          <a:bodyPr wrap="none" rtlCol="0">
            <a:spAutoFit/>
          </a:bodyPr>
          <a:lstStyle/>
          <a:p>
            <a:r>
              <a:rPr lang="en-US" sz="2800" dirty="0" smtClean="0">
                <a:latin typeface="Arial"/>
                <a:cs typeface="Arial"/>
              </a:rPr>
              <a:t>Box model results, </a:t>
            </a:r>
            <a:r>
              <a:rPr lang="en-US" sz="2800" dirty="0" err="1" smtClean="0">
                <a:latin typeface="Arial"/>
                <a:cs typeface="Arial"/>
              </a:rPr>
              <a:t>Jaeglé</a:t>
            </a:r>
            <a:r>
              <a:rPr lang="en-US" sz="2800" dirty="0" smtClean="0">
                <a:latin typeface="Arial"/>
                <a:cs typeface="Arial"/>
              </a:rPr>
              <a:t> et al., AE 2000</a:t>
            </a:r>
            <a:endParaRPr lang="en-US" sz="2800" dirty="0">
              <a:latin typeface="Arial"/>
              <a:cs typeface="Arial"/>
            </a:endParaRPr>
          </a:p>
        </p:txBody>
      </p:sp>
      <p:sp>
        <p:nvSpPr>
          <p:cNvPr id="6" name="Slide Number Placeholder 5"/>
          <p:cNvSpPr>
            <a:spLocks noGrp="1"/>
          </p:cNvSpPr>
          <p:nvPr>
            <p:ph type="sldNum" sz="quarter" idx="12"/>
          </p:nvPr>
        </p:nvSpPr>
        <p:spPr/>
        <p:txBody>
          <a:bodyPr/>
          <a:lstStyle/>
          <a:p>
            <a:fld id="{EAFFD368-850A-D74B-8BE7-6BA359677F3B}" type="slidenum">
              <a:rPr lang="en-US" smtClean="0"/>
              <a:pPr/>
              <a:t>3</a:t>
            </a:fld>
            <a:endParaRPr lang="en-US"/>
          </a:p>
        </p:txBody>
      </p:sp>
      <p:sp>
        <p:nvSpPr>
          <p:cNvPr id="7" name="Rectangle 6"/>
          <p:cNvSpPr/>
          <p:nvPr/>
        </p:nvSpPr>
        <p:spPr>
          <a:xfrm>
            <a:off x="6376436" y="4181762"/>
            <a:ext cx="1634854" cy="56887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653594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aegle ratio.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27107" y="741000"/>
            <a:ext cx="7744768" cy="5982166"/>
          </a:xfrm>
          <a:prstGeom prst="rect">
            <a:avLst/>
          </a:prstGeom>
        </p:spPr>
      </p:pic>
      <p:sp>
        <p:nvSpPr>
          <p:cNvPr id="5" name="Rectangle 4"/>
          <p:cNvSpPr/>
          <p:nvPr/>
        </p:nvSpPr>
        <p:spPr>
          <a:xfrm>
            <a:off x="3025789" y="533117"/>
            <a:ext cx="4295681" cy="70039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29231" y="266558"/>
            <a:ext cx="6731606" cy="523220"/>
          </a:xfrm>
          <a:prstGeom prst="rect">
            <a:avLst/>
          </a:prstGeom>
          <a:noFill/>
        </p:spPr>
        <p:txBody>
          <a:bodyPr wrap="none" rtlCol="0">
            <a:spAutoFit/>
          </a:bodyPr>
          <a:lstStyle/>
          <a:p>
            <a:r>
              <a:rPr lang="en-US" sz="2800" dirty="0" smtClean="0">
                <a:latin typeface="Arial"/>
                <a:cs typeface="Arial"/>
              </a:rPr>
              <a:t>Box model results, </a:t>
            </a:r>
            <a:r>
              <a:rPr lang="en-US" sz="2800" dirty="0" err="1" smtClean="0">
                <a:latin typeface="Arial"/>
                <a:cs typeface="Arial"/>
              </a:rPr>
              <a:t>Jaeglé</a:t>
            </a:r>
            <a:r>
              <a:rPr lang="en-US" sz="2800" dirty="0" smtClean="0">
                <a:latin typeface="Arial"/>
                <a:cs typeface="Arial"/>
              </a:rPr>
              <a:t> et al., AE 2000</a:t>
            </a:r>
            <a:endParaRPr lang="en-US" sz="2800" dirty="0">
              <a:latin typeface="Arial"/>
              <a:cs typeface="Arial"/>
            </a:endParaRPr>
          </a:p>
        </p:txBody>
      </p:sp>
      <p:sp>
        <p:nvSpPr>
          <p:cNvPr id="8" name="Slide Number Placeholder 7"/>
          <p:cNvSpPr>
            <a:spLocks noGrp="1"/>
          </p:cNvSpPr>
          <p:nvPr>
            <p:ph type="sldNum" sz="quarter" idx="12"/>
          </p:nvPr>
        </p:nvSpPr>
        <p:spPr/>
        <p:txBody>
          <a:bodyPr/>
          <a:lstStyle/>
          <a:p>
            <a:fld id="{EAFFD368-850A-D74B-8BE7-6BA359677F3B}" type="slidenum">
              <a:rPr lang="en-US" smtClean="0"/>
              <a:pPr/>
              <a:t>4</a:t>
            </a:fld>
            <a:endParaRPr lang="en-US"/>
          </a:p>
        </p:txBody>
      </p:sp>
      <p:sp>
        <p:nvSpPr>
          <p:cNvPr id="7" name="Rectangle 6"/>
          <p:cNvSpPr/>
          <p:nvPr/>
        </p:nvSpPr>
        <p:spPr>
          <a:xfrm>
            <a:off x="5471506" y="4104488"/>
            <a:ext cx="2445716" cy="58015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1127570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16476" y="783517"/>
            <a:ext cx="5927083" cy="5977741"/>
          </a:xfrm>
          <a:prstGeom prst="rect">
            <a:avLst/>
          </a:prstGeom>
        </p:spPr>
      </p:pic>
      <p:sp>
        <p:nvSpPr>
          <p:cNvPr id="3" name="TextBox 2"/>
          <p:cNvSpPr txBox="1"/>
          <p:nvPr/>
        </p:nvSpPr>
        <p:spPr>
          <a:xfrm>
            <a:off x="47715" y="6475840"/>
            <a:ext cx="2789308" cy="369332"/>
          </a:xfrm>
          <a:prstGeom prst="rect">
            <a:avLst/>
          </a:prstGeom>
          <a:noFill/>
        </p:spPr>
        <p:txBody>
          <a:bodyPr wrap="none" rtlCol="0">
            <a:spAutoFit/>
          </a:bodyPr>
          <a:lstStyle/>
          <a:p>
            <a:r>
              <a:rPr lang="en-US" dirty="0" err="1" smtClean="0">
                <a:latin typeface="Arial"/>
                <a:cs typeface="Arial"/>
              </a:rPr>
              <a:t>Hanisco</a:t>
            </a:r>
            <a:r>
              <a:rPr lang="en-US" dirty="0" smtClean="0">
                <a:latin typeface="Arial"/>
                <a:cs typeface="Arial"/>
              </a:rPr>
              <a:t> et al., JPC, 2001</a:t>
            </a:r>
            <a:endParaRPr lang="en-US" dirty="0">
              <a:latin typeface="Arial"/>
              <a:cs typeface="Arial"/>
            </a:endParaRPr>
          </a:p>
        </p:txBody>
      </p:sp>
      <p:sp>
        <p:nvSpPr>
          <p:cNvPr id="4" name="TextBox 3"/>
          <p:cNvSpPr txBox="1"/>
          <p:nvPr/>
        </p:nvSpPr>
        <p:spPr>
          <a:xfrm>
            <a:off x="307900" y="321852"/>
            <a:ext cx="7968848" cy="523220"/>
          </a:xfrm>
          <a:prstGeom prst="rect">
            <a:avLst/>
          </a:prstGeom>
          <a:noFill/>
        </p:spPr>
        <p:txBody>
          <a:bodyPr wrap="none" rtlCol="0">
            <a:spAutoFit/>
          </a:bodyPr>
          <a:lstStyle/>
          <a:p>
            <a:r>
              <a:rPr lang="en-US" sz="2800" dirty="0" smtClean="0">
                <a:latin typeface="Arial"/>
                <a:cs typeface="Arial"/>
              </a:rPr>
              <a:t>OH in the lower stratosphere correlates with SZA</a:t>
            </a:r>
            <a:endParaRPr lang="en-US" sz="2800" dirty="0">
              <a:latin typeface="Arial"/>
              <a:cs typeface="Arial"/>
            </a:endParaRPr>
          </a:p>
        </p:txBody>
      </p:sp>
      <p:sp>
        <p:nvSpPr>
          <p:cNvPr id="6" name="Slide Number Placeholder 5"/>
          <p:cNvSpPr>
            <a:spLocks noGrp="1"/>
          </p:cNvSpPr>
          <p:nvPr>
            <p:ph type="sldNum" sz="quarter" idx="12"/>
          </p:nvPr>
        </p:nvSpPr>
        <p:spPr/>
        <p:txBody>
          <a:bodyPr/>
          <a:lstStyle/>
          <a:p>
            <a:fld id="{EAFFD368-850A-D74B-8BE7-6BA359677F3B}" type="slidenum">
              <a:rPr lang="en-US" smtClean="0"/>
              <a:pPr/>
              <a:t>5</a:t>
            </a:fld>
            <a:endParaRPr lang="en-US"/>
          </a:p>
        </p:txBody>
      </p:sp>
    </p:spTree>
    <p:extLst>
      <p:ext uri="{BB962C8B-B14F-4D97-AF65-F5344CB8AC3E}">
        <p14:creationId xmlns:p14="http://schemas.microsoft.com/office/powerpoint/2010/main" xmlns="" val="14259495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28226" y="949739"/>
            <a:ext cx="7149420" cy="5102086"/>
          </a:xfrm>
          <a:prstGeom prst="rect">
            <a:avLst/>
          </a:prstGeom>
        </p:spPr>
      </p:pic>
      <p:sp>
        <p:nvSpPr>
          <p:cNvPr id="3" name="TextBox 2"/>
          <p:cNvSpPr txBox="1"/>
          <p:nvPr/>
        </p:nvSpPr>
        <p:spPr>
          <a:xfrm>
            <a:off x="307900" y="321852"/>
            <a:ext cx="8000866" cy="523220"/>
          </a:xfrm>
          <a:prstGeom prst="rect">
            <a:avLst/>
          </a:prstGeom>
          <a:noFill/>
        </p:spPr>
        <p:txBody>
          <a:bodyPr wrap="none" rtlCol="0">
            <a:spAutoFit/>
          </a:bodyPr>
          <a:lstStyle/>
          <a:p>
            <a:r>
              <a:rPr lang="en-US" sz="2800" dirty="0" smtClean="0">
                <a:latin typeface="Arial"/>
                <a:cs typeface="Arial"/>
              </a:rPr>
              <a:t>OH in the lower troposphere correlates with J(</a:t>
            </a:r>
            <a:r>
              <a:rPr lang="en-US" sz="2800" baseline="30000" dirty="0" smtClean="0">
                <a:latin typeface="Arial"/>
                <a:cs typeface="Arial"/>
              </a:rPr>
              <a:t>1</a:t>
            </a:r>
            <a:r>
              <a:rPr lang="en-US" sz="2800" dirty="0" smtClean="0">
                <a:latin typeface="Arial"/>
                <a:cs typeface="Arial"/>
              </a:rPr>
              <a:t>D)</a:t>
            </a:r>
            <a:endParaRPr lang="en-US" sz="2800" dirty="0">
              <a:latin typeface="Arial"/>
              <a:cs typeface="Arial"/>
            </a:endParaRPr>
          </a:p>
        </p:txBody>
      </p:sp>
      <p:sp>
        <p:nvSpPr>
          <p:cNvPr id="4" name="TextBox 3"/>
          <p:cNvSpPr txBox="1"/>
          <p:nvPr/>
        </p:nvSpPr>
        <p:spPr>
          <a:xfrm>
            <a:off x="47715" y="6475840"/>
            <a:ext cx="4046713" cy="369332"/>
          </a:xfrm>
          <a:prstGeom prst="rect">
            <a:avLst/>
          </a:prstGeom>
          <a:noFill/>
        </p:spPr>
        <p:txBody>
          <a:bodyPr wrap="none" rtlCol="0">
            <a:spAutoFit/>
          </a:bodyPr>
          <a:lstStyle/>
          <a:p>
            <a:r>
              <a:rPr lang="en-US" dirty="0" smtClean="0">
                <a:latin typeface="Arial"/>
                <a:cs typeface="Arial"/>
              </a:rPr>
              <a:t>Rohrer and </a:t>
            </a:r>
            <a:r>
              <a:rPr lang="en-US" dirty="0" err="1" smtClean="0">
                <a:latin typeface="Arial"/>
                <a:cs typeface="Arial"/>
              </a:rPr>
              <a:t>Berresheim</a:t>
            </a:r>
            <a:r>
              <a:rPr lang="en-US" dirty="0" smtClean="0">
                <a:latin typeface="Arial"/>
                <a:cs typeface="Arial"/>
              </a:rPr>
              <a:t>, Nature, 2006</a:t>
            </a:r>
            <a:endParaRPr lang="en-US" dirty="0">
              <a:latin typeface="Arial"/>
              <a:cs typeface="Arial"/>
            </a:endParaRPr>
          </a:p>
        </p:txBody>
      </p:sp>
      <p:sp>
        <p:nvSpPr>
          <p:cNvPr id="6" name="Slide Number Placeholder 5"/>
          <p:cNvSpPr>
            <a:spLocks noGrp="1"/>
          </p:cNvSpPr>
          <p:nvPr>
            <p:ph type="sldNum" sz="quarter" idx="12"/>
          </p:nvPr>
        </p:nvSpPr>
        <p:spPr/>
        <p:txBody>
          <a:bodyPr/>
          <a:lstStyle/>
          <a:p>
            <a:fld id="{EAFFD368-850A-D74B-8BE7-6BA359677F3B}" type="slidenum">
              <a:rPr lang="en-US" smtClean="0"/>
              <a:pPr/>
              <a:t>6</a:t>
            </a:fld>
            <a:endParaRPr lang="en-US"/>
          </a:p>
        </p:txBody>
      </p:sp>
    </p:spTree>
    <p:extLst>
      <p:ext uri="{BB962C8B-B14F-4D97-AF65-F5344CB8AC3E}">
        <p14:creationId xmlns:p14="http://schemas.microsoft.com/office/powerpoint/2010/main" xmlns="" val="21943753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AFFD368-850A-D74B-8BE7-6BA359677F3B}" type="slidenum">
              <a:rPr lang="en-US" smtClean="0"/>
              <a:pPr/>
              <a:t>7</a:t>
            </a:fld>
            <a:endParaRPr lang="en-US"/>
          </a:p>
        </p:txBody>
      </p:sp>
      <p:sp>
        <p:nvSpPr>
          <p:cNvPr id="4" name="TextBox 3"/>
          <p:cNvSpPr txBox="1"/>
          <p:nvPr/>
        </p:nvSpPr>
        <p:spPr>
          <a:xfrm>
            <a:off x="307900" y="256732"/>
            <a:ext cx="5224958" cy="461665"/>
          </a:xfrm>
          <a:prstGeom prst="rect">
            <a:avLst/>
          </a:prstGeom>
          <a:noFill/>
        </p:spPr>
        <p:txBody>
          <a:bodyPr wrap="none" rtlCol="0">
            <a:spAutoFit/>
          </a:bodyPr>
          <a:lstStyle/>
          <a:p>
            <a:r>
              <a:rPr lang="en-US" sz="2400" dirty="0" smtClean="0">
                <a:latin typeface="Arial"/>
                <a:cs typeface="Arial"/>
              </a:rPr>
              <a:t>Measurements in TUT during STRAT</a:t>
            </a:r>
            <a:endParaRPr lang="en-US" sz="2400" dirty="0">
              <a:latin typeface="Arial"/>
              <a:cs typeface="Arial"/>
            </a:endParaRPr>
          </a:p>
        </p:txBody>
      </p:sp>
      <p:pic>
        <p:nvPicPr>
          <p:cNvPr id="2" name="Picture 1" descr="Alt_O3_fO3.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50851" y="660816"/>
            <a:ext cx="8307832" cy="5897535"/>
          </a:xfrm>
          <a:prstGeom prst="rect">
            <a:avLst/>
          </a:prstGeom>
        </p:spPr>
      </p:pic>
    </p:spTree>
    <p:extLst>
      <p:ext uri="{BB962C8B-B14F-4D97-AF65-F5344CB8AC3E}">
        <p14:creationId xmlns:p14="http://schemas.microsoft.com/office/powerpoint/2010/main" xmlns="" val="17355344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AFFD368-850A-D74B-8BE7-6BA359677F3B}" type="slidenum">
              <a:rPr lang="en-US" smtClean="0"/>
              <a:pPr/>
              <a:t>8</a:t>
            </a:fld>
            <a:endParaRPr lang="en-US"/>
          </a:p>
        </p:txBody>
      </p:sp>
      <p:pic>
        <p:nvPicPr>
          <p:cNvPr id="3" name="Picture 2" descr="OH_SZA_fO3ppb_Large.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22762" y="677950"/>
            <a:ext cx="8307832" cy="5897535"/>
          </a:xfrm>
          <a:prstGeom prst="rect">
            <a:avLst/>
          </a:prstGeom>
        </p:spPr>
      </p:pic>
      <p:sp>
        <p:nvSpPr>
          <p:cNvPr id="4" name="TextBox 3"/>
          <p:cNvSpPr txBox="1"/>
          <p:nvPr/>
        </p:nvSpPr>
        <p:spPr>
          <a:xfrm>
            <a:off x="307900" y="256732"/>
            <a:ext cx="3765123" cy="461665"/>
          </a:xfrm>
          <a:prstGeom prst="rect">
            <a:avLst/>
          </a:prstGeom>
          <a:noFill/>
        </p:spPr>
        <p:txBody>
          <a:bodyPr wrap="none" rtlCol="0">
            <a:spAutoFit/>
          </a:bodyPr>
          <a:lstStyle/>
          <a:p>
            <a:r>
              <a:rPr lang="en-US" sz="2400" dirty="0" smtClean="0">
                <a:latin typeface="Arial"/>
                <a:cs typeface="Arial"/>
              </a:rPr>
              <a:t>OH measurements in TUT</a:t>
            </a:r>
            <a:endParaRPr lang="en-US" sz="2400" dirty="0">
              <a:latin typeface="Arial"/>
              <a:cs typeface="Arial"/>
            </a:endParaRPr>
          </a:p>
        </p:txBody>
      </p:sp>
      <p:sp>
        <p:nvSpPr>
          <p:cNvPr id="5" name="Oval 4"/>
          <p:cNvSpPr/>
          <p:nvPr/>
        </p:nvSpPr>
        <p:spPr>
          <a:xfrm rot="1743478">
            <a:off x="1435101" y="2341464"/>
            <a:ext cx="6640410" cy="2404858"/>
          </a:xfrm>
          <a:prstGeom prst="ellipse">
            <a:avLst/>
          </a:prstGeom>
          <a:noFill/>
          <a:ln w="28575" cmpd="sng">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76200" cmpd="sng">
                <a:solidFill>
                  <a:schemeClr val="tx1"/>
                </a:solidFill>
              </a:ln>
            </a:endParaRPr>
          </a:p>
        </p:txBody>
      </p:sp>
      <p:sp>
        <p:nvSpPr>
          <p:cNvPr id="6" name="Oval 5"/>
          <p:cNvSpPr/>
          <p:nvPr/>
        </p:nvSpPr>
        <p:spPr>
          <a:xfrm>
            <a:off x="1269006" y="3693611"/>
            <a:ext cx="643369" cy="1445328"/>
          </a:xfrm>
          <a:prstGeom prst="ellipse">
            <a:avLst/>
          </a:prstGeom>
          <a:noFill/>
          <a:ln w="28575" cmpd="sng">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76200" cmpd="sng">
                <a:solidFill>
                  <a:schemeClr val="tx1"/>
                </a:solidFill>
              </a:ln>
            </a:endParaRPr>
          </a:p>
        </p:txBody>
      </p:sp>
      <p:sp>
        <p:nvSpPr>
          <p:cNvPr id="7" name="Oval 6"/>
          <p:cNvSpPr/>
          <p:nvPr/>
        </p:nvSpPr>
        <p:spPr>
          <a:xfrm>
            <a:off x="7313740" y="5022144"/>
            <a:ext cx="1036477" cy="861356"/>
          </a:xfrm>
          <a:prstGeom prst="ellipse">
            <a:avLst/>
          </a:prstGeom>
          <a:noFill/>
          <a:ln w="28575" cmpd="sng">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76200" cmpd="sng">
                <a:solidFill>
                  <a:schemeClr val="tx1"/>
                </a:solidFill>
              </a:ln>
            </a:endParaRPr>
          </a:p>
        </p:txBody>
      </p:sp>
    </p:spTree>
    <p:extLst>
      <p:ext uri="{BB962C8B-B14F-4D97-AF65-F5344CB8AC3E}">
        <p14:creationId xmlns:p14="http://schemas.microsoft.com/office/powerpoint/2010/main" xmlns="" val="141763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7900" y="237539"/>
            <a:ext cx="6166121" cy="461665"/>
          </a:xfrm>
          <a:prstGeom prst="rect">
            <a:avLst/>
          </a:prstGeom>
          <a:noFill/>
        </p:spPr>
        <p:txBody>
          <a:bodyPr wrap="none" rtlCol="0">
            <a:spAutoFit/>
          </a:bodyPr>
          <a:lstStyle/>
          <a:p>
            <a:r>
              <a:rPr lang="en-US" sz="2400" dirty="0">
                <a:latin typeface="Arial"/>
                <a:cs typeface="Arial"/>
              </a:rPr>
              <a:t>O</a:t>
            </a:r>
            <a:r>
              <a:rPr lang="en-US" sz="2400" baseline="-25000" dirty="0">
                <a:latin typeface="Arial"/>
                <a:cs typeface="Arial"/>
              </a:rPr>
              <a:t>3</a:t>
            </a:r>
            <a:r>
              <a:rPr lang="en-US" sz="2400" dirty="0">
                <a:latin typeface="Arial"/>
                <a:cs typeface="Arial"/>
              </a:rPr>
              <a:t> + </a:t>
            </a:r>
            <a:r>
              <a:rPr lang="en-US" sz="2400" dirty="0" err="1">
                <a:latin typeface="Arial"/>
                <a:cs typeface="Arial"/>
              </a:rPr>
              <a:t>h</a:t>
            </a:r>
            <a:r>
              <a:rPr lang="en-US" sz="2400" dirty="0" err="1">
                <a:latin typeface="Symbol" charset="2"/>
                <a:cs typeface="Symbol" charset="2"/>
              </a:rPr>
              <a:t>n</a:t>
            </a:r>
            <a:r>
              <a:rPr lang="en-US" sz="2400" dirty="0">
                <a:latin typeface="Arial"/>
                <a:cs typeface="Arial"/>
              </a:rPr>
              <a:t> </a:t>
            </a:r>
            <a:r>
              <a:rPr lang="en-US" sz="2400" dirty="0">
                <a:latin typeface="Symbol" charset="2"/>
                <a:cs typeface="Symbol" charset="2"/>
              </a:rPr>
              <a:t>®</a:t>
            </a:r>
            <a:r>
              <a:rPr lang="en-US" sz="2400" dirty="0">
                <a:latin typeface="Arial"/>
                <a:cs typeface="Arial"/>
              </a:rPr>
              <a:t> O</a:t>
            </a:r>
            <a:r>
              <a:rPr lang="en-US" sz="2400" baseline="-25000" dirty="0">
                <a:latin typeface="Arial"/>
                <a:cs typeface="Arial"/>
              </a:rPr>
              <a:t>2</a:t>
            </a:r>
            <a:r>
              <a:rPr lang="en-US" sz="2400" dirty="0">
                <a:latin typeface="Arial"/>
                <a:cs typeface="Arial"/>
              </a:rPr>
              <a:t> + O(</a:t>
            </a:r>
            <a:r>
              <a:rPr lang="en-US" sz="2400" baseline="30000" dirty="0">
                <a:latin typeface="Arial"/>
                <a:cs typeface="Arial"/>
              </a:rPr>
              <a:t>1</a:t>
            </a:r>
            <a:r>
              <a:rPr lang="en-US" sz="2400" dirty="0">
                <a:latin typeface="Arial"/>
                <a:cs typeface="Arial"/>
              </a:rPr>
              <a:t>D</a:t>
            </a:r>
            <a:r>
              <a:rPr lang="en-US" sz="2400" dirty="0" smtClean="0">
                <a:latin typeface="Arial"/>
                <a:cs typeface="Arial"/>
              </a:rPr>
              <a:t>), </a:t>
            </a:r>
            <a:r>
              <a:rPr lang="en-US" sz="2400" dirty="0">
                <a:latin typeface="Arial"/>
                <a:cs typeface="Arial"/>
              </a:rPr>
              <a:t>O(</a:t>
            </a:r>
            <a:r>
              <a:rPr lang="en-US" sz="2400" baseline="30000" dirty="0">
                <a:latin typeface="Arial"/>
                <a:cs typeface="Arial"/>
              </a:rPr>
              <a:t>1</a:t>
            </a:r>
            <a:r>
              <a:rPr lang="en-US" sz="2400" dirty="0">
                <a:latin typeface="Arial"/>
                <a:cs typeface="Arial"/>
              </a:rPr>
              <a:t>D) + H</a:t>
            </a:r>
            <a:r>
              <a:rPr lang="en-US" sz="2400" baseline="-25000" dirty="0">
                <a:latin typeface="Arial"/>
                <a:cs typeface="Arial"/>
              </a:rPr>
              <a:t>2</a:t>
            </a:r>
            <a:r>
              <a:rPr lang="en-US" sz="2400" dirty="0">
                <a:latin typeface="Arial"/>
                <a:cs typeface="Arial"/>
              </a:rPr>
              <a:t>O </a:t>
            </a:r>
            <a:r>
              <a:rPr lang="en-US" sz="2400" dirty="0">
                <a:latin typeface="Symbol" charset="2"/>
                <a:cs typeface="Symbol" charset="2"/>
              </a:rPr>
              <a:t>®</a:t>
            </a:r>
            <a:r>
              <a:rPr lang="en-US" sz="2400" dirty="0">
                <a:latin typeface="Arial"/>
                <a:cs typeface="Arial"/>
              </a:rPr>
              <a:t> 2OH</a:t>
            </a:r>
          </a:p>
        </p:txBody>
      </p:sp>
      <p:sp>
        <p:nvSpPr>
          <p:cNvPr id="8" name="Slide Number Placeholder 7"/>
          <p:cNvSpPr>
            <a:spLocks noGrp="1"/>
          </p:cNvSpPr>
          <p:nvPr>
            <p:ph type="sldNum" sz="quarter" idx="12"/>
          </p:nvPr>
        </p:nvSpPr>
        <p:spPr/>
        <p:txBody>
          <a:bodyPr/>
          <a:lstStyle/>
          <a:p>
            <a:fld id="{EAFFD368-850A-D74B-8BE7-6BA359677F3B}" type="slidenum">
              <a:rPr lang="en-US" smtClean="0"/>
              <a:pPr/>
              <a:t>9</a:t>
            </a:fld>
            <a:endParaRPr lang="en-US"/>
          </a:p>
        </p:txBody>
      </p:sp>
      <p:pic>
        <p:nvPicPr>
          <p:cNvPr id="2" name="Picture 1" descr="OH_SZA_flogH2OO3_ppt_1.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85317" y="675085"/>
            <a:ext cx="8346295" cy="5897535"/>
          </a:xfrm>
          <a:prstGeom prst="rect">
            <a:avLst/>
          </a:prstGeom>
        </p:spPr>
      </p:pic>
    </p:spTree>
    <p:extLst>
      <p:ext uri="{BB962C8B-B14F-4D97-AF65-F5344CB8AC3E}">
        <p14:creationId xmlns:p14="http://schemas.microsoft.com/office/powerpoint/2010/main" xmlns="" val="29118448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33262</TotalTime>
  <Words>651</Words>
  <Application>Microsoft Office PowerPoint</Application>
  <PresentationFormat>On-screen Show (4:3)</PresentationFormat>
  <Paragraphs>103</Paragraphs>
  <Slides>22</Slides>
  <Notes>11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Company>NOAA ESRL CSD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Ru-Shan</dc:creator>
  <cp:lastModifiedBy>Thomason</cp:lastModifiedBy>
  <cp:revision>73</cp:revision>
  <cp:lastPrinted>2012-11-05T23:37:14Z</cp:lastPrinted>
  <dcterms:created xsi:type="dcterms:W3CDTF">2012-10-31T20:53:11Z</dcterms:created>
  <dcterms:modified xsi:type="dcterms:W3CDTF">2013-10-29T12:39:04Z</dcterms:modified>
</cp:coreProperties>
</file>