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1"/>
  </p:notesMasterIdLst>
  <p:handoutMasterIdLst>
    <p:handoutMasterId r:id="rId42"/>
  </p:handoutMasterIdLst>
  <p:sldIdLst>
    <p:sldId id="392" r:id="rId3"/>
    <p:sldId id="394" r:id="rId4"/>
    <p:sldId id="405" r:id="rId5"/>
    <p:sldId id="397" r:id="rId6"/>
    <p:sldId id="448" r:id="rId7"/>
    <p:sldId id="477" r:id="rId8"/>
    <p:sldId id="437" r:id="rId9"/>
    <p:sldId id="399" r:id="rId10"/>
    <p:sldId id="435" r:id="rId11"/>
    <p:sldId id="436" r:id="rId12"/>
    <p:sldId id="439" r:id="rId13"/>
    <p:sldId id="449" r:id="rId14"/>
    <p:sldId id="442" r:id="rId15"/>
    <p:sldId id="441" r:id="rId16"/>
    <p:sldId id="445" r:id="rId17"/>
    <p:sldId id="489" r:id="rId18"/>
    <p:sldId id="491" r:id="rId19"/>
    <p:sldId id="440" r:id="rId20"/>
    <p:sldId id="443" r:id="rId21"/>
    <p:sldId id="444" r:id="rId22"/>
    <p:sldId id="476" r:id="rId23"/>
    <p:sldId id="452" r:id="rId24"/>
    <p:sldId id="453" r:id="rId25"/>
    <p:sldId id="454" r:id="rId26"/>
    <p:sldId id="455" r:id="rId27"/>
    <p:sldId id="456" r:id="rId28"/>
    <p:sldId id="457" r:id="rId29"/>
    <p:sldId id="460" r:id="rId30"/>
    <p:sldId id="459" r:id="rId31"/>
    <p:sldId id="478" r:id="rId32"/>
    <p:sldId id="494" r:id="rId33"/>
    <p:sldId id="462" r:id="rId34"/>
    <p:sldId id="488" r:id="rId35"/>
    <p:sldId id="463" r:id="rId36"/>
    <p:sldId id="464" r:id="rId37"/>
    <p:sldId id="474" r:id="rId38"/>
    <p:sldId id="447" r:id="rId39"/>
    <p:sldId id="493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0AAE6"/>
    <a:srgbClr val="5A6EB4"/>
    <a:srgbClr val="A00078"/>
    <a:srgbClr val="A01E28"/>
    <a:srgbClr val="A08232"/>
    <a:srgbClr val="FC040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1191" autoAdjust="0"/>
  </p:normalViewPr>
  <p:slideViewPr>
    <p:cSldViewPr snapToGrid="0">
      <p:cViewPr>
        <p:scale>
          <a:sx n="80" d="100"/>
          <a:sy n="80" d="100"/>
        </p:scale>
        <p:origin x="-1764" y="-186"/>
      </p:cViewPr>
      <p:guideLst>
        <p:guide orient="horz" pos="627"/>
        <p:guide pos="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 snapToGrid="0">
      <p:cViewPr varScale="1">
        <p:scale>
          <a:sx n="74" d="100"/>
          <a:sy n="74" d="100"/>
        </p:scale>
        <p:origin x="-32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661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16D4AC-A1BF-4B38-8F03-C3113FA45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25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18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5" name="Picture 21" descr="http://eoimages.gsfc.nasa.gov/images/imagerecords/38000/38985/ISS020-E-09048_lr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9144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Research Center of the Helmholtz Association</a:t>
            </a:r>
            <a:r>
              <a:rPr lang="de-DE" sz="800"/>
              <a:t> </a:t>
            </a:r>
            <a:endParaRPr lang="en-US" sz="80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5" name="Rectangle 12"/>
          <p:cNvSpPr txBox="1">
            <a:spLocks noChangeArrowheads="1"/>
          </p:cNvSpPr>
          <p:nvPr userDrawn="1"/>
        </p:nvSpPr>
        <p:spPr bwMode="auto">
          <a:xfrm>
            <a:off x="7465573" y="6402840"/>
            <a:ext cx="159087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M. </a:t>
            </a:r>
            <a:r>
              <a:rPr lang="en-US" dirty="0" err="1" smtClean="0"/>
              <a:t>Höpfner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SSiRC</a:t>
            </a:r>
            <a:r>
              <a:rPr lang="en-US" baseline="0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5" name="Rectangle 12"/>
          <p:cNvSpPr txBox="1">
            <a:spLocks noChangeArrowheads="1"/>
          </p:cNvSpPr>
          <p:nvPr userDrawn="1"/>
        </p:nvSpPr>
        <p:spPr bwMode="auto">
          <a:xfrm>
            <a:off x="7465573" y="6402840"/>
            <a:ext cx="159087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M. </a:t>
            </a:r>
            <a:r>
              <a:rPr lang="en-US" dirty="0" err="1" smtClean="0"/>
              <a:t>Höpfner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SSiRC</a:t>
            </a:r>
            <a:r>
              <a:rPr lang="en-US" baseline="0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1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5" name="Picture 21" descr="http://eoimages.gsfc.nasa.gov/images/imagerecords/38000/38985/ISS020-E-09048_lr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9144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00"/>
                </a:solidFill>
              </a:rPr>
              <a:t>KIT – University of the State of Baden-Wuerttemberg and </a:t>
            </a:r>
            <a:br>
              <a:rPr lang="en-US" sz="800">
                <a:solidFill>
                  <a:srgbClr val="000000"/>
                </a:solidFill>
              </a:rPr>
            </a:br>
            <a:r>
              <a:rPr lang="en-US" sz="800">
                <a:solidFill>
                  <a:srgbClr val="000000"/>
                </a:solidFill>
              </a:rPr>
              <a:t>National Research Center of the Helmholtz Association</a:t>
            </a:r>
            <a:r>
              <a:rPr lang="de-DE" sz="800">
                <a:solidFill>
                  <a:srgbClr val="000000"/>
                </a:solidFill>
              </a:rPr>
              <a:t> 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352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430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" name="Rectangle 12"/>
          <p:cNvSpPr txBox="1">
            <a:spLocks noChangeArrowheads="1"/>
          </p:cNvSpPr>
          <p:nvPr userDrawn="1"/>
        </p:nvSpPr>
        <p:spPr bwMode="auto">
          <a:xfrm>
            <a:off x="2990850" y="6423818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6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430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" name="Rectangle 12"/>
          <p:cNvSpPr txBox="1">
            <a:spLocks noChangeArrowheads="1"/>
          </p:cNvSpPr>
          <p:nvPr userDrawn="1"/>
        </p:nvSpPr>
        <p:spPr bwMode="auto">
          <a:xfrm>
            <a:off x="3038475" y="6436518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8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8AB6E7BB-810E-436B-A151-970B5590CE1E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latin typeface="Arial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4300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8AB6E7BB-810E-436B-A151-970B5590CE1E}" type="slidenum">
              <a:rPr lang="de-DE" sz="900" b="1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 txBox="1">
            <a:spLocks noChangeArrowheads="1"/>
          </p:cNvSpPr>
          <p:nvPr userDrawn="1"/>
        </p:nvSpPr>
        <p:spPr bwMode="auto">
          <a:xfrm>
            <a:off x="7465573" y="6402840"/>
            <a:ext cx="159087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M. </a:t>
            </a:r>
            <a:r>
              <a:rPr lang="en-US" dirty="0" err="1" smtClean="0"/>
              <a:t>Höpfner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SSiRC</a:t>
            </a:r>
            <a:r>
              <a:rPr lang="en-US" baseline="0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png"/><Relationship Id="rId18" Type="http://schemas.openxmlformats.org/officeDocument/2006/relationships/image" Target="../media/image7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6.jpeg"/><Relationship Id="rId2" Type="http://schemas.openxmlformats.org/officeDocument/2006/relationships/image" Target="../media/image61.png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6875" y="1150329"/>
            <a:ext cx="8389937" cy="196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MIPAS observations </a:t>
            </a:r>
            <a:r>
              <a:rPr lang="en-US" sz="2800" b="1" dirty="0" smtClean="0">
                <a:solidFill>
                  <a:schemeClr val="tx2"/>
                </a:solidFill>
              </a:rPr>
              <a:t>of SO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and </a:t>
            </a:r>
            <a:r>
              <a:rPr lang="en-US" sz="2800" b="1" dirty="0" smtClean="0">
                <a:solidFill>
                  <a:schemeClr val="tx2"/>
                </a:solidFill>
              </a:rPr>
              <a:t>COS</a:t>
            </a:r>
            <a:r>
              <a:rPr lang="en-US" sz="2200" b="1" dirty="0" smtClean="0">
                <a:solidFill>
                  <a:schemeClr val="tx2"/>
                </a:solidFill>
              </a:rPr>
              <a:t/>
            </a:r>
            <a:br>
              <a:rPr lang="en-US" sz="22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/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de-DE" sz="1600" b="1" dirty="0" smtClean="0">
                <a:solidFill>
                  <a:schemeClr val="tx2"/>
                </a:solidFill>
              </a:rPr>
              <a:t>M.</a:t>
            </a:r>
            <a:r>
              <a:rPr lang="de-DE" b="1" dirty="0" smtClean="0">
                <a:solidFill>
                  <a:schemeClr val="tx2"/>
                </a:solidFill>
              </a:rPr>
              <a:t> Höpfner</a:t>
            </a:r>
            <a:r>
              <a:rPr lang="de-DE" b="1" baseline="30000" dirty="0" smtClean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N. Glatthor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U. Grabowski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S. Kellmann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MKiefer</a:t>
            </a:r>
            <a:r>
              <a:rPr lang="de-DE" b="1" baseline="30000" dirty="0" smtClean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A. Leyser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A. Linden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J. Orphal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G. Stiller</a:t>
            </a:r>
            <a:r>
              <a:rPr lang="de-DE" b="1" baseline="30000" dirty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T. v. Clarmann</a:t>
            </a:r>
            <a:r>
              <a:rPr lang="de-DE" b="1" baseline="30000" dirty="0" smtClean="0">
                <a:solidFill>
                  <a:schemeClr val="tx2"/>
                </a:solidFill>
              </a:rPr>
              <a:t>1</a:t>
            </a:r>
            <a:r>
              <a:rPr lang="de-DE" b="1" dirty="0" smtClean="0">
                <a:solidFill>
                  <a:schemeClr val="tx2"/>
                </a:solidFill>
              </a:rPr>
              <a:t>, C. Brühl</a:t>
            </a:r>
            <a:r>
              <a:rPr lang="de-DE" b="1" baseline="30000" dirty="0" smtClean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, J. Lelieveld</a:t>
            </a:r>
            <a:r>
              <a:rPr lang="de-DE" b="1" baseline="30000" dirty="0" smtClean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de-DE" b="1" dirty="0" smtClean="0">
                <a:solidFill>
                  <a:schemeClr val="tx2"/>
                </a:solidFill>
              </a:rPr>
              <a:t>C. Boone</a:t>
            </a:r>
            <a:r>
              <a:rPr lang="de-DE" b="1" baseline="30000" dirty="0" smtClean="0">
                <a:solidFill>
                  <a:schemeClr val="tx2"/>
                </a:solidFill>
              </a:rPr>
              <a:t>3</a:t>
            </a:r>
          </a:p>
          <a:p>
            <a:pPr algn="ctr">
              <a:lnSpc>
                <a:spcPct val="90000"/>
              </a:lnSpc>
            </a:pPr>
            <a:endParaRPr lang="de-DE" b="1" baseline="30000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de-DE" sz="1200" b="1" baseline="30000" dirty="0" smtClean="0">
                <a:solidFill>
                  <a:schemeClr val="tx2"/>
                </a:solidFill>
              </a:rPr>
              <a:t>1</a:t>
            </a:r>
            <a:r>
              <a:rPr lang="de-DE" sz="1200" b="1" dirty="0" smtClean="0">
                <a:solidFill>
                  <a:schemeClr val="tx2"/>
                </a:solidFill>
              </a:rPr>
              <a:t>Institute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Meteorology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and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Climate</a:t>
            </a:r>
            <a:r>
              <a:rPr lang="de-DE" sz="1200" b="1" dirty="0">
                <a:solidFill>
                  <a:schemeClr val="tx2"/>
                </a:solidFill>
              </a:rPr>
              <a:t> Research, Karlsruhe Institute </a:t>
            </a:r>
            <a:r>
              <a:rPr lang="de-DE" sz="1200" b="1" dirty="0" err="1">
                <a:solidFill>
                  <a:schemeClr val="tx2"/>
                </a:solidFill>
              </a:rPr>
              <a:t>of</a:t>
            </a:r>
            <a:r>
              <a:rPr lang="de-DE" sz="1200" b="1" dirty="0">
                <a:solidFill>
                  <a:schemeClr val="tx2"/>
                </a:solidFill>
              </a:rPr>
              <a:t> Technology, Karlsruhe, Germany</a:t>
            </a:r>
          </a:p>
          <a:p>
            <a:pPr algn="ctr">
              <a:lnSpc>
                <a:spcPct val="90000"/>
              </a:lnSpc>
            </a:pPr>
            <a:r>
              <a:rPr lang="de-DE" sz="1200" b="1" baseline="30000" dirty="0" smtClean="0">
                <a:solidFill>
                  <a:schemeClr val="tx2"/>
                </a:solidFill>
              </a:rPr>
              <a:t>2</a:t>
            </a:r>
            <a:r>
              <a:rPr lang="de-DE" sz="1200" b="1" dirty="0" smtClean="0">
                <a:solidFill>
                  <a:schemeClr val="tx2"/>
                </a:solidFill>
              </a:rPr>
              <a:t>Atmospheric </a:t>
            </a:r>
            <a:r>
              <a:rPr lang="de-DE" sz="1200" b="1" dirty="0">
                <a:solidFill>
                  <a:schemeClr val="tx2"/>
                </a:solidFill>
              </a:rPr>
              <a:t>Chemistry Department, Max-Planck-Institute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Chemistry, Mainz, Germany</a:t>
            </a:r>
          </a:p>
          <a:p>
            <a:pPr algn="ctr">
              <a:lnSpc>
                <a:spcPct val="90000"/>
              </a:lnSpc>
            </a:pPr>
            <a:r>
              <a:rPr lang="de-DE" sz="1200" b="1" baseline="30000" dirty="0" smtClean="0">
                <a:solidFill>
                  <a:schemeClr val="tx2"/>
                </a:solidFill>
              </a:rPr>
              <a:t>3</a:t>
            </a:r>
            <a:r>
              <a:rPr lang="de-DE" sz="1200" b="1" dirty="0" smtClean="0">
                <a:solidFill>
                  <a:schemeClr val="tx2"/>
                </a:solidFill>
              </a:rPr>
              <a:t>Department </a:t>
            </a:r>
            <a:r>
              <a:rPr lang="de-DE" sz="1200" b="1" dirty="0" err="1">
                <a:solidFill>
                  <a:schemeClr val="tx2"/>
                </a:solidFill>
              </a:rPr>
              <a:t>of</a:t>
            </a:r>
            <a:r>
              <a:rPr lang="de-DE" sz="1200" b="1" dirty="0">
                <a:solidFill>
                  <a:schemeClr val="tx2"/>
                </a:solidFill>
              </a:rPr>
              <a:t> Chemistry, University </a:t>
            </a:r>
            <a:r>
              <a:rPr lang="de-DE" sz="1200" b="1" dirty="0" err="1">
                <a:solidFill>
                  <a:schemeClr val="tx2"/>
                </a:solidFill>
              </a:rPr>
              <a:t>of</a:t>
            </a:r>
            <a:r>
              <a:rPr lang="de-DE" sz="1200" b="1" dirty="0">
                <a:solidFill>
                  <a:schemeClr val="tx2"/>
                </a:solidFill>
              </a:rPr>
              <a:t> Waterloo, Waterloo, Ontario, Canada</a:t>
            </a:r>
            <a:endParaRPr lang="de-DE" sz="1200" b="1" dirty="0" smtClean="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368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209571" y="247783"/>
            <a:ext cx="740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Comparison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ACE-FTS (</a:t>
            </a:r>
            <a:r>
              <a:rPr lang="de-DE" sz="2000" b="1" dirty="0" err="1" smtClean="0"/>
              <a:t>Doeringer</a:t>
            </a:r>
            <a:r>
              <a:rPr lang="de-DE" sz="2000" b="1" dirty="0" smtClean="0"/>
              <a:t> et al., 2012)</a:t>
            </a:r>
            <a:endParaRPr lang="de-DE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9" y="1116419"/>
            <a:ext cx="8161639" cy="46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22745" y="3882987"/>
            <a:ext cx="129717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Number of limb-scans averaged</a:t>
            </a:r>
            <a:endParaRPr lang="en-GB" dirty="0">
              <a:solidFill>
                <a:srgbClr val="FF99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200940" y="1605517"/>
            <a:ext cx="510362" cy="227747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2519916" y="3806456"/>
            <a:ext cx="797442" cy="228931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171258" y="579083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White numbers: SO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vmr</a:t>
            </a:r>
            <a:r>
              <a:rPr lang="en-GB" dirty="0" smtClean="0"/>
              <a:t> [</a:t>
            </a:r>
            <a:r>
              <a:rPr lang="en-GB" dirty="0" err="1" smtClean="0"/>
              <a:t>ppt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" y="4063123"/>
            <a:ext cx="6353556" cy="234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7" y="2948847"/>
            <a:ext cx="6366129" cy="113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7" y="1809837"/>
            <a:ext cx="6361938" cy="113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0" y="855520"/>
            <a:ext cx="6449142" cy="10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24200" y="6080343"/>
            <a:ext cx="4248150" cy="3603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-216987" y="1208572"/>
            <a:ext cx="798552" cy="280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prstClr val="black"/>
                </a:solidFill>
                <a:latin typeface="Calibri"/>
              </a:rPr>
              <a:t>Latitude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-379368" y="3355783"/>
            <a:ext cx="1178528" cy="280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prstClr val="black"/>
                </a:solidFill>
                <a:latin typeface="Calibri"/>
              </a:rPr>
              <a:t>Altitude</a:t>
            </a:r>
            <a:r>
              <a:rPr lang="de-DE" sz="1400" b="1" dirty="0" smtClean="0">
                <a:solidFill>
                  <a:prstClr val="black"/>
                </a:solidFill>
                <a:latin typeface="Calibri"/>
              </a:rPr>
              <a:t> [km]</a:t>
            </a:r>
            <a:endParaRPr lang="de-D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76084" y="1282240"/>
            <a:ext cx="2367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Volcanic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eruptions</a:t>
            </a:r>
            <a:endParaRPr lang="de-DE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Downwelling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high SO</a:t>
            </a:r>
            <a:r>
              <a:rPr lang="de-DE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during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polar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winter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reason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CN-bursts in spring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levels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photolysis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H</a:t>
            </a:r>
            <a:r>
              <a:rPr lang="de-DE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de-DE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Production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de-DE" b="1" dirty="0" smtClean="0">
                <a:solidFill>
                  <a:prstClr val="black"/>
                </a:solidFill>
                <a:latin typeface="Calibri"/>
              </a:rPr>
              <a:t> COS</a:t>
            </a: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6066265" y="4738170"/>
            <a:ext cx="70982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>
          <a:xfrm flipH="1" flipV="1">
            <a:off x="5822900" y="3218688"/>
            <a:ext cx="953184" cy="21214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>
          <a:xfrm flipH="1" flipV="1">
            <a:off x="5493715" y="2494483"/>
            <a:ext cx="1282370" cy="5433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>
          <a:xfrm flipH="1" flipV="1">
            <a:off x="6066265" y="1265531"/>
            <a:ext cx="766132" cy="2394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0525" y="17200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Time </a:t>
            </a:r>
            <a:r>
              <a:rPr lang="de-DE" sz="2400" b="1" dirty="0" err="1" smtClean="0">
                <a:solidFill>
                  <a:schemeClr val="tx2"/>
                </a:solidFill>
              </a:rPr>
              <a:t>series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SO</a:t>
            </a:r>
            <a:r>
              <a:rPr lang="de-DE" sz="2400" b="1" baseline="-25000" dirty="0" smtClean="0">
                <a:solidFill>
                  <a:schemeClr val="tx2"/>
                </a:solidFill>
              </a:rPr>
              <a:t>2 </a:t>
            </a:r>
            <a:r>
              <a:rPr lang="de-DE" sz="2400" b="1" dirty="0" err="1" smtClean="0">
                <a:solidFill>
                  <a:schemeClr val="tx2"/>
                </a:solidFill>
              </a:rPr>
              <a:t>from</a:t>
            </a:r>
            <a:r>
              <a:rPr lang="de-DE" sz="2400" b="1" dirty="0" smtClean="0">
                <a:solidFill>
                  <a:schemeClr val="tx2"/>
                </a:solidFill>
              </a:rPr>
              <a:t> MIPAS </a:t>
            </a:r>
            <a:r>
              <a:rPr lang="de-DE" sz="2400" b="1" dirty="0" err="1" smtClean="0">
                <a:solidFill>
                  <a:schemeClr val="tx2"/>
                </a:solidFill>
              </a:rPr>
              <a:t>mean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spectra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995363"/>
            <a:ext cx="4805916" cy="33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6"/>
          <a:stretch/>
        </p:blipFill>
        <p:spPr bwMode="auto">
          <a:xfrm>
            <a:off x="4578973" y="2711326"/>
            <a:ext cx="4384273" cy="34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0525" y="17200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err="1" smtClean="0">
                <a:solidFill>
                  <a:schemeClr val="tx2"/>
                </a:solidFill>
              </a:rPr>
              <a:t>Seasonal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distributions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background</a:t>
            </a:r>
            <a:r>
              <a:rPr lang="de-DE" sz="2400" b="1" dirty="0" smtClean="0">
                <a:solidFill>
                  <a:schemeClr val="tx2"/>
                </a:solidFill>
              </a:rPr>
              <a:t> SO</a:t>
            </a:r>
            <a:r>
              <a:rPr lang="de-DE" sz="2400" b="1" baseline="-25000" dirty="0" smtClean="0">
                <a:solidFill>
                  <a:schemeClr val="tx2"/>
                </a:solidFill>
              </a:rPr>
              <a:t>2</a:t>
            </a:r>
            <a:endParaRPr lang="de-DE" sz="2400" b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7662863" y="246063"/>
            <a:ext cx="1292225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00050"/>
            <a:ext cx="4140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948172"/>
            <a:ext cx="4395787" cy="55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621132"/>
            <a:ext cx="22066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4"/>
          <a:stretch>
            <a:fillRect/>
          </a:stretch>
        </p:blipFill>
        <p:spPr bwMode="auto">
          <a:xfrm>
            <a:off x="0" y="2070100"/>
            <a:ext cx="4703763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8175"/>
            <a:ext cx="203041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916113"/>
            <a:ext cx="2019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4221163" y="379095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MIPAS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0" y="3851275"/>
            <a:ext cx="9144000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" y="3868738"/>
            <a:ext cx="8948100" cy="28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6213" y="7233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300" b="1" dirty="0" err="1" smtClean="0">
                <a:solidFill>
                  <a:schemeClr val="tx2"/>
                </a:solidFill>
              </a:rPr>
              <a:t>Production</a:t>
            </a:r>
            <a:r>
              <a:rPr lang="de-DE" sz="2300" b="1" dirty="0" smtClean="0">
                <a:solidFill>
                  <a:schemeClr val="tx2"/>
                </a:solidFill>
              </a:rPr>
              <a:t> </a:t>
            </a:r>
            <a:r>
              <a:rPr lang="de-DE" sz="2300" b="1" dirty="0" err="1" smtClean="0">
                <a:solidFill>
                  <a:schemeClr val="tx2"/>
                </a:solidFill>
              </a:rPr>
              <a:t>from</a:t>
            </a:r>
            <a:r>
              <a:rPr lang="de-DE" sz="2300" b="1" dirty="0" smtClean="0">
                <a:solidFill>
                  <a:schemeClr val="tx2"/>
                </a:solidFill>
              </a:rPr>
              <a:t> COS </a:t>
            </a:r>
            <a:r>
              <a:rPr lang="de-DE" sz="2300" b="1" dirty="0" err="1" smtClean="0">
                <a:solidFill>
                  <a:schemeClr val="tx2"/>
                </a:solidFill>
              </a:rPr>
              <a:t>at</a:t>
            </a:r>
            <a:r>
              <a:rPr lang="de-DE" sz="2300" b="1" dirty="0" smtClean="0">
                <a:solidFill>
                  <a:schemeClr val="tx2"/>
                </a:solidFill>
              </a:rPr>
              <a:t> 25-30 km</a:t>
            </a:r>
            <a:endParaRPr lang="de-DE" sz="2300" b="1" baseline="-25000" dirty="0">
              <a:solidFill>
                <a:schemeClr val="tx2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003321" y="2182483"/>
            <a:ext cx="3372928" cy="46582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03321" y="4448355"/>
            <a:ext cx="3372928" cy="46582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6521570" y="2648309"/>
            <a:ext cx="8626" cy="1800046"/>
          </a:xfrm>
          <a:prstGeom prst="straightConnector1">
            <a:avLst/>
          </a:prstGeom>
          <a:ln w="3810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171019" grpId="0" animBg="1"/>
      <p:bldP spid="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5589" y="189232"/>
            <a:ext cx="6911975" cy="34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>
              <a:tabLst>
                <a:tab pos="180975" algn="l"/>
              </a:tabLst>
            </a:pPr>
            <a:r>
              <a:rPr lang="de-DE" b="1" dirty="0" err="1" smtClean="0">
                <a:solidFill>
                  <a:schemeClr val="tx2"/>
                </a:solidFill>
              </a:rPr>
              <a:t>Production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of</a:t>
            </a:r>
            <a:r>
              <a:rPr lang="de-DE" b="1" dirty="0" smtClean="0">
                <a:solidFill>
                  <a:schemeClr val="tx2"/>
                </a:solidFill>
              </a:rPr>
              <a:t> SO</a:t>
            </a:r>
            <a:r>
              <a:rPr lang="de-DE" b="1" baseline="-25000" dirty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from</a:t>
            </a:r>
            <a:r>
              <a:rPr lang="de-DE" b="1" dirty="0" smtClean="0">
                <a:solidFill>
                  <a:schemeClr val="tx2"/>
                </a:solidFill>
              </a:rPr>
              <a:t> H</a:t>
            </a:r>
            <a:r>
              <a:rPr lang="de-DE" b="1" baseline="-25000" dirty="0" smtClean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SO</a:t>
            </a:r>
            <a:r>
              <a:rPr lang="de-DE" b="1" baseline="-25000" dirty="0" smtClean="0">
                <a:solidFill>
                  <a:schemeClr val="tx2"/>
                </a:solidFill>
              </a:rPr>
              <a:t>4</a:t>
            </a:r>
            <a:r>
              <a:rPr lang="de-DE" b="1" dirty="0" smtClean="0">
                <a:solidFill>
                  <a:schemeClr val="tx2"/>
                </a:solidFill>
              </a:rPr>
              <a:t> in </a:t>
            </a:r>
            <a:r>
              <a:rPr lang="de-DE" b="1" dirty="0" err="1" smtClean="0">
                <a:solidFill>
                  <a:schemeClr val="tx2"/>
                </a:solidFill>
              </a:rPr>
              <a:t>the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upper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stratosphere</a:t>
            </a:r>
            <a:endParaRPr lang="de-DE" b="1" baseline="-250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03" y="866694"/>
            <a:ext cx="4852989" cy="53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26300" y="6116215"/>
            <a:ext cx="184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Brühl et al., ACPD</a:t>
            </a:r>
            <a:r>
              <a:rPr lang="de-DE" sz="1200" dirty="0"/>
              <a:t>,</a:t>
            </a:r>
            <a:r>
              <a:rPr lang="de-DE" sz="1200" dirty="0" smtClean="0"/>
              <a:t> 2013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828675" y="299604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MIPAS</a:t>
            </a:r>
          </a:p>
          <a:p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29340" y="1349773"/>
            <a:ext cx="346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 (ECHAM5-MESSy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aerosl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GMXe</a:t>
            </a:r>
            <a:r>
              <a:rPr lang="de-DE" dirty="0" smtClean="0"/>
              <a:t>)</a:t>
            </a:r>
          </a:p>
          <a:p>
            <a:r>
              <a:rPr lang="de-DE" dirty="0" err="1"/>
              <a:t>w</a:t>
            </a:r>
            <a:r>
              <a:rPr lang="de-DE" dirty="0" err="1" smtClean="0"/>
              <a:t>ithout</a:t>
            </a:r>
            <a:r>
              <a:rPr lang="de-DE" dirty="0" smtClean="0"/>
              <a:t> H</a:t>
            </a:r>
            <a:r>
              <a:rPr lang="de-DE" baseline="-25000" dirty="0" smtClean="0"/>
              <a:t>2</a:t>
            </a:r>
            <a:r>
              <a:rPr lang="de-DE" dirty="0" smtClean="0"/>
              <a:t>SO</a:t>
            </a:r>
            <a:r>
              <a:rPr lang="de-DE" baseline="-25000" dirty="0" smtClean="0"/>
              <a:t>4</a:t>
            </a:r>
            <a:r>
              <a:rPr lang="de-DE" dirty="0" smtClean="0"/>
              <a:t> NIR </a:t>
            </a:r>
            <a:r>
              <a:rPr lang="de-DE" dirty="0" err="1" smtClean="0"/>
              <a:t>photolysis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9340" y="4616309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SO</a:t>
            </a:r>
            <a:r>
              <a:rPr lang="de-DE" baseline="-25000" dirty="0" smtClean="0"/>
              <a:t>4</a:t>
            </a:r>
            <a:r>
              <a:rPr lang="de-DE" dirty="0" smtClean="0"/>
              <a:t> NIR </a:t>
            </a:r>
            <a:r>
              <a:rPr lang="de-DE" dirty="0" err="1" smtClean="0"/>
              <a:t>photolysis</a:t>
            </a:r>
            <a:r>
              <a:rPr lang="de-DE" dirty="0" smtClean="0"/>
              <a:t> +</a:t>
            </a:r>
          </a:p>
          <a:p>
            <a:r>
              <a:rPr lang="de-DE" dirty="0" err="1"/>
              <a:t>s</a:t>
            </a:r>
            <a:r>
              <a:rPr lang="de-DE" dirty="0" err="1" smtClean="0"/>
              <a:t>ulfur</a:t>
            </a:r>
            <a:r>
              <a:rPr lang="de-DE" dirty="0" smtClean="0"/>
              <a:t> sink on </a:t>
            </a:r>
            <a:r>
              <a:rPr lang="de-DE" dirty="0" err="1" smtClean="0"/>
              <a:t>meteoric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endParaRPr lang="de-DE" dirty="0"/>
          </a:p>
        </p:txBody>
      </p:sp>
      <p:pic>
        <p:nvPicPr>
          <p:cNvPr id="10" name="Picture 4" descr="mpi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2267" r="45799" b="50000"/>
          <a:stretch>
            <a:fillRect/>
          </a:stretch>
        </p:blipFill>
        <p:spPr bwMode="auto">
          <a:xfrm>
            <a:off x="6694803" y="141452"/>
            <a:ext cx="786770" cy="8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416724" y="883947"/>
            <a:ext cx="4028535" cy="46582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>
            <a:endCxn id="15" idx="0"/>
          </p:cNvCxnSpPr>
          <p:nvPr/>
        </p:nvCxnSpPr>
        <p:spPr>
          <a:xfrm flipH="1">
            <a:off x="6430992" y="3114135"/>
            <a:ext cx="8626" cy="1269261"/>
          </a:xfrm>
          <a:prstGeom prst="straightConnector1">
            <a:avLst/>
          </a:prstGeom>
          <a:ln w="3810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4416724" y="2648309"/>
            <a:ext cx="4028535" cy="46582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16724" y="4383396"/>
            <a:ext cx="4028535" cy="46582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6518695" y="1349773"/>
            <a:ext cx="22500" cy="1297166"/>
          </a:xfrm>
          <a:prstGeom prst="straightConnector1">
            <a:avLst/>
          </a:prstGeom>
          <a:ln w="3810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55589" y="5806597"/>
            <a:ext cx="1765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/>
              <a:t>Vaida</a:t>
            </a:r>
            <a:r>
              <a:rPr lang="de-DE" sz="1600" i="1" dirty="0" smtClean="0"/>
              <a:t> et al., 2003</a:t>
            </a:r>
          </a:p>
          <a:p>
            <a:r>
              <a:rPr lang="de-DE" sz="1600" i="1" dirty="0" smtClean="0"/>
              <a:t>Mills et al., 2005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1555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962025"/>
            <a:ext cx="47291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72784" y="6593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40 km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3562" y="2458534"/>
            <a:ext cx="244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</a:p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SO</a:t>
            </a:r>
            <a:r>
              <a:rPr lang="de-DE" baseline="-25000" dirty="0" smtClean="0"/>
              <a:t>4</a:t>
            </a:r>
            <a:r>
              <a:rPr lang="de-DE" dirty="0" smtClean="0"/>
              <a:t> NIR </a:t>
            </a:r>
            <a:r>
              <a:rPr lang="de-DE" dirty="0" err="1" smtClean="0"/>
              <a:t>photolysis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63563" y="5206337"/>
            <a:ext cx="143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MIPAS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63562" y="3723380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SO</a:t>
            </a:r>
            <a:r>
              <a:rPr lang="de-DE" baseline="-25000" dirty="0" smtClean="0"/>
              <a:t>4</a:t>
            </a:r>
            <a:r>
              <a:rPr lang="de-DE" dirty="0" smtClean="0"/>
              <a:t> NIR </a:t>
            </a:r>
            <a:r>
              <a:rPr lang="de-DE" dirty="0" err="1" smtClean="0"/>
              <a:t>photolysis</a:t>
            </a:r>
            <a:r>
              <a:rPr lang="de-DE" dirty="0" smtClean="0"/>
              <a:t> +</a:t>
            </a:r>
          </a:p>
          <a:p>
            <a:r>
              <a:rPr lang="de-DE" dirty="0" err="1"/>
              <a:t>s</a:t>
            </a:r>
            <a:r>
              <a:rPr lang="de-DE" dirty="0" err="1" smtClean="0"/>
              <a:t>ulfur</a:t>
            </a:r>
            <a:r>
              <a:rPr lang="de-DE" dirty="0" smtClean="0"/>
              <a:t> sink on </a:t>
            </a:r>
            <a:r>
              <a:rPr lang="de-DE" dirty="0" err="1" smtClean="0"/>
              <a:t>meteoric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63562" y="118178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without</a:t>
            </a:r>
            <a:endParaRPr lang="de-DE" dirty="0" smtClean="0"/>
          </a:p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SO</a:t>
            </a:r>
            <a:r>
              <a:rPr lang="de-DE" baseline="-25000" dirty="0" smtClean="0"/>
              <a:t>4</a:t>
            </a:r>
            <a:r>
              <a:rPr lang="de-DE" dirty="0" smtClean="0"/>
              <a:t> NIR </a:t>
            </a:r>
            <a:r>
              <a:rPr lang="de-DE" dirty="0" err="1" smtClean="0"/>
              <a:t>photolysis</a:t>
            </a:r>
            <a:endParaRPr lang="de-DE" dirty="0"/>
          </a:p>
        </p:txBody>
      </p:sp>
      <p:pic>
        <p:nvPicPr>
          <p:cNvPr id="11" name="Picture 4" descr="mpi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2267" r="45799" b="50000"/>
          <a:stretch>
            <a:fillRect/>
          </a:stretch>
        </p:blipFill>
        <p:spPr bwMode="auto">
          <a:xfrm>
            <a:off x="6694803" y="131927"/>
            <a:ext cx="786770" cy="8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5589" y="189232"/>
            <a:ext cx="6911975" cy="34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>
              <a:tabLst>
                <a:tab pos="180975" algn="l"/>
              </a:tabLst>
            </a:pPr>
            <a:r>
              <a:rPr lang="de-DE" b="1" dirty="0" smtClean="0">
                <a:solidFill>
                  <a:schemeClr val="tx2"/>
                </a:solidFill>
              </a:rPr>
              <a:t>H</a:t>
            </a:r>
            <a:r>
              <a:rPr lang="de-DE" b="1" baseline="-25000" dirty="0" smtClean="0">
                <a:solidFill>
                  <a:schemeClr val="tx2"/>
                </a:solidFill>
              </a:rPr>
              <a:t>2</a:t>
            </a:r>
            <a:r>
              <a:rPr lang="de-DE" b="1" dirty="0" smtClean="0">
                <a:solidFill>
                  <a:schemeClr val="tx2"/>
                </a:solidFill>
              </a:rPr>
              <a:t>SO</a:t>
            </a:r>
            <a:r>
              <a:rPr lang="de-DE" b="1" baseline="-25000" dirty="0" smtClean="0">
                <a:solidFill>
                  <a:schemeClr val="tx2"/>
                </a:solidFill>
              </a:rPr>
              <a:t>4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photolysis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meteoric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dust</a:t>
            </a:r>
            <a:r>
              <a:rPr lang="de-DE" b="1" dirty="0" smtClean="0">
                <a:solidFill>
                  <a:schemeClr val="tx2"/>
                </a:solidFill>
              </a:rPr>
              <a:t> sink</a:t>
            </a:r>
            <a:endParaRPr lang="de-DE" b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432747" y="1116151"/>
            <a:ext cx="5127542" cy="4412779"/>
            <a:chOff x="4380614" y="2005803"/>
            <a:chExt cx="3827740" cy="365379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0"/>
            <a:stretch/>
          </p:blipFill>
          <p:spPr bwMode="auto">
            <a:xfrm>
              <a:off x="4380614" y="2005803"/>
              <a:ext cx="3827740" cy="365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05" t="4935" r="1967" b="59003"/>
            <a:stretch/>
          </p:blipFill>
          <p:spPr>
            <a:xfrm>
              <a:off x="5302618" y="2345994"/>
              <a:ext cx="2072244" cy="2689761"/>
            </a:xfrm>
            <a:prstGeom prst="rect">
              <a:avLst/>
            </a:prstGeom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969" y="341673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en-GB" sz="2400" b="1" dirty="0" smtClean="0">
                <a:solidFill>
                  <a:schemeClr val="tx2"/>
                </a:solidFill>
              </a:rPr>
              <a:t>Comparison of SO2 ‘background’ with SPARC06 models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6758804" y="3157977"/>
            <a:ext cx="601687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453423" y="2973311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MIPAS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04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09140" y="172136"/>
            <a:ext cx="7115822" cy="2935837"/>
            <a:chOff x="811033" y="1800391"/>
            <a:chExt cx="7840980" cy="369379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33" y="1800391"/>
              <a:ext cx="7840980" cy="369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2" t="6498" r="55171" b="60508"/>
            <a:stretch/>
          </p:blipFill>
          <p:spPr>
            <a:xfrm>
              <a:off x="5486400" y="2304289"/>
              <a:ext cx="2253092" cy="2465222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3" t="10588" r="57332" b="60459"/>
            <a:stretch/>
          </p:blipFill>
          <p:spPr>
            <a:xfrm>
              <a:off x="1536191" y="2611526"/>
              <a:ext cx="2152391" cy="2157985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409140" y="3284800"/>
            <a:ext cx="7067415" cy="2935837"/>
            <a:chOff x="834887" y="1856051"/>
            <a:chExt cx="7787640" cy="369379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87" y="1856051"/>
              <a:ext cx="7787640" cy="369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6" t="58109" r="56445" b="6046"/>
            <a:stretch/>
          </p:blipFill>
          <p:spPr>
            <a:xfrm>
              <a:off x="5522976" y="2421331"/>
              <a:ext cx="2114106" cy="264810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3" t="61309" r="55386" b="5919"/>
            <a:stretch/>
          </p:blipFill>
          <p:spPr>
            <a:xfrm>
              <a:off x="1792223" y="2655418"/>
              <a:ext cx="2004403" cy="2414016"/>
            </a:xfrm>
            <a:prstGeom prst="rect">
              <a:avLst/>
            </a:prstGeom>
          </p:spPr>
        </p:pic>
      </p:grpSp>
      <p:cxnSp>
        <p:nvCxnSpPr>
          <p:cNvPr id="11" name="Gerade Verbindung 10"/>
          <p:cNvCxnSpPr/>
          <p:nvPr/>
        </p:nvCxnSpPr>
        <p:spPr>
          <a:xfrm>
            <a:off x="7476555" y="3175437"/>
            <a:ext cx="601687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078242" y="2990771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MIPAS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0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6212" y="274652"/>
            <a:ext cx="723440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000" b="1" dirty="0" err="1" smtClean="0">
                <a:solidFill>
                  <a:schemeClr val="tx2"/>
                </a:solidFill>
              </a:rPr>
              <a:t>Downwelling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of</a:t>
            </a:r>
            <a:r>
              <a:rPr lang="de-DE" sz="2000" b="1" dirty="0">
                <a:solidFill>
                  <a:schemeClr val="tx2"/>
                </a:solidFill>
              </a:rPr>
              <a:t> SO</a:t>
            </a:r>
            <a:r>
              <a:rPr lang="de-DE" sz="2000" b="1" baseline="-25000" dirty="0">
                <a:solidFill>
                  <a:schemeClr val="tx2"/>
                </a:solidFill>
              </a:rPr>
              <a:t>2</a:t>
            </a:r>
            <a:r>
              <a:rPr lang="de-DE" sz="2000" b="1" dirty="0">
                <a:solidFill>
                  <a:schemeClr val="tx2"/>
                </a:solidFill>
              </a:rPr>
              <a:t> in </a:t>
            </a:r>
            <a:r>
              <a:rPr lang="de-DE" sz="2000" b="1" dirty="0" err="1" smtClean="0">
                <a:solidFill>
                  <a:schemeClr val="tx2"/>
                </a:solidFill>
              </a:rPr>
              <a:t>winter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and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depletion</a:t>
            </a:r>
            <a:r>
              <a:rPr lang="de-DE" sz="2000" b="1" dirty="0" smtClean="0">
                <a:solidFill>
                  <a:schemeClr val="tx2"/>
                </a:solidFill>
              </a:rPr>
              <a:t> in spring: </a:t>
            </a:r>
          </a:p>
          <a:p>
            <a:pPr eaLnBrk="0" hangingPunct="0"/>
            <a:r>
              <a:rPr lang="de-DE" sz="2000" b="1" dirty="0" err="1" smtClean="0">
                <a:solidFill>
                  <a:schemeClr val="tx2"/>
                </a:solidFill>
              </a:rPr>
              <a:t>Reason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for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burst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of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condensation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nuclei</a:t>
            </a:r>
            <a:endParaRPr lang="de-DE" sz="2000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68" y="1301151"/>
            <a:ext cx="635874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1" y="1918539"/>
            <a:ext cx="45021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5" y="2058123"/>
            <a:ext cx="6735762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52800" y="2652138"/>
            <a:ext cx="1806575" cy="1001713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1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0384" y="995985"/>
            <a:ext cx="4904920" cy="992802"/>
            <a:chOff x="145" y="794"/>
            <a:chExt cx="2874" cy="495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794"/>
              <a:ext cx="2705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028"/>
              <a:ext cx="286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212" y="274652"/>
            <a:ext cx="723440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000" b="1" dirty="0" err="1" smtClean="0">
                <a:solidFill>
                  <a:schemeClr val="tx2"/>
                </a:solidFill>
              </a:rPr>
              <a:t>Downwelling</a:t>
            </a:r>
            <a:r>
              <a:rPr lang="de-DE" sz="2000" b="1" dirty="0" smtClean="0">
                <a:solidFill>
                  <a:schemeClr val="tx2"/>
                </a:solidFill>
              </a:rPr>
              <a:t> in </a:t>
            </a:r>
            <a:r>
              <a:rPr lang="de-DE" sz="2000" b="1" dirty="0" err="1" smtClean="0">
                <a:solidFill>
                  <a:schemeClr val="tx2"/>
                </a:solidFill>
              </a:rPr>
              <a:t>winter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and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depletion</a:t>
            </a:r>
            <a:r>
              <a:rPr lang="de-DE" sz="2000" b="1" dirty="0" smtClean="0">
                <a:solidFill>
                  <a:schemeClr val="tx2"/>
                </a:solidFill>
              </a:rPr>
              <a:t> in spring: </a:t>
            </a:r>
          </a:p>
          <a:p>
            <a:pPr eaLnBrk="0" hangingPunct="0"/>
            <a:r>
              <a:rPr lang="de-DE" sz="2000" b="1" dirty="0" err="1" smtClean="0">
                <a:solidFill>
                  <a:schemeClr val="tx2"/>
                </a:solidFill>
              </a:rPr>
              <a:t>Reason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for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burst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of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condensation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nuclei</a:t>
            </a:r>
            <a:endParaRPr lang="de-DE" sz="2000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2337250"/>
            <a:ext cx="30432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48574" y="2901987"/>
            <a:ext cx="603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SO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sp>
        <p:nvSpPr>
          <p:cNvPr id="10" name="Textfeld 9"/>
          <p:cNvSpPr txBox="1"/>
          <p:nvPr/>
        </p:nvSpPr>
        <p:spPr>
          <a:xfrm>
            <a:off x="448574" y="3787632"/>
            <a:ext cx="854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SO</a:t>
            </a:r>
            <a:r>
              <a:rPr lang="de-DE" baseline="-25000" dirty="0" smtClean="0"/>
              <a:t>4</a:t>
            </a:r>
            <a:endParaRPr lang="de-DE" baseline="-25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8573" y="4733662"/>
            <a:ext cx="7489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Temp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533329" y="5237278"/>
            <a:ext cx="1189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Nucl</a:t>
            </a:r>
            <a:r>
              <a:rPr lang="de-DE" dirty="0" smtClean="0"/>
              <a:t>. rate</a:t>
            </a: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2918977" y="272221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</a:t>
            </a:r>
            <a:r>
              <a:rPr lang="de-DE" sz="1400" dirty="0" err="1" smtClean="0"/>
              <a:t>pptv</a:t>
            </a:r>
            <a:r>
              <a:rPr lang="de-DE" sz="1400" dirty="0" smtClean="0"/>
              <a:t>]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2916108" y="362511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</a:t>
            </a:r>
            <a:r>
              <a:rPr lang="de-DE" sz="1400" dirty="0" err="1" smtClean="0"/>
              <a:t>pptv</a:t>
            </a:r>
            <a:r>
              <a:rPr lang="de-DE" sz="1400" dirty="0" smtClean="0"/>
              <a:t>]</a:t>
            </a:r>
            <a:endParaRPr lang="de-DE" sz="1400" baseline="-25000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3067594" y="452791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[K]</a:t>
            </a:r>
            <a:endParaRPr lang="de-DE" sz="1400" baseline="-25000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2879408" y="5452721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[cm</a:t>
            </a:r>
            <a:r>
              <a:rPr lang="de-DE" sz="1400" baseline="30000" dirty="0" smtClean="0"/>
              <a:t>-1</a:t>
            </a:r>
            <a:r>
              <a:rPr lang="de-DE" sz="1400" dirty="0" smtClean="0"/>
              <a:t> s</a:t>
            </a:r>
            <a:r>
              <a:rPr lang="de-DE" sz="1400" baseline="30000" dirty="0" smtClean="0"/>
              <a:t>-1</a:t>
            </a:r>
            <a:r>
              <a:rPr lang="de-DE" sz="1400" dirty="0" smtClean="0"/>
              <a:t>]</a:t>
            </a:r>
            <a:endParaRPr lang="de-DE" sz="1400" baseline="-25000" dirty="0"/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4086721" y="4916105"/>
            <a:ext cx="4553560" cy="1214811"/>
            <a:chOff x="348" y="1813"/>
            <a:chExt cx="4966" cy="1286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348" y="1815"/>
              <a:ext cx="1351" cy="1283"/>
              <a:chOff x="348" y="1815"/>
              <a:chExt cx="1351" cy="1283"/>
            </a:xfrm>
          </p:grpSpPr>
          <p:pic>
            <p:nvPicPr>
              <p:cNvPr id="36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354"/>
              <a:stretch>
                <a:fillRect/>
              </a:stretch>
            </p:blipFill>
            <p:spPr bwMode="auto">
              <a:xfrm>
                <a:off x="348" y="1815"/>
                <a:ext cx="1351" cy="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" y="2942"/>
                <a:ext cx="122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1679" y="1813"/>
              <a:ext cx="1227" cy="1283"/>
              <a:chOff x="1784" y="1833"/>
              <a:chExt cx="1227" cy="1283"/>
            </a:xfrm>
          </p:grpSpPr>
          <p:pic>
            <p:nvPicPr>
              <p:cNvPr id="34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3" r="12354"/>
              <a:stretch>
                <a:fillRect/>
              </a:stretch>
            </p:blipFill>
            <p:spPr bwMode="auto">
              <a:xfrm>
                <a:off x="1794" y="1833"/>
                <a:ext cx="1217" cy="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" y="2960"/>
                <a:ext cx="122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2885" y="1814"/>
              <a:ext cx="1227" cy="1283"/>
              <a:chOff x="1784" y="1833"/>
              <a:chExt cx="1227" cy="1283"/>
            </a:xfrm>
          </p:grpSpPr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3" r="12354"/>
              <a:stretch>
                <a:fillRect/>
              </a:stretch>
            </p:blipFill>
            <p:spPr bwMode="auto">
              <a:xfrm>
                <a:off x="1794" y="1833"/>
                <a:ext cx="1217" cy="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" y="2960"/>
                <a:ext cx="122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4087" y="1816"/>
              <a:ext cx="1227" cy="1283"/>
              <a:chOff x="1784" y="1833"/>
              <a:chExt cx="1227" cy="1283"/>
            </a:xfrm>
          </p:grpSpPr>
          <p:pic>
            <p:nvPicPr>
              <p:cNvPr id="30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3" r="12354"/>
              <a:stretch>
                <a:fillRect/>
              </a:stretch>
            </p:blipFill>
            <p:spPr bwMode="auto">
              <a:xfrm>
                <a:off x="1794" y="1833"/>
                <a:ext cx="1217" cy="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" y="2960"/>
                <a:ext cx="122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0" name="Textfeld 39"/>
          <p:cNvSpPr txBox="1"/>
          <p:nvPr/>
        </p:nvSpPr>
        <p:spPr>
          <a:xfrm>
            <a:off x="759411" y="20250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simulation</a:t>
            </a:r>
            <a:endParaRPr lang="de-DE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3776645" y="2623457"/>
            <a:ext cx="5253055" cy="2322877"/>
            <a:chOff x="3776645" y="2623457"/>
            <a:chExt cx="5253055" cy="2322877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8120448" y="2623457"/>
              <a:ext cx="771542" cy="479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3776645" y="3177018"/>
              <a:ext cx="5253055" cy="1769316"/>
              <a:chOff x="0" y="0"/>
              <a:chExt cx="5760" cy="1873"/>
            </a:xfrm>
          </p:grpSpPr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0"/>
                <a:ext cx="5283" cy="1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"/>
                <a:ext cx="470" cy="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261" y="2892680"/>
              <a:ext cx="4226156" cy="35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57" y="2722644"/>
              <a:ext cx="2877324" cy="21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feld 40"/>
            <p:cNvSpPr txBox="1"/>
            <p:nvPr/>
          </p:nvSpPr>
          <p:spPr>
            <a:xfrm>
              <a:off x="4200422" y="3283195"/>
              <a:ext cx="8985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MIPAS</a:t>
              </a:r>
              <a:endParaRPr lang="de-DE" b="1" dirty="0"/>
            </a:p>
          </p:txBody>
        </p:sp>
      </p:grpSp>
      <p:cxnSp>
        <p:nvCxnSpPr>
          <p:cNvPr id="43" name="Gerade Verbindung mit Pfeil 42"/>
          <p:cNvCxnSpPr/>
          <p:nvPr/>
        </p:nvCxnSpPr>
        <p:spPr>
          <a:xfrm>
            <a:off x="2579564" y="2941801"/>
            <a:ext cx="1744786" cy="2295477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12" y="478573"/>
            <a:ext cx="3595687" cy="28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41"/>
          <a:stretch/>
        </p:blipFill>
        <p:spPr bwMode="auto">
          <a:xfrm>
            <a:off x="185126" y="3839884"/>
            <a:ext cx="8743951" cy="172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32258" y="3348418"/>
            <a:ext cx="2659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Thomason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Peter, 2006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20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71462" y="300824"/>
            <a:ext cx="2443163" cy="35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000" b="1" dirty="0" err="1" smtClean="0">
                <a:solidFill>
                  <a:schemeClr val="tx2"/>
                </a:solidFill>
              </a:rPr>
              <a:t>Volcanic</a:t>
            </a:r>
            <a:r>
              <a:rPr lang="de-DE" sz="20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err="1" smtClean="0">
                <a:solidFill>
                  <a:schemeClr val="tx2"/>
                </a:solidFill>
              </a:rPr>
              <a:t>eruptions</a:t>
            </a:r>
            <a:endParaRPr lang="de-DE" sz="2000" b="1" dirty="0" smtClean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174085"/>
            <a:ext cx="3662363" cy="3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0" y="3025377"/>
            <a:ext cx="261099" cy="90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372100"/>
            <a:ext cx="657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Ruang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9938"/>
            <a:ext cx="144462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Reventador 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849938"/>
            <a:ext cx="15398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36700" y="5849938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Reventador</a:t>
            </a:r>
            <a:endParaRPr lang="de-DE" dirty="0"/>
          </a:p>
        </p:txBody>
      </p:sp>
      <p:pic>
        <p:nvPicPr>
          <p:cNvPr id="11" name="Picture 7" descr="Soufrière Hills 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849938"/>
            <a:ext cx="15287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32113" y="5849938"/>
            <a:ext cx="1620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/>
              <a:t>Soufrière</a:t>
            </a:r>
            <a:r>
              <a:rPr lang="de-DE" dirty="0"/>
              <a:t> </a:t>
            </a:r>
            <a:r>
              <a:rPr lang="de-DE" dirty="0" smtClean="0"/>
              <a:t>Hills</a:t>
            </a:r>
            <a:endParaRPr lang="de-DE" dirty="0"/>
          </a:p>
        </p:txBody>
      </p:sp>
      <p:pic>
        <p:nvPicPr>
          <p:cNvPr id="13" name="Picture 9" descr="Manam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80" y="5851525"/>
            <a:ext cx="1519237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97413" y="5849938"/>
            <a:ext cx="95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Manam</a:t>
            </a:r>
            <a:endParaRPr lang="de-DE" dirty="0"/>
          </a:p>
        </p:txBody>
      </p:sp>
      <p:pic>
        <p:nvPicPr>
          <p:cNvPr id="17" name="Picture 13" descr="Rabaul 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79" y="5849938"/>
            <a:ext cx="1557337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80774" y="5849938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Rabaul</a:t>
            </a:r>
            <a:endParaRPr lang="de-DE" dirty="0"/>
          </a:p>
        </p:txBody>
      </p:sp>
      <p:pic>
        <p:nvPicPr>
          <p:cNvPr id="4105" name="Picture 9" descr="http://cdn4.wn.com/ph/img/15/37/ea681573ccfe6daa4261eefac733-grand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16" y="5851525"/>
            <a:ext cx="1578326" cy="103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630340" y="5856400"/>
            <a:ext cx="1411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Jebel</a:t>
            </a:r>
            <a:r>
              <a:rPr lang="de-DE" dirty="0" smtClean="0"/>
              <a:t> al Tair</a:t>
            </a:r>
            <a:endParaRPr lang="de-DE" dirty="0"/>
          </a:p>
        </p:txBody>
      </p:sp>
      <p:pic>
        <p:nvPicPr>
          <p:cNvPr id="25" name="Picture 21" descr="Nabro Phot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40" y="29570"/>
            <a:ext cx="1299435" cy="9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ile:Merapi Indoes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9" y="17825"/>
            <a:ext cx="1307086" cy="9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71600"/>
            <a:ext cx="72628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0286" y="5864136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Ruang</a:t>
            </a:r>
            <a:endParaRPr lang="de-DE" dirty="0"/>
          </a:p>
        </p:txBody>
      </p:sp>
      <p:pic>
        <p:nvPicPr>
          <p:cNvPr id="19" name="Picture 15" descr="Okmok Phot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5545"/>
            <a:ext cx="1356876" cy="9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444625" y="-1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Okmok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1" name="Picture 17" descr="Kasatochi Phot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4" y="25545"/>
            <a:ext cx="1376023" cy="9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678510" y="35356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Kasatochi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3" name="Picture 19" descr="Sarychev Peak Phot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5" y="25545"/>
            <a:ext cx="1189659" cy="9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077026" y="490094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Sarychev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040135" y="35356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Nabro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607353" y="4886324"/>
            <a:ext cx="726148" cy="9636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7" name="Picture 11" descr="https://encrypted-tbn0.gstatic.com/images?q=tbn:ANd9GcR6mMnKcpKI2CHXQIO9KTV16iZiYjK14R5IIt6G8-vwALvhZgc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5545"/>
            <a:ext cx="1210903" cy="9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17475" y="472586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Chaiten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109" name="Picture 13" descr="https://encrypted-tbn3.gstatic.com/images?q=tbn:ANd9GcTdZymdo6_ARfqZMeeIPPSN1XIByG51DNJy9Z6wwZyTad1VAVSv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6"/>
          <a:stretch/>
        </p:blipFill>
        <p:spPr bwMode="auto">
          <a:xfrm>
            <a:off x="5218112" y="17825"/>
            <a:ext cx="1264288" cy="9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373202" y="533916"/>
            <a:ext cx="95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Pacaya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703748" y="495497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Merapi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H="1" flipV="1">
            <a:off x="1446212" y="4952999"/>
            <a:ext cx="630237" cy="8969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H="1" flipV="1">
            <a:off x="1902441" y="4810125"/>
            <a:ext cx="1640859" cy="10398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H="1" flipV="1">
            <a:off x="2959099" y="4952999"/>
            <a:ext cx="2215367" cy="8969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 flipV="1">
            <a:off x="3543300" y="4810125"/>
            <a:ext cx="332973" cy="10398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H="1" flipV="1">
            <a:off x="4077025" y="4952999"/>
            <a:ext cx="2626722" cy="8969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H="1" flipV="1">
            <a:off x="4810124" y="4810125"/>
            <a:ext cx="3526049" cy="10398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607352" y="935856"/>
            <a:ext cx="4567113" cy="1150119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1902442" y="935855"/>
            <a:ext cx="3340755" cy="68339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3277393" y="933555"/>
            <a:ext cx="2112994" cy="68569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4619624" y="935857"/>
            <a:ext cx="1230631" cy="683391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5850254" y="933555"/>
            <a:ext cx="722893" cy="838094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H="1">
            <a:off x="6857999" y="933554"/>
            <a:ext cx="290742" cy="91429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 flipV="1">
            <a:off x="3543300" y="1847848"/>
            <a:ext cx="2784009" cy="40020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H="1">
            <a:off x="7277099" y="935857"/>
            <a:ext cx="1169557" cy="83579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2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/>
      <p:bldP spid="10" grpId="0"/>
      <p:bldP spid="12" grpId="0"/>
      <p:bldP spid="14" grpId="0"/>
      <p:bldP spid="18" grpId="0"/>
      <p:bldP spid="30" grpId="0"/>
      <p:bldP spid="8" grpId="0"/>
      <p:bldP spid="20" grpId="0"/>
      <p:bldP spid="22" grpId="0"/>
      <p:bldP spid="24" grpId="0"/>
      <p:bldP spid="26" grpId="0"/>
      <p:bldP spid="27" grpId="0" animBg="1"/>
      <p:bldP spid="32" grpId="0"/>
      <p:bldP spid="34" grpId="0"/>
      <p:bldP spid="36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2261" y="1967022"/>
            <a:ext cx="773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SO</a:t>
            </a:r>
            <a:r>
              <a:rPr lang="en-GB" sz="3600" b="1" baseline="-25000" dirty="0" smtClean="0"/>
              <a:t>2</a:t>
            </a:r>
            <a:r>
              <a:rPr lang="en-GB" sz="3600" b="1" dirty="0" smtClean="0"/>
              <a:t> from single MIPAS limb-scans</a:t>
            </a:r>
            <a:endParaRPr lang="en-GB" sz="36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16" y="2858387"/>
            <a:ext cx="35544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8" y="1116418"/>
            <a:ext cx="5553519" cy="5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36" y="1562985"/>
            <a:ext cx="1798610" cy="31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8506" y="32041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Error </a:t>
            </a:r>
            <a:r>
              <a:rPr lang="de-DE" sz="2400" b="1" dirty="0" err="1" smtClean="0">
                <a:solidFill>
                  <a:schemeClr val="tx2"/>
                </a:solidFill>
              </a:rPr>
              <a:t>estimation</a:t>
            </a:r>
            <a:r>
              <a:rPr lang="de-DE" sz="2400" b="1" dirty="0" smtClean="0">
                <a:solidFill>
                  <a:schemeClr val="tx2"/>
                </a:solidFill>
              </a:rPr>
              <a:t>: SO</a:t>
            </a:r>
            <a:r>
              <a:rPr lang="de-DE" sz="2400" b="1" baseline="-25000" dirty="0" smtClean="0">
                <a:solidFill>
                  <a:schemeClr val="tx2"/>
                </a:solidFill>
              </a:rPr>
              <a:t>2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from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single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limb</a:t>
            </a:r>
            <a:r>
              <a:rPr lang="de-DE" sz="2400" b="1" dirty="0" smtClean="0">
                <a:solidFill>
                  <a:schemeClr val="tx2"/>
                </a:solidFill>
              </a:rPr>
              <a:t>-scans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95363"/>
            <a:ext cx="5295012" cy="517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8506" y="182192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err="1" smtClean="0">
                <a:solidFill>
                  <a:schemeClr val="tx2"/>
                </a:solidFill>
              </a:rPr>
              <a:t>Comparison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ACE-FTS (500 km, 5 h)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00307" y="179800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6000307" y="3491023"/>
            <a:ext cx="287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Volc</a:t>
            </a:r>
            <a:r>
              <a:rPr lang="en-GB" dirty="0" smtClean="0"/>
              <a:t>. enhanced (&gt;50 </a:t>
            </a:r>
            <a:r>
              <a:rPr lang="en-GB" dirty="0" err="1" smtClean="0"/>
              <a:t>pptv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6000307" y="5280837"/>
            <a:ext cx="299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Volc</a:t>
            </a:r>
            <a:r>
              <a:rPr lang="en-GB" dirty="0" smtClean="0"/>
              <a:t>. enhanced (&gt;200 </a:t>
            </a:r>
            <a:r>
              <a:rPr lang="en-GB" dirty="0" err="1" smtClean="0"/>
              <a:t>pptv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9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9" y="1265275"/>
            <a:ext cx="7505060" cy="49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8505" y="309782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err="1" smtClean="0">
                <a:solidFill>
                  <a:schemeClr val="tx2"/>
                </a:solidFill>
              </a:rPr>
              <a:t>Comparison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ACE-FTS (500 km, 5 h):</a:t>
            </a:r>
          </a:p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Background </a:t>
            </a:r>
            <a:r>
              <a:rPr lang="de-DE" sz="2400" b="1" dirty="0" err="1" smtClean="0">
                <a:solidFill>
                  <a:schemeClr val="tx2"/>
                </a:solidFill>
              </a:rPr>
              <a:t>before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and</a:t>
            </a:r>
            <a:r>
              <a:rPr lang="de-DE" sz="2400" b="1" dirty="0" smtClean="0">
                <a:solidFill>
                  <a:schemeClr val="tx2"/>
                </a:solidFill>
              </a:rPr>
              <a:t> after Jan 2005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" y="1127050"/>
            <a:ext cx="5551897" cy="514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8505" y="309782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err="1" smtClean="0">
                <a:solidFill>
                  <a:schemeClr val="tx2"/>
                </a:solidFill>
              </a:rPr>
              <a:t>Comparison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ACE-FTS </a:t>
            </a:r>
            <a:r>
              <a:rPr lang="de-DE" sz="2400" b="1" dirty="0" err="1" smtClean="0">
                <a:solidFill>
                  <a:schemeClr val="tx2"/>
                </a:solidFill>
              </a:rPr>
              <a:t>and</a:t>
            </a:r>
            <a:r>
              <a:rPr lang="de-DE" sz="2400" b="1" dirty="0" smtClean="0">
                <a:solidFill>
                  <a:schemeClr val="tx2"/>
                </a:solidFill>
              </a:rPr>
              <a:t> MIPAS </a:t>
            </a:r>
            <a:r>
              <a:rPr lang="de-DE" sz="2400" b="1" dirty="0" err="1" smtClean="0">
                <a:solidFill>
                  <a:schemeClr val="tx2"/>
                </a:solidFill>
              </a:rPr>
              <a:t>from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monthly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mean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spectra</a:t>
            </a:r>
            <a:r>
              <a:rPr lang="de-DE" sz="2400" b="1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00307" y="276557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6000307" y="5117804"/>
            <a:ext cx="287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Volc</a:t>
            </a:r>
            <a:r>
              <a:rPr lang="en-GB" dirty="0" smtClean="0"/>
              <a:t>. enhanced (&gt;50 </a:t>
            </a:r>
            <a:r>
              <a:rPr lang="en-GB" dirty="0" err="1" smtClean="0"/>
              <a:t>pptv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" y="563407"/>
            <a:ext cx="7267020" cy="57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8505" y="1432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err="1" smtClean="0">
                <a:solidFill>
                  <a:schemeClr val="tx2"/>
                </a:solidFill>
              </a:rPr>
              <a:t>Comparison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in-situ </a:t>
            </a:r>
            <a:r>
              <a:rPr lang="de-DE" sz="2400" b="1" dirty="0" err="1" smtClean="0">
                <a:solidFill>
                  <a:schemeClr val="tx2"/>
                </a:solidFill>
              </a:rPr>
              <a:t>observations</a:t>
            </a:r>
            <a:endParaRPr lang="de-DE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21523" y="1584251"/>
            <a:ext cx="1669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In-situ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92D050"/>
                </a:solidFill>
              </a:rPr>
              <a:t>MIPAS before Mar 2004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0070C0"/>
                </a:solidFill>
              </a:rPr>
              <a:t>MPAS after Jan 2005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489"/>
            <a:ext cx="7293934" cy="6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07" y="995363"/>
            <a:ext cx="1884493" cy="45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80482" y="995363"/>
            <a:ext cx="7418867" cy="5209600"/>
            <a:chOff x="680483" y="703709"/>
            <a:chExt cx="7418867" cy="5209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1"/>
            <a:stretch/>
          </p:blipFill>
          <p:spPr bwMode="auto">
            <a:xfrm>
              <a:off x="680483" y="703709"/>
              <a:ext cx="7418867" cy="433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89" y="5050466"/>
              <a:ext cx="6772939" cy="86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22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14032" y="1041548"/>
            <a:ext cx="8504410" cy="5164667"/>
            <a:chOff x="314032" y="1041548"/>
            <a:chExt cx="8504410" cy="5164667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16938" y="1041548"/>
              <a:ext cx="8301504" cy="5164667"/>
              <a:chOff x="622446" y="1134205"/>
              <a:chExt cx="8301504" cy="516466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446" y="1134205"/>
                <a:ext cx="8301504" cy="320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963" y="4427201"/>
                <a:ext cx="8059479" cy="1871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32" y="2906343"/>
              <a:ext cx="26670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6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"/>
          <a:stretch/>
        </p:blipFill>
        <p:spPr bwMode="auto">
          <a:xfrm>
            <a:off x="281067" y="1909733"/>
            <a:ext cx="4036014" cy="393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7851" y="324702"/>
            <a:ext cx="740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Observations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SO</a:t>
            </a:r>
            <a:r>
              <a:rPr lang="de-DE" b="1" baseline="-25000" dirty="0" smtClean="0"/>
              <a:t>2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FTIR </a:t>
            </a:r>
            <a:r>
              <a:rPr lang="de-DE" b="1" dirty="0" err="1" smtClean="0"/>
              <a:t>limb</a:t>
            </a:r>
            <a:r>
              <a:rPr lang="de-DE" b="1" dirty="0" smtClean="0"/>
              <a:t> solar </a:t>
            </a:r>
            <a:r>
              <a:rPr lang="de-DE" b="1" dirty="0" err="1" smtClean="0"/>
              <a:t>occultation</a:t>
            </a:r>
            <a:r>
              <a:rPr lang="de-DE" b="1" dirty="0" smtClean="0"/>
              <a:t> </a:t>
            </a:r>
            <a:r>
              <a:rPr lang="de-DE" b="1" dirty="0" err="1" smtClean="0"/>
              <a:t>spectroscopy</a:t>
            </a:r>
            <a:endParaRPr lang="de-DE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27" y="2305877"/>
            <a:ext cx="4277419" cy="292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8152" y="1401865"/>
            <a:ext cx="322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ATMOS: </a:t>
            </a:r>
            <a:r>
              <a:rPr lang="de-DE" dirty="0" err="1" smtClean="0"/>
              <a:t>Rinsland</a:t>
            </a:r>
            <a:r>
              <a:rPr lang="de-DE" dirty="0" smtClean="0"/>
              <a:t> et al., 1995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76414" y="1405626"/>
            <a:ext cx="366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ACE-FTS: </a:t>
            </a:r>
            <a:r>
              <a:rPr lang="de-DE" dirty="0" err="1" smtClean="0"/>
              <a:t>Doeringer</a:t>
            </a:r>
            <a:r>
              <a:rPr lang="de-DE" dirty="0" smtClean="0"/>
              <a:t> et al., 2012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493259" y="4193270"/>
            <a:ext cx="123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July</a:t>
            </a:r>
            <a:r>
              <a:rPr lang="de-DE" dirty="0" smtClean="0"/>
              <a:t> 2009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2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5424" y="2328530"/>
            <a:ext cx="789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COS from single MIPAS limb-scans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871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5363"/>
            <a:ext cx="8705726" cy="40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83516" y="538869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Burgess et al., 2005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6721434" y="3017244"/>
            <a:ext cx="980337" cy="21128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1482437" y="2718382"/>
            <a:ext cx="980337" cy="21128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5363"/>
            <a:ext cx="5335868" cy="397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6226" y="150288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OCS: </a:t>
            </a:r>
            <a:r>
              <a:rPr lang="de-DE" sz="2400" b="1" dirty="0" err="1">
                <a:solidFill>
                  <a:schemeClr val="tx2"/>
                </a:solidFill>
              </a:rPr>
              <a:t>c</a:t>
            </a:r>
            <a:r>
              <a:rPr lang="de-DE" sz="2400" b="1" dirty="0" err="1" smtClean="0">
                <a:solidFill>
                  <a:schemeClr val="tx2"/>
                </a:solidFill>
              </a:rPr>
              <a:t>omparison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ACE-FTS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799100" y="1139085"/>
            <a:ext cx="3259034" cy="5100821"/>
            <a:chOff x="5799100" y="1139085"/>
            <a:chExt cx="3259034" cy="510082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100" y="1139085"/>
              <a:ext cx="3259034" cy="473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6772939" y="5870574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Barkley et al., 2008</a:t>
              </a:r>
              <a:endParaRPr lang="en-GB" dirty="0"/>
            </a:p>
          </p:txBody>
        </p:sp>
      </p:grpSp>
      <p:cxnSp>
        <p:nvCxnSpPr>
          <p:cNvPr id="8" name="Gerade Verbindung mit Pfeil 7"/>
          <p:cNvCxnSpPr/>
          <p:nvPr/>
        </p:nvCxnSpPr>
        <p:spPr>
          <a:xfrm flipH="1">
            <a:off x="414670" y="3327991"/>
            <a:ext cx="723014" cy="2542583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23284" y="5910594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Problem: due to tropical profiles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584252" y="4939593"/>
            <a:ext cx="4040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Spectroscopy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dirty="0" smtClean="0"/>
              <a:t>MIPAS-Karlsruhe retrievals use other </a:t>
            </a:r>
          </a:p>
          <a:p>
            <a:r>
              <a:rPr lang="en-GB" dirty="0" smtClean="0"/>
              <a:t>IR band than 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6226" y="150288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OCS: </a:t>
            </a:r>
            <a:r>
              <a:rPr lang="de-DE" sz="2400" b="1" dirty="0" err="1">
                <a:solidFill>
                  <a:schemeClr val="tx2"/>
                </a:solidFill>
              </a:rPr>
              <a:t>c</a:t>
            </a:r>
            <a:r>
              <a:rPr lang="de-DE" sz="2400" b="1" dirty="0" err="1" smtClean="0">
                <a:solidFill>
                  <a:schemeClr val="tx2"/>
                </a:solidFill>
              </a:rPr>
              <a:t>omparison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with</a:t>
            </a:r>
            <a:r>
              <a:rPr lang="de-DE" sz="2400" b="1" dirty="0" smtClean="0">
                <a:solidFill>
                  <a:schemeClr val="tx2"/>
                </a:solidFill>
              </a:rPr>
              <a:t> SPARC06 </a:t>
            </a:r>
            <a:r>
              <a:rPr lang="de-DE" sz="2400" b="1" dirty="0" err="1" smtClean="0">
                <a:solidFill>
                  <a:schemeClr val="tx2"/>
                </a:solidFill>
              </a:rPr>
              <a:t>models</a:t>
            </a:r>
            <a:endParaRPr lang="de-DE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31696" y="5319087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MIPAS</a:t>
            </a:r>
            <a:endParaRPr lang="en-GB" b="1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19294" y="1762027"/>
            <a:ext cx="3587115" cy="3413760"/>
            <a:chOff x="619294" y="1762027"/>
            <a:chExt cx="3587115" cy="341376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19294" y="1762027"/>
              <a:ext cx="3587115" cy="341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" t="56105" r="9952" b="10723"/>
            <a:stretch/>
          </p:blipFill>
          <p:spPr>
            <a:xfrm>
              <a:off x="1241087" y="2080848"/>
              <a:ext cx="2582265" cy="2172614"/>
            </a:xfrm>
            <a:prstGeom prst="rect">
              <a:avLst/>
            </a:prstGeom>
          </p:spPr>
        </p:pic>
      </p:grpSp>
      <p:cxnSp>
        <p:nvCxnSpPr>
          <p:cNvPr id="9" name="Gerade Verbindung 8"/>
          <p:cNvCxnSpPr>
            <a:endCxn id="6" idx="1"/>
          </p:cNvCxnSpPr>
          <p:nvPr/>
        </p:nvCxnSpPr>
        <p:spPr>
          <a:xfrm>
            <a:off x="3530009" y="5503753"/>
            <a:ext cx="601687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4580954" y="1762027"/>
            <a:ext cx="3545011" cy="3413760"/>
            <a:chOff x="4571849" y="2029095"/>
            <a:chExt cx="4037171" cy="386048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571849" y="2029095"/>
              <a:ext cx="4037171" cy="386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4" t="59402" r="14847" b="6951"/>
            <a:stretch/>
          </p:blipFill>
          <p:spPr>
            <a:xfrm>
              <a:off x="5278426" y="2653327"/>
              <a:ext cx="2691995" cy="244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2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4" y="1805893"/>
            <a:ext cx="8494307" cy="30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6226" y="150288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OCS: </a:t>
            </a:r>
            <a:r>
              <a:rPr lang="de-DE" sz="2400" b="1" dirty="0" err="1" smtClean="0">
                <a:solidFill>
                  <a:schemeClr val="tx2"/>
                </a:solidFill>
              </a:rPr>
              <a:t>monthly</a:t>
            </a:r>
            <a:r>
              <a:rPr lang="de-DE" sz="2400" b="1" dirty="0" smtClean="0">
                <a:solidFill>
                  <a:schemeClr val="tx2"/>
                </a:solidFill>
              </a:rPr>
              <a:t> meridional </a:t>
            </a:r>
            <a:r>
              <a:rPr lang="de-DE" sz="2400" b="1" dirty="0" err="1" smtClean="0">
                <a:solidFill>
                  <a:schemeClr val="tx2"/>
                </a:solidFill>
              </a:rPr>
              <a:t>mean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distribution</a:t>
            </a:r>
            <a:endParaRPr lang="de-DE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731788"/>
            <a:ext cx="7935876" cy="28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0" y="3555816"/>
            <a:ext cx="7715250" cy="27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6226" y="150288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OCS: time </a:t>
            </a:r>
            <a:r>
              <a:rPr lang="de-DE" sz="2400" b="1" dirty="0" err="1" smtClean="0">
                <a:solidFill>
                  <a:schemeClr val="tx2"/>
                </a:solidFill>
              </a:rPr>
              <a:t>series</a:t>
            </a:r>
            <a:endParaRPr lang="de-DE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6226" y="150288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OCS: global </a:t>
            </a:r>
            <a:r>
              <a:rPr lang="de-DE" sz="2400" b="1" dirty="0" err="1" smtClean="0">
                <a:solidFill>
                  <a:schemeClr val="tx2"/>
                </a:solidFill>
              </a:rPr>
              <a:t>distribution</a:t>
            </a:r>
            <a:endParaRPr lang="de-DE" sz="2400" b="1" dirty="0" smtClean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" y="419100"/>
            <a:ext cx="759164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17" y="1711842"/>
            <a:ext cx="715939" cy="40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425" y="-4374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 smtClean="0">
                <a:solidFill>
                  <a:schemeClr val="tx2"/>
                </a:solidFill>
              </a:rPr>
              <a:t>OCS: global </a:t>
            </a:r>
            <a:r>
              <a:rPr lang="de-DE" sz="2400" b="1" dirty="0" err="1" smtClean="0">
                <a:solidFill>
                  <a:schemeClr val="tx2"/>
                </a:solidFill>
              </a:rPr>
              <a:t>distribution</a:t>
            </a:r>
            <a:r>
              <a:rPr lang="de-DE" sz="2400" b="1" dirty="0" smtClean="0">
                <a:solidFill>
                  <a:schemeClr val="tx2"/>
                </a:solidFill>
              </a:rPr>
              <a:t> @ 9 km</a:t>
            </a:r>
          </a:p>
        </p:txBody>
      </p:sp>
    </p:spTree>
    <p:extLst>
      <p:ext uri="{BB962C8B-B14F-4D97-AF65-F5344CB8AC3E}">
        <p14:creationId xmlns:p14="http://schemas.microsoft.com/office/powerpoint/2010/main" val="38189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7452" y="847725"/>
            <a:ext cx="83950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Monthly 10° zonal mean SO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profiles from MIPAS 2002-2012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First observations of: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Stratospheric maximum @26-30 km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/>
              <a:t>Downwelling</a:t>
            </a:r>
            <a:r>
              <a:rPr lang="en-US" sz="2000" b="1" dirty="0" smtClean="0"/>
              <a:t> and springtime depletion of SO</a:t>
            </a:r>
            <a:r>
              <a:rPr lang="en-US" sz="2000" b="1" baseline="-25000" dirty="0"/>
              <a:t>2</a:t>
            </a:r>
            <a:r>
              <a:rPr lang="en-US" sz="2000" b="1" dirty="0" smtClean="0"/>
              <a:t>-rich air during polar winter as explanation for the springtime CN bursts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Confirmation of need for: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Visible and near-IR photolysis of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SO</a:t>
            </a:r>
            <a:r>
              <a:rPr lang="en-US" sz="2000" b="1" baseline="-25000" dirty="0" smtClean="0"/>
              <a:t>4</a:t>
            </a:r>
            <a:endParaRPr lang="en-US" sz="2000" b="1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Irreversible sink of sulfur (meteoric dust?)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variability: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Lower stratosphere: volcanic eruptions (no indication for any larger anthropogenic influence)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/>
              <a:t>1-year: </a:t>
            </a:r>
            <a:r>
              <a:rPr lang="en-US" sz="2000" b="1" dirty="0" err="1"/>
              <a:t>downwelling</a:t>
            </a:r>
            <a:r>
              <a:rPr lang="en-US" sz="2000" b="1" dirty="0"/>
              <a:t> at high latitudes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~30 km: QBO at tropics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35-45 km: SAO at </a:t>
            </a:r>
            <a:r>
              <a:rPr lang="en-US" dirty="0" err="1" smtClean="0"/>
              <a:t>tropics+sub-tropics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Upper stratosphere: indications for solar cycle</a:t>
            </a:r>
            <a:endParaRPr lang="en-US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235891" y="166291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Summary</a:t>
            </a:r>
            <a:endParaRPr lang="de-DE" sz="2800" b="1" dirty="0"/>
          </a:p>
        </p:txBody>
      </p:sp>
      <p:pic>
        <p:nvPicPr>
          <p:cNvPr id="5" name="Picture 4" descr="mpic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2267" r="45799" b="50000"/>
          <a:stretch>
            <a:fillRect/>
          </a:stretch>
        </p:blipFill>
        <p:spPr bwMode="auto">
          <a:xfrm>
            <a:off x="6694803" y="131927"/>
            <a:ext cx="786770" cy="8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 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06281" y="164686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Summary </a:t>
            </a:r>
            <a:r>
              <a:rPr lang="de-DE" sz="2800" b="1" dirty="0" err="1" smtClean="0"/>
              <a:t>cont</a:t>
            </a:r>
            <a:r>
              <a:rPr lang="de-DE" sz="2800" b="1" dirty="0" smtClean="0"/>
              <a:t>.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77451" y="847725"/>
            <a:ext cx="867946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Single SO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profiles from MIPAS 2002-2012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Very good comparison with ACE-FTS during volcanic episodes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Signs for positive bias in background profiles (&gt;2005)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Detailed distribution of SO2 in the lower stratosphere after volcanic eruptions</a:t>
            </a:r>
          </a:p>
          <a:p>
            <a:pPr>
              <a:spcAft>
                <a:spcPts val="600"/>
              </a:spcAft>
            </a:pPr>
            <a:endParaRPr lang="en-US" sz="2000" b="1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Single COS </a:t>
            </a:r>
            <a:r>
              <a:rPr lang="en-US" sz="2000" b="1" dirty="0"/>
              <a:t>profiles from MIPAS </a:t>
            </a:r>
            <a:r>
              <a:rPr lang="en-US" sz="2000" b="1" dirty="0" smtClean="0"/>
              <a:t>2002-2012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Positive offset compared to ACE-FTS (spectroscopy?)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Good comparison with SPARC06 models</a:t>
            </a:r>
          </a:p>
        </p:txBody>
      </p:sp>
    </p:spTree>
    <p:extLst>
      <p:ext uri="{BB962C8B-B14F-4D97-AF65-F5344CB8AC3E}">
        <p14:creationId xmlns:p14="http://schemas.microsoft.com/office/powerpoint/2010/main" val="2202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envisat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57250"/>
            <a:ext cx="8437563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9" name="Line 3"/>
          <p:cNvSpPr>
            <a:spLocks noChangeShapeType="1"/>
          </p:cNvSpPr>
          <p:nvPr/>
        </p:nvSpPr>
        <p:spPr bwMode="auto">
          <a:xfrm flipH="1">
            <a:off x="1538288" y="2971800"/>
            <a:ext cx="925512" cy="1528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 flipH="1">
            <a:off x="1514475" y="2970213"/>
            <a:ext cx="949325" cy="1441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 flipH="1">
            <a:off x="1490663" y="2968625"/>
            <a:ext cx="973137" cy="134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382588" y="865188"/>
            <a:ext cx="545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The Michelson Interferometer for Passive Atmospheric Sounding on Envisat</a:t>
            </a:r>
            <a:endParaRPr lang="de-DE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611313" y="2370138"/>
            <a:ext cx="9175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MIPAS</a:t>
            </a:r>
          </a:p>
        </p:txBody>
      </p:sp>
      <p:pic>
        <p:nvPicPr>
          <p:cNvPr id="2857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4392613"/>
            <a:ext cx="363855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238500"/>
            <a:ext cx="36306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078038"/>
            <a:ext cx="36306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57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920750"/>
            <a:ext cx="363061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708" name="Line 12"/>
          <p:cNvSpPr>
            <a:spLocks noChangeShapeType="1"/>
          </p:cNvSpPr>
          <p:nvPr/>
        </p:nvSpPr>
        <p:spPr bwMode="auto">
          <a:xfrm flipH="1">
            <a:off x="1458913" y="2965450"/>
            <a:ext cx="1004887" cy="1266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53" y="4014074"/>
            <a:ext cx="2317532" cy="221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de-DE" sz="2000" kern="0" smtClean="0"/>
              <a:t>Sulfur aerosol precursors from MIPAS: </a:t>
            </a:r>
            <a:br>
              <a:rPr lang="en-US" altLang="de-DE" sz="2000" kern="0" smtClean="0"/>
            </a:br>
            <a:r>
              <a:rPr lang="en-US" altLang="de-DE" sz="2000" kern="0" smtClean="0"/>
              <a:t>General retrieval strategies</a:t>
            </a:r>
            <a:endParaRPr lang="en-US" altLang="de-DE" sz="2000" kern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0525" y="1535887"/>
            <a:ext cx="8356600" cy="3057377"/>
          </a:xfrm>
          <a:prstGeom prst="rect">
            <a:avLst/>
          </a:prstGeom>
        </p:spPr>
        <p:txBody>
          <a:bodyPr/>
          <a:lstStyle>
            <a:lvl1pPr marL="3143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de-DE" altLang="de-DE" b="1" kern="0" dirty="0" smtClean="0"/>
              <a:t>SO</a:t>
            </a:r>
            <a:r>
              <a:rPr lang="de-DE" altLang="de-DE" b="1" kern="0" baseline="-25000" dirty="0" smtClean="0"/>
              <a:t>2</a:t>
            </a:r>
            <a:endParaRPr lang="de-DE" altLang="de-DE" b="1" kern="0" dirty="0" smtClean="0"/>
          </a:p>
          <a:p>
            <a:r>
              <a:rPr lang="de-DE" altLang="de-DE" kern="0" dirty="0" err="1" smtClean="0"/>
              <a:t>Retrieval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from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mean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spectra</a:t>
            </a:r>
            <a:r>
              <a:rPr lang="de-DE" altLang="de-DE" kern="0" dirty="0" smtClean="0"/>
              <a:t> (</a:t>
            </a:r>
            <a:r>
              <a:rPr lang="de-DE" altLang="de-DE" kern="0" dirty="0" err="1" smtClean="0"/>
              <a:t>averages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over</a:t>
            </a:r>
            <a:r>
              <a:rPr lang="de-DE" altLang="de-DE" kern="0" dirty="0" smtClean="0"/>
              <a:t> 1 </a:t>
            </a:r>
            <a:r>
              <a:rPr lang="de-DE" altLang="de-DE" kern="0" dirty="0" err="1" smtClean="0"/>
              <a:t>month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and</a:t>
            </a:r>
            <a:r>
              <a:rPr lang="de-DE" altLang="de-DE" kern="0" dirty="0" smtClean="0"/>
              <a:t> 10</a:t>
            </a:r>
            <a:r>
              <a:rPr lang="de-DE" altLang="de-DE" kern="0" dirty="0" smtClean="0">
                <a:sym typeface="Symbol" pitchFamily="18" charset="2"/>
              </a:rPr>
              <a:t> </a:t>
            </a:r>
            <a:r>
              <a:rPr lang="de-DE" altLang="de-DE" kern="0" dirty="0" err="1" smtClean="0"/>
              <a:t>latitude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bins</a:t>
            </a:r>
            <a:r>
              <a:rPr lang="de-DE" altLang="de-DE" kern="0" dirty="0" smtClean="0"/>
              <a:t>) (</a:t>
            </a:r>
            <a:r>
              <a:rPr lang="de-DE" altLang="de-DE" kern="0" dirty="0" err="1" smtClean="0"/>
              <a:t>altitude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range</a:t>
            </a:r>
            <a:r>
              <a:rPr lang="de-DE" altLang="de-DE" kern="0" dirty="0" smtClean="0"/>
              <a:t>: ~13-45 km)     (Höpfner et al., ACP, in press)</a:t>
            </a:r>
          </a:p>
          <a:p>
            <a:r>
              <a:rPr lang="de-DE" altLang="de-DE" kern="0" dirty="0" err="1" smtClean="0"/>
              <a:t>from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single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limb</a:t>
            </a:r>
            <a:r>
              <a:rPr lang="de-DE" altLang="de-DE" kern="0" dirty="0" smtClean="0"/>
              <a:t>-scans (</a:t>
            </a:r>
            <a:r>
              <a:rPr lang="de-DE" altLang="de-DE" kern="0" dirty="0" err="1" smtClean="0"/>
              <a:t>altitude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range</a:t>
            </a:r>
            <a:r>
              <a:rPr lang="de-DE" altLang="de-DE" kern="0" dirty="0" smtClean="0"/>
              <a:t>: ~8-20 km)</a:t>
            </a:r>
          </a:p>
          <a:p>
            <a:endParaRPr lang="de-DE" altLang="de-DE" kern="0" dirty="0" smtClean="0"/>
          </a:p>
          <a:p>
            <a:pPr>
              <a:buFontTx/>
              <a:buNone/>
            </a:pPr>
            <a:r>
              <a:rPr lang="de-DE" altLang="de-DE" b="1" kern="0" dirty="0" smtClean="0"/>
              <a:t>COS</a:t>
            </a:r>
          </a:p>
          <a:p>
            <a:r>
              <a:rPr lang="de-DE" altLang="de-DE" kern="0" dirty="0" err="1" smtClean="0"/>
              <a:t>from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single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limb</a:t>
            </a:r>
            <a:r>
              <a:rPr lang="de-DE" altLang="de-DE" kern="0" dirty="0" smtClean="0"/>
              <a:t>-scans (</a:t>
            </a:r>
            <a:r>
              <a:rPr lang="de-DE" altLang="de-DE" kern="0" dirty="0" err="1" smtClean="0"/>
              <a:t>altitude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range</a:t>
            </a:r>
            <a:r>
              <a:rPr lang="de-DE" altLang="de-DE" kern="0" dirty="0" smtClean="0"/>
              <a:t>: ~8-30 km)</a:t>
            </a:r>
          </a:p>
          <a:p>
            <a:pPr lvl="1">
              <a:buFontTx/>
              <a:buNone/>
            </a:pPr>
            <a:endParaRPr lang="de-DE" altLang="de-DE" kern="0" dirty="0" smtClean="0"/>
          </a:p>
          <a:p>
            <a:endParaRPr lang="de-DE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904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6419" y="2636874"/>
            <a:ext cx="683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SO</a:t>
            </a:r>
            <a:r>
              <a:rPr lang="en-GB" sz="3600" b="1" baseline="-25000" dirty="0" smtClean="0"/>
              <a:t>2</a:t>
            </a:r>
            <a:r>
              <a:rPr lang="en-GB" sz="3600" b="1" dirty="0" smtClean="0"/>
              <a:t> from mean MIPAS spectra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4617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9571" y="324702"/>
            <a:ext cx="740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Retrieval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SO</a:t>
            </a:r>
            <a:r>
              <a:rPr lang="de-DE" sz="2400" b="1" baseline="-25000" dirty="0" smtClean="0"/>
              <a:t>2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MIPAS </a:t>
            </a:r>
            <a:r>
              <a:rPr lang="de-DE" sz="2400" b="1" dirty="0" err="1" smtClean="0"/>
              <a:t>mean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spectra</a:t>
            </a:r>
            <a:endParaRPr lang="de-DE" sz="2400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14026"/>
              </p:ext>
            </p:extLst>
          </p:nvPr>
        </p:nvGraphicFramePr>
        <p:xfrm>
          <a:off x="209572" y="2118360"/>
          <a:ext cx="86201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278"/>
                <a:gridCol w="4695826"/>
              </a:tblGrid>
              <a:tr h="35419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Observations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Monthly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mean</a:t>
                      </a:r>
                      <a:r>
                        <a:rPr lang="de-DE" baseline="0" dirty="0" smtClean="0"/>
                        <a:t> 10° zonal </a:t>
                      </a:r>
                      <a:r>
                        <a:rPr lang="de-DE" baseline="0" dirty="0" err="1" smtClean="0"/>
                        <a:t>average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spectra</a:t>
                      </a:r>
                      <a:endParaRPr lang="de-DE" baseline="0" dirty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Spectral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windows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retrieval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 </a:t>
                      </a:r>
                      <a:r>
                        <a:rPr lang="de-DE" baseline="0" dirty="0" err="1" smtClean="0"/>
                        <a:t>at</a:t>
                      </a:r>
                      <a:r>
                        <a:rPr lang="de-DE" baseline="0" dirty="0" smtClean="0"/>
                        <a:t> 1366-1376 cm</a:t>
                      </a:r>
                      <a:r>
                        <a:rPr lang="de-DE" baseline="30000" dirty="0" smtClean="0"/>
                        <a:t>-1</a:t>
                      </a:r>
                      <a:endParaRPr lang="de-DE" baseline="30000" dirty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Retrieval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method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Global fit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Regularization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Tikhonov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smtClean="0"/>
                        <a:t>1st </a:t>
                      </a:r>
                      <a:r>
                        <a:rPr lang="de-DE" baseline="0" dirty="0" err="1" smtClean="0"/>
                        <a:t>order</a:t>
                      </a:r>
                      <a:endParaRPr lang="de-DE" dirty="0" smtClean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smtClean="0"/>
                        <a:t>A-priori </a:t>
                      </a:r>
                      <a:r>
                        <a:rPr lang="de-DE" dirty="0" err="1" smtClean="0"/>
                        <a:t>vertical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profile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Zero</a:t>
                      </a:r>
                      <a:endParaRPr lang="de-DE" dirty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Retrieval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grid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 km</a:t>
                      </a:r>
                      <a:endParaRPr lang="de-DE" dirty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Jointly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fitted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species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de-DE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O, HDO, H</a:t>
                      </a:r>
                      <a:r>
                        <a:rPr lang="de-DE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O, CO</a:t>
                      </a:r>
                      <a:r>
                        <a:rPr lang="de-DE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</a:t>
                      </a:r>
                      <a:r>
                        <a:rPr lang="de-DE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CH</a:t>
                      </a:r>
                      <a:r>
                        <a:rPr lang="de-DE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HCN, HO</a:t>
                      </a:r>
                      <a:r>
                        <a:rPr lang="de-DE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r>
                        <a:rPr lang="de-DE" dirty="0" smtClean="0"/>
                        <a:t>Limit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aerosol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volume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density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retrieval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1-2 µm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dirty="0" smtClean="0"/>
                        <a:t>cm</a:t>
                      </a:r>
                      <a:r>
                        <a:rPr lang="de-DE" baseline="30000" dirty="0" smtClean="0"/>
                        <a:t>-3</a:t>
                      </a:r>
                      <a:endParaRPr lang="de-DE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241470" y="3242930"/>
            <a:ext cx="5946680" cy="2977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241470" y="4724399"/>
            <a:ext cx="5946680" cy="538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90524" y="52387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hangingPunct="0"/>
            <a:r>
              <a:rPr lang="de-DE" sz="2400" b="1" dirty="0">
                <a:solidFill>
                  <a:schemeClr val="tx2"/>
                </a:solidFill>
              </a:rPr>
              <a:t>Error </a:t>
            </a:r>
            <a:r>
              <a:rPr lang="de-DE" sz="2400" b="1" dirty="0" err="1">
                <a:solidFill>
                  <a:schemeClr val="tx2"/>
                </a:solidFill>
              </a:rPr>
              <a:t>estimation</a:t>
            </a:r>
            <a:endParaRPr lang="de-DE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0524" y="995363"/>
            <a:ext cx="4061637" cy="40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45" y="5001817"/>
            <a:ext cx="3700129" cy="12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60" y="1095153"/>
            <a:ext cx="3734909" cy="38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0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" y="1356354"/>
            <a:ext cx="8666385" cy="38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270917" y="1337682"/>
            <a:ext cx="1750742" cy="2264162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905125" y="5348288"/>
            <a:ext cx="415581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C040A"/>
                </a:solidFill>
              </a:rPr>
              <a:t>MIPAS </a:t>
            </a:r>
            <a:r>
              <a:rPr lang="de-DE" b="1" dirty="0" err="1" smtClean="0">
                <a:solidFill>
                  <a:srgbClr val="FC040A"/>
                </a:solidFill>
              </a:rPr>
              <a:t>single</a:t>
            </a:r>
            <a:r>
              <a:rPr lang="de-DE" b="1" dirty="0" smtClean="0">
                <a:solidFill>
                  <a:srgbClr val="FC040A"/>
                </a:solidFill>
              </a:rPr>
              <a:t> </a:t>
            </a:r>
            <a:r>
              <a:rPr lang="de-DE" b="1" dirty="0" err="1" smtClean="0">
                <a:solidFill>
                  <a:srgbClr val="FC040A"/>
                </a:solidFill>
              </a:rPr>
              <a:t>monthly</a:t>
            </a:r>
            <a:r>
              <a:rPr lang="de-DE" b="1" dirty="0" smtClean="0">
                <a:solidFill>
                  <a:srgbClr val="FC040A"/>
                </a:solidFill>
              </a:rPr>
              <a:t> </a:t>
            </a:r>
            <a:r>
              <a:rPr lang="de-DE" b="1" dirty="0" err="1" smtClean="0">
                <a:solidFill>
                  <a:srgbClr val="FC040A"/>
                </a:solidFill>
              </a:rPr>
              <a:t>mean</a:t>
            </a:r>
            <a:r>
              <a:rPr lang="de-DE" b="1" dirty="0" smtClean="0">
                <a:solidFill>
                  <a:srgbClr val="FC040A"/>
                </a:solidFill>
              </a:rPr>
              <a:t> </a:t>
            </a:r>
            <a:r>
              <a:rPr lang="de-DE" b="1" dirty="0" err="1" smtClean="0">
                <a:solidFill>
                  <a:srgbClr val="FC040A"/>
                </a:solidFill>
              </a:rPr>
              <a:t>profiles</a:t>
            </a:r>
            <a:endParaRPr lang="de-DE" b="1" dirty="0">
              <a:solidFill>
                <a:srgbClr val="FC040A"/>
              </a:solidFill>
            </a:endParaRPr>
          </a:p>
          <a:p>
            <a:r>
              <a:rPr lang="de-DE" b="1" dirty="0">
                <a:solidFill>
                  <a:srgbClr val="92D050"/>
                </a:solidFill>
              </a:rPr>
              <a:t>MIPAS </a:t>
            </a:r>
            <a:r>
              <a:rPr lang="de-DE" b="1" dirty="0" err="1">
                <a:solidFill>
                  <a:srgbClr val="92D050"/>
                </a:solidFill>
              </a:rPr>
              <a:t>mean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211122" y="1337682"/>
            <a:ext cx="1750742" cy="2264162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09571" y="324702"/>
            <a:ext cx="740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Comparison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ATMOS (</a:t>
            </a:r>
            <a:r>
              <a:rPr lang="de-DE" sz="2000" b="1" dirty="0" err="1" smtClean="0"/>
              <a:t>Rinsland</a:t>
            </a:r>
            <a:r>
              <a:rPr lang="de-DE" sz="2000" b="1" dirty="0" smtClean="0"/>
              <a:t> et al.,1995)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021659" y="89700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B0F0"/>
                </a:solidFill>
              </a:rPr>
              <a:t>Pinatubo</a:t>
            </a:r>
            <a:endParaRPr lang="de-D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764</Words>
  <Application>Microsoft Office PowerPoint</Application>
  <PresentationFormat>Bildschirmpräsentation (4:3)</PresentationFormat>
  <Paragraphs>195</Paragraphs>
  <Slides>38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KIT_master_ppt2003_en</vt:lpstr>
      <vt:lpstr>1_KIT_master_ppt2003_en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Stiller</dc:creator>
  <cp:lastModifiedBy>Hoepfner, Michael (IMK)</cp:lastModifiedBy>
  <cp:revision>464</cp:revision>
  <dcterms:created xsi:type="dcterms:W3CDTF">2010-12-05T19:06:28Z</dcterms:created>
  <dcterms:modified xsi:type="dcterms:W3CDTF">2013-10-28T15:52:24Z</dcterms:modified>
</cp:coreProperties>
</file>