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401" r:id="rId2"/>
    <p:sldId id="445" r:id="rId3"/>
    <p:sldId id="446" r:id="rId4"/>
    <p:sldId id="477" r:id="rId5"/>
    <p:sldId id="409" r:id="rId6"/>
    <p:sldId id="452" r:id="rId7"/>
    <p:sldId id="416" r:id="rId8"/>
    <p:sldId id="451" r:id="rId9"/>
    <p:sldId id="454" r:id="rId10"/>
    <p:sldId id="463" r:id="rId11"/>
    <p:sldId id="464" r:id="rId12"/>
    <p:sldId id="498" r:id="rId13"/>
    <p:sldId id="457" r:id="rId14"/>
    <p:sldId id="458" r:id="rId15"/>
    <p:sldId id="276" r:id="rId16"/>
    <p:sldId id="460" r:id="rId17"/>
    <p:sldId id="461" r:id="rId18"/>
    <p:sldId id="355" r:id="rId19"/>
    <p:sldId id="467" r:id="rId20"/>
    <p:sldId id="280" r:id="rId21"/>
    <p:sldId id="473" r:id="rId22"/>
    <p:sldId id="484" r:id="rId23"/>
    <p:sldId id="483" r:id="rId24"/>
    <p:sldId id="370" r:id="rId25"/>
    <p:sldId id="499" r:id="rId26"/>
    <p:sldId id="450" r:id="rId27"/>
    <p:sldId id="474" r:id="rId28"/>
    <p:sldId id="486" r:id="rId29"/>
    <p:sldId id="492" r:id="rId30"/>
    <p:sldId id="493" r:id="rId31"/>
    <p:sldId id="494" r:id="rId32"/>
    <p:sldId id="459" r:id="rId33"/>
    <p:sldId id="462" r:id="rId34"/>
    <p:sldId id="491" r:id="rId35"/>
    <p:sldId id="468" r:id="rId36"/>
    <p:sldId id="47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1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801" autoAdjust="0"/>
    <p:restoredTop sz="94660"/>
  </p:normalViewPr>
  <p:slideViewPr>
    <p:cSldViewPr>
      <p:cViewPr varScale="1">
        <p:scale>
          <a:sx n="82" d="100"/>
          <a:sy n="82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9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5E4E8-F233-4B77-B799-65E090E0CF27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5982B-CB0D-4361-85CF-45C7DE0F7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53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02182A-2051-49E0-B835-880757C9369C}" type="slidenum">
              <a:rPr lang="ru-RU"/>
              <a:pPr eaLnBrk="1" hangingPunct="1"/>
              <a:t>5</a:t>
            </a:fld>
            <a:endParaRPr lang="ru-RU"/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0957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02182A-2051-49E0-B835-880757C9369C}" type="slidenum">
              <a:rPr lang="ru-RU"/>
              <a:pPr eaLnBrk="1" hangingPunct="1"/>
              <a:t>6</a:t>
            </a:fld>
            <a:endParaRPr lang="ru-RU"/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0957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726C7-C9B7-42F0-A42A-03179E32F2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79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9E65-0A74-49A3-BACF-03ADE7DEFCB5}" type="datetime1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5EE-7949-4591-B5A3-4CB787DCC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2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5474-35AE-4CCF-905D-4B4D7CDAF59A}" type="datetime1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5EE-7949-4591-B5A3-4CB787DCC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39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FCED-A094-4E92-B4F7-4274C8FB6740}" type="datetime1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5EE-7949-4591-B5A3-4CB787DCC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78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2CF9-86D3-439E-8FCC-B92014471A99}" type="datetime1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5EE-7949-4591-B5A3-4CB787DCC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1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876C-5B5F-4EED-95BA-605F04718486}" type="datetime1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5EE-7949-4591-B5A3-4CB787DCC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1ADF6-B256-4868-A322-460F82C2FD9B}" type="datetime1">
              <a:rPr lang="en-US" smtClean="0"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5EE-7949-4591-B5A3-4CB787DCC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49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313F-ECB5-43B0-88A1-DF614CB29E84}" type="datetime1">
              <a:rPr lang="en-US" smtClean="0"/>
              <a:t>10/28/2013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5EE-7949-4591-B5A3-4CB787DCC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6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5D3E-0CEC-4587-94B8-FA823B5DD71D}" type="datetime1">
              <a:rPr lang="en-US" smtClean="0"/>
              <a:t>10/28/2013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5EE-7949-4591-B5A3-4CB787DCC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6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4499-37B3-4B6D-B260-C7D45F3729CF}" type="datetime1">
              <a:rPr lang="en-US" smtClean="0"/>
              <a:t>10/28/2013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5EE-7949-4591-B5A3-4CB787DCC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7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2FFD-4A15-4C35-84B0-63CE9B2B7A7E}" type="datetime1">
              <a:rPr lang="en-US" smtClean="0"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5EE-7949-4591-B5A3-4CB787DCC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45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3C597-4EB7-4068-9D68-6C7A65B1B6DC}" type="datetime1">
              <a:rPr lang="en-US" smtClean="0"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5EE-7949-4591-B5A3-4CB787DCC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1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67A2D-4C5A-432D-BDCB-910E603A1816}" type="datetime1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CE5EE-7949-4591-B5A3-4CB787DCC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4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4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7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0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6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7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1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1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1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5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7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30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54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31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5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2.png"/><Relationship Id="rId4" Type="http://schemas.openxmlformats.org/officeDocument/2006/relationships/image" Target="../media/image56.png"/><Relationship Id="rId9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.png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40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3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41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3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jpeg"/><Relationship Id="rId5" Type="http://schemas.openxmlformats.org/officeDocument/2006/relationships/image" Target="../media/image1.png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0600"/>
            <a:ext cx="9144000" cy="2971800"/>
          </a:xfrm>
        </p:spPr>
        <p:txBody>
          <a:bodyPr>
            <a:normAutofit/>
          </a:bodyPr>
          <a:lstStyle/>
          <a:p>
            <a:r>
              <a:rPr lang="en-US" sz="3600" b="1" dirty="0"/>
              <a:t>Global stratospheric aerosol distribution as measured by the OMPS/LP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382000" cy="1828800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chemeClr val="tx1"/>
                </a:solidFill>
              </a:rPr>
              <a:t>Didier </a:t>
            </a:r>
            <a:r>
              <a:rPr lang="en-US" sz="2700" dirty="0" smtClean="0">
                <a:solidFill>
                  <a:schemeClr val="tx1"/>
                </a:solidFill>
              </a:rPr>
              <a:t>Rault, GESTAR / Morgan </a:t>
            </a:r>
            <a:r>
              <a:rPr lang="en-US" sz="2700" dirty="0">
                <a:solidFill>
                  <a:schemeClr val="tx1"/>
                </a:solidFill>
              </a:rPr>
              <a:t>State University</a:t>
            </a:r>
          </a:p>
          <a:p>
            <a:r>
              <a:rPr lang="en-US" sz="2700" dirty="0" err="1" smtClean="0">
                <a:solidFill>
                  <a:schemeClr val="tx1"/>
                </a:solidFill>
              </a:rPr>
              <a:t>Pawan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</a:rPr>
              <a:t>Bhartia</a:t>
            </a:r>
            <a:r>
              <a:rPr lang="en-US" sz="2700" dirty="0" smtClean="0">
                <a:solidFill>
                  <a:schemeClr val="tx1"/>
                </a:solidFill>
              </a:rPr>
              <a:t>, </a:t>
            </a:r>
            <a:r>
              <a:rPr lang="en-US" sz="2700" dirty="0">
                <a:solidFill>
                  <a:schemeClr val="tx1"/>
                </a:solidFill>
              </a:rPr>
              <a:t>NASA Goddard Space Flight Center</a:t>
            </a:r>
          </a:p>
          <a:p>
            <a:r>
              <a:rPr lang="en-US" sz="2700" dirty="0">
                <a:solidFill>
                  <a:schemeClr val="tx1"/>
                </a:solidFill>
              </a:rPr>
              <a:t>SSAI processing team, Science Systems &amp; </a:t>
            </a:r>
            <a:r>
              <a:rPr lang="en-US" sz="2700" dirty="0" smtClean="0">
                <a:solidFill>
                  <a:schemeClr val="tx1"/>
                </a:solidFill>
              </a:rPr>
              <a:t>Applications </a:t>
            </a:r>
            <a:r>
              <a:rPr lang="en-US" sz="2700" dirty="0" err="1" smtClean="0">
                <a:solidFill>
                  <a:schemeClr val="tx1"/>
                </a:solidFill>
              </a:rPr>
              <a:t>Inc</a:t>
            </a:r>
            <a:r>
              <a:rPr lang="en-US" sz="2700" dirty="0">
                <a:solidFill>
                  <a:schemeClr val="tx1"/>
                </a:solidFill>
              </a:rPr>
              <a:t>, Lanham, MD 20706, USA</a:t>
            </a:r>
          </a:p>
          <a:p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57150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Stratospheric Sulfur </a:t>
            </a:r>
            <a:r>
              <a:rPr lang="en-US" sz="2400" b="1" dirty="0" smtClean="0"/>
              <a:t>and Its </a:t>
            </a:r>
            <a:r>
              <a:rPr lang="en-US" sz="2400" b="1" dirty="0"/>
              <a:t>Role in Climate (</a:t>
            </a:r>
            <a:r>
              <a:rPr lang="en-US" sz="2400" b="1" dirty="0" err="1"/>
              <a:t>SSiRC</a:t>
            </a:r>
            <a:r>
              <a:rPr lang="en-US" sz="2400" b="1" dirty="0"/>
              <a:t>)</a:t>
            </a:r>
          </a:p>
          <a:p>
            <a:pPr algn="ctr"/>
            <a:r>
              <a:rPr lang="en-US" sz="2400" b="1" dirty="0" smtClean="0"/>
              <a:t>28-30 </a:t>
            </a:r>
            <a:r>
              <a:rPr lang="en-US" sz="2400" b="1" dirty="0"/>
              <a:t>October 2013, </a:t>
            </a:r>
            <a:r>
              <a:rPr lang="en-US" sz="2400" b="1" dirty="0" smtClean="0"/>
              <a:t>Atlanta</a:t>
            </a:r>
            <a:r>
              <a:rPr lang="en-US" sz="2400" b="1" dirty="0"/>
              <a:t>, </a:t>
            </a:r>
            <a:r>
              <a:rPr lang="en-US" sz="2400" b="1" dirty="0" smtClean="0"/>
              <a:t>Georgia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2A12-0F41-4FA8-800C-9649EFDFE3D6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1986" cy="124777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315200" y="152400"/>
          <a:ext cx="1676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" name="Photo Editor Photo" r:id="rId4" imgW="1542857" imgH="762106" progId="MSPhotoEd.3">
                  <p:embed/>
                </p:oleObj>
              </mc:Choice>
              <mc:Fallback>
                <p:oleObj name="Photo Editor Photo" r:id="rId4" imgW="1542857" imgH="76210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52400"/>
                        <a:ext cx="16764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8153400" y="623887"/>
            <a:ext cx="914400" cy="21431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0"/>
            <a:ext cx="2743200" cy="122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4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5257800" y="1447800"/>
            <a:ext cx="3431694" cy="9906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16689" y="2514600"/>
            <a:ext cx="4327311" cy="3505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00586" y="61301"/>
            <a:ext cx="6119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cs typeface="Times New Roman" panose="02020603050405020304" pitchFamily="18" charset="0"/>
              </a:rPr>
              <a:t>        Additional features:</a:t>
            </a:r>
          </a:p>
          <a:p>
            <a:r>
              <a:rPr lang="en-US" sz="3600" b="1" dirty="0" smtClean="0">
                <a:cs typeface="Times New Roman" panose="02020603050405020304" pitchFamily="18" charset="0"/>
              </a:rPr>
              <a:t>        Aerosol bubbles (1)</a:t>
            </a:r>
            <a:endParaRPr lang="en-US" sz="3600" b="1" dirty="0"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1986" cy="124777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168219"/>
              </p:ext>
            </p:extLst>
          </p:nvPr>
        </p:nvGraphicFramePr>
        <p:xfrm>
          <a:off x="7315200" y="152400"/>
          <a:ext cx="1676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3" name="Photo Editor Photo" r:id="rId4" imgW="1542857" imgH="762106" progId="MSPhotoEd.3">
                  <p:embed/>
                </p:oleObj>
              </mc:Choice>
              <mc:Fallback>
                <p:oleObj name="Photo Editor Photo" r:id="rId4" imgW="1542857" imgH="76210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52400"/>
                        <a:ext cx="16764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8153400" y="623887"/>
            <a:ext cx="914400" cy="21431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-20781" y="1367682"/>
            <a:ext cx="4135581" cy="3128118"/>
            <a:chOff x="-20781" y="1367682"/>
            <a:chExt cx="4837470" cy="373771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781" y="1367682"/>
              <a:ext cx="4837470" cy="3737718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2057400" y="3377120"/>
              <a:ext cx="684214" cy="58528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rot="1463576">
              <a:off x="1686341" y="3623620"/>
              <a:ext cx="777848" cy="58528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9" t="11988" r="20409" b="64916"/>
          <a:stretch/>
        </p:blipFill>
        <p:spPr bwMode="auto">
          <a:xfrm>
            <a:off x="4876800" y="3014175"/>
            <a:ext cx="4234565" cy="277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" name="Oval 21"/>
          <p:cNvSpPr/>
          <p:nvPr/>
        </p:nvSpPr>
        <p:spPr>
          <a:xfrm rot="1463576">
            <a:off x="7365611" y="3471220"/>
            <a:ext cx="777848" cy="58528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077200" y="3300920"/>
            <a:ext cx="455614" cy="5852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76800" y="3014175"/>
            <a:ext cx="4267200" cy="11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86394" y="2602960"/>
            <a:ext cx="2846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OMPS/LP aerosol curtain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838843" y="5128553"/>
            <a:ext cx="3381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Event number along orbit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4236240" y="4221961"/>
            <a:ext cx="2040426" cy="1497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Height [km]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34000" y="5029200"/>
            <a:ext cx="507537" cy="299408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336694" y="1524000"/>
            <a:ext cx="3429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Red circle = meteor dust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White circle = aerosol bubble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3" b="50000"/>
          <a:stretch/>
        </p:blipFill>
        <p:spPr>
          <a:xfrm>
            <a:off x="475288" y="4630732"/>
            <a:ext cx="4373803" cy="215106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931" b="50000"/>
          <a:stretch/>
        </p:blipFill>
        <p:spPr>
          <a:xfrm>
            <a:off x="0" y="4630732"/>
            <a:ext cx="581891" cy="2151068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76200" y="4630732"/>
            <a:ext cx="1066800" cy="258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706582" y="5439224"/>
            <a:ext cx="3293918" cy="355290"/>
          </a:xfrm>
          <a:custGeom>
            <a:avLst/>
            <a:gdLst>
              <a:gd name="connsiteX0" fmla="*/ 3293918 w 3293918"/>
              <a:gd name="connsiteY0" fmla="*/ 355290 h 355290"/>
              <a:gd name="connsiteX1" fmla="*/ 3231573 w 3293918"/>
              <a:gd name="connsiteY1" fmla="*/ 292944 h 355290"/>
              <a:gd name="connsiteX2" fmla="*/ 2982191 w 3293918"/>
              <a:gd name="connsiteY2" fmla="*/ 272163 h 355290"/>
              <a:gd name="connsiteX3" fmla="*/ 2815936 w 3293918"/>
              <a:gd name="connsiteY3" fmla="*/ 261772 h 355290"/>
              <a:gd name="connsiteX4" fmla="*/ 2545773 w 3293918"/>
              <a:gd name="connsiteY4" fmla="*/ 209817 h 355290"/>
              <a:gd name="connsiteX5" fmla="*/ 2348345 w 3293918"/>
              <a:gd name="connsiteY5" fmla="*/ 157863 h 355290"/>
              <a:gd name="connsiteX6" fmla="*/ 2161309 w 3293918"/>
              <a:gd name="connsiteY6" fmla="*/ 22781 h 355290"/>
              <a:gd name="connsiteX7" fmla="*/ 2098963 w 3293918"/>
              <a:gd name="connsiteY7" fmla="*/ 22781 h 355290"/>
              <a:gd name="connsiteX8" fmla="*/ 1974273 w 3293918"/>
              <a:gd name="connsiteY8" fmla="*/ 1999 h 355290"/>
              <a:gd name="connsiteX9" fmla="*/ 1693718 w 3293918"/>
              <a:gd name="connsiteY9" fmla="*/ 1999 h 355290"/>
              <a:gd name="connsiteX10" fmla="*/ 1527463 w 3293918"/>
              <a:gd name="connsiteY10" fmla="*/ 12390 h 355290"/>
              <a:gd name="connsiteX11" fmla="*/ 1215736 w 3293918"/>
              <a:gd name="connsiteY11" fmla="*/ 64344 h 355290"/>
              <a:gd name="connsiteX12" fmla="*/ 987136 w 3293918"/>
              <a:gd name="connsiteY12" fmla="*/ 74735 h 355290"/>
              <a:gd name="connsiteX13" fmla="*/ 862445 w 3293918"/>
              <a:gd name="connsiteY13" fmla="*/ 137081 h 355290"/>
              <a:gd name="connsiteX14" fmla="*/ 581891 w 3293918"/>
              <a:gd name="connsiteY14" fmla="*/ 168253 h 355290"/>
              <a:gd name="connsiteX15" fmla="*/ 342900 w 3293918"/>
              <a:gd name="connsiteY15" fmla="*/ 199426 h 355290"/>
              <a:gd name="connsiteX16" fmla="*/ 197427 w 3293918"/>
              <a:gd name="connsiteY16" fmla="*/ 240990 h 355290"/>
              <a:gd name="connsiteX17" fmla="*/ 0 w 3293918"/>
              <a:gd name="connsiteY17" fmla="*/ 251381 h 35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918" h="355290">
                <a:moveTo>
                  <a:pt x="3293918" y="355290"/>
                </a:moveTo>
                <a:cubicBezTo>
                  <a:pt x="3288722" y="331044"/>
                  <a:pt x="3283527" y="306798"/>
                  <a:pt x="3231573" y="292944"/>
                </a:cubicBezTo>
                <a:cubicBezTo>
                  <a:pt x="3179619" y="279090"/>
                  <a:pt x="3051464" y="277358"/>
                  <a:pt x="2982191" y="272163"/>
                </a:cubicBezTo>
                <a:cubicBezTo>
                  <a:pt x="2912918" y="266968"/>
                  <a:pt x="2888672" y="272163"/>
                  <a:pt x="2815936" y="261772"/>
                </a:cubicBezTo>
                <a:cubicBezTo>
                  <a:pt x="2743200" y="251381"/>
                  <a:pt x="2623705" y="227135"/>
                  <a:pt x="2545773" y="209817"/>
                </a:cubicBezTo>
                <a:cubicBezTo>
                  <a:pt x="2467841" y="192499"/>
                  <a:pt x="2412422" y="189036"/>
                  <a:pt x="2348345" y="157863"/>
                </a:cubicBezTo>
                <a:cubicBezTo>
                  <a:pt x="2284268" y="126690"/>
                  <a:pt x="2202873" y="45295"/>
                  <a:pt x="2161309" y="22781"/>
                </a:cubicBezTo>
                <a:cubicBezTo>
                  <a:pt x="2119745" y="267"/>
                  <a:pt x="2130136" y="26245"/>
                  <a:pt x="2098963" y="22781"/>
                </a:cubicBezTo>
                <a:cubicBezTo>
                  <a:pt x="2067790" y="19317"/>
                  <a:pt x="2041814" y="5463"/>
                  <a:pt x="1974273" y="1999"/>
                </a:cubicBezTo>
                <a:cubicBezTo>
                  <a:pt x="1906732" y="-1465"/>
                  <a:pt x="1768186" y="267"/>
                  <a:pt x="1693718" y="1999"/>
                </a:cubicBezTo>
                <a:cubicBezTo>
                  <a:pt x="1619250" y="3731"/>
                  <a:pt x="1607127" y="1999"/>
                  <a:pt x="1527463" y="12390"/>
                </a:cubicBezTo>
                <a:cubicBezTo>
                  <a:pt x="1447799" y="22781"/>
                  <a:pt x="1305790" y="53953"/>
                  <a:pt x="1215736" y="64344"/>
                </a:cubicBezTo>
                <a:cubicBezTo>
                  <a:pt x="1125682" y="74735"/>
                  <a:pt x="1046018" y="62612"/>
                  <a:pt x="987136" y="74735"/>
                </a:cubicBezTo>
                <a:cubicBezTo>
                  <a:pt x="928254" y="86858"/>
                  <a:pt x="929986" y="121495"/>
                  <a:pt x="862445" y="137081"/>
                </a:cubicBezTo>
                <a:cubicBezTo>
                  <a:pt x="794904" y="152667"/>
                  <a:pt x="668482" y="157862"/>
                  <a:pt x="581891" y="168253"/>
                </a:cubicBezTo>
                <a:cubicBezTo>
                  <a:pt x="495300" y="178644"/>
                  <a:pt x="406977" y="187303"/>
                  <a:pt x="342900" y="199426"/>
                </a:cubicBezTo>
                <a:cubicBezTo>
                  <a:pt x="278823" y="211549"/>
                  <a:pt x="254577" y="232331"/>
                  <a:pt x="197427" y="240990"/>
                </a:cubicBezTo>
                <a:cubicBezTo>
                  <a:pt x="140277" y="249649"/>
                  <a:pt x="22514" y="247917"/>
                  <a:pt x="0" y="251381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124200" y="5240332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10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-4.5</a:t>
            </a:r>
            <a:endParaRPr lang="en-US" sz="2400" b="1" baseline="300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43000" y="4630732"/>
            <a:ext cx="2971800" cy="258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4630732"/>
            <a:ext cx="4816689" cy="215106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90746" y="4529229"/>
            <a:ext cx="35002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Monthly median </a:t>
            </a:r>
            <a:r>
              <a:rPr lang="en-US" sz="2200" b="1" dirty="0" err="1" smtClean="0"/>
              <a:t>Junge</a:t>
            </a:r>
            <a:r>
              <a:rPr lang="en-US" sz="2200" b="1" dirty="0" smtClean="0"/>
              <a:t> layer</a:t>
            </a:r>
            <a:endParaRPr lang="en-US" sz="2200" b="1" dirty="0"/>
          </a:p>
        </p:txBody>
      </p:sp>
      <p:sp>
        <p:nvSpPr>
          <p:cNvPr id="42" name="Freeform 41"/>
          <p:cNvSpPr/>
          <p:nvPr/>
        </p:nvSpPr>
        <p:spPr>
          <a:xfrm>
            <a:off x="5410200" y="3763860"/>
            <a:ext cx="2971800" cy="655740"/>
          </a:xfrm>
          <a:custGeom>
            <a:avLst/>
            <a:gdLst>
              <a:gd name="connsiteX0" fmla="*/ 3293918 w 3293918"/>
              <a:gd name="connsiteY0" fmla="*/ 355290 h 355290"/>
              <a:gd name="connsiteX1" fmla="*/ 3231573 w 3293918"/>
              <a:gd name="connsiteY1" fmla="*/ 292944 h 355290"/>
              <a:gd name="connsiteX2" fmla="*/ 2982191 w 3293918"/>
              <a:gd name="connsiteY2" fmla="*/ 272163 h 355290"/>
              <a:gd name="connsiteX3" fmla="*/ 2815936 w 3293918"/>
              <a:gd name="connsiteY3" fmla="*/ 261772 h 355290"/>
              <a:gd name="connsiteX4" fmla="*/ 2545773 w 3293918"/>
              <a:gd name="connsiteY4" fmla="*/ 209817 h 355290"/>
              <a:gd name="connsiteX5" fmla="*/ 2348345 w 3293918"/>
              <a:gd name="connsiteY5" fmla="*/ 157863 h 355290"/>
              <a:gd name="connsiteX6" fmla="*/ 2161309 w 3293918"/>
              <a:gd name="connsiteY6" fmla="*/ 22781 h 355290"/>
              <a:gd name="connsiteX7" fmla="*/ 2098963 w 3293918"/>
              <a:gd name="connsiteY7" fmla="*/ 22781 h 355290"/>
              <a:gd name="connsiteX8" fmla="*/ 1974273 w 3293918"/>
              <a:gd name="connsiteY8" fmla="*/ 1999 h 355290"/>
              <a:gd name="connsiteX9" fmla="*/ 1693718 w 3293918"/>
              <a:gd name="connsiteY9" fmla="*/ 1999 h 355290"/>
              <a:gd name="connsiteX10" fmla="*/ 1527463 w 3293918"/>
              <a:gd name="connsiteY10" fmla="*/ 12390 h 355290"/>
              <a:gd name="connsiteX11" fmla="*/ 1215736 w 3293918"/>
              <a:gd name="connsiteY11" fmla="*/ 64344 h 355290"/>
              <a:gd name="connsiteX12" fmla="*/ 987136 w 3293918"/>
              <a:gd name="connsiteY12" fmla="*/ 74735 h 355290"/>
              <a:gd name="connsiteX13" fmla="*/ 862445 w 3293918"/>
              <a:gd name="connsiteY13" fmla="*/ 137081 h 355290"/>
              <a:gd name="connsiteX14" fmla="*/ 581891 w 3293918"/>
              <a:gd name="connsiteY14" fmla="*/ 168253 h 355290"/>
              <a:gd name="connsiteX15" fmla="*/ 342900 w 3293918"/>
              <a:gd name="connsiteY15" fmla="*/ 199426 h 355290"/>
              <a:gd name="connsiteX16" fmla="*/ 197427 w 3293918"/>
              <a:gd name="connsiteY16" fmla="*/ 240990 h 355290"/>
              <a:gd name="connsiteX17" fmla="*/ 0 w 3293918"/>
              <a:gd name="connsiteY17" fmla="*/ 251381 h 35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918" h="355290">
                <a:moveTo>
                  <a:pt x="3293918" y="355290"/>
                </a:moveTo>
                <a:cubicBezTo>
                  <a:pt x="3288722" y="331044"/>
                  <a:pt x="3283527" y="306798"/>
                  <a:pt x="3231573" y="292944"/>
                </a:cubicBezTo>
                <a:cubicBezTo>
                  <a:pt x="3179619" y="279090"/>
                  <a:pt x="3051464" y="277358"/>
                  <a:pt x="2982191" y="272163"/>
                </a:cubicBezTo>
                <a:cubicBezTo>
                  <a:pt x="2912918" y="266968"/>
                  <a:pt x="2888672" y="272163"/>
                  <a:pt x="2815936" y="261772"/>
                </a:cubicBezTo>
                <a:cubicBezTo>
                  <a:pt x="2743200" y="251381"/>
                  <a:pt x="2623705" y="227135"/>
                  <a:pt x="2545773" y="209817"/>
                </a:cubicBezTo>
                <a:cubicBezTo>
                  <a:pt x="2467841" y="192499"/>
                  <a:pt x="2412422" y="189036"/>
                  <a:pt x="2348345" y="157863"/>
                </a:cubicBezTo>
                <a:cubicBezTo>
                  <a:pt x="2284268" y="126690"/>
                  <a:pt x="2202873" y="45295"/>
                  <a:pt x="2161309" y="22781"/>
                </a:cubicBezTo>
                <a:cubicBezTo>
                  <a:pt x="2119745" y="267"/>
                  <a:pt x="2130136" y="26245"/>
                  <a:pt x="2098963" y="22781"/>
                </a:cubicBezTo>
                <a:cubicBezTo>
                  <a:pt x="2067790" y="19317"/>
                  <a:pt x="2041814" y="5463"/>
                  <a:pt x="1974273" y="1999"/>
                </a:cubicBezTo>
                <a:cubicBezTo>
                  <a:pt x="1906732" y="-1465"/>
                  <a:pt x="1768186" y="267"/>
                  <a:pt x="1693718" y="1999"/>
                </a:cubicBezTo>
                <a:cubicBezTo>
                  <a:pt x="1619250" y="3731"/>
                  <a:pt x="1607127" y="1999"/>
                  <a:pt x="1527463" y="12390"/>
                </a:cubicBezTo>
                <a:cubicBezTo>
                  <a:pt x="1447799" y="22781"/>
                  <a:pt x="1305790" y="53953"/>
                  <a:pt x="1215736" y="64344"/>
                </a:cubicBezTo>
                <a:cubicBezTo>
                  <a:pt x="1125682" y="74735"/>
                  <a:pt x="1046018" y="62612"/>
                  <a:pt x="987136" y="74735"/>
                </a:cubicBezTo>
                <a:cubicBezTo>
                  <a:pt x="928254" y="86858"/>
                  <a:pt x="929986" y="121495"/>
                  <a:pt x="862445" y="137081"/>
                </a:cubicBezTo>
                <a:cubicBezTo>
                  <a:pt x="794904" y="152667"/>
                  <a:pt x="668482" y="157862"/>
                  <a:pt x="581891" y="168253"/>
                </a:cubicBezTo>
                <a:cubicBezTo>
                  <a:pt x="495300" y="178644"/>
                  <a:pt x="406977" y="187303"/>
                  <a:pt x="342900" y="199426"/>
                </a:cubicBezTo>
                <a:cubicBezTo>
                  <a:pt x="278823" y="211549"/>
                  <a:pt x="254577" y="232331"/>
                  <a:pt x="197427" y="240990"/>
                </a:cubicBezTo>
                <a:cubicBezTo>
                  <a:pt x="140277" y="249649"/>
                  <a:pt x="22514" y="247917"/>
                  <a:pt x="0" y="251381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42" idx="1"/>
          </p:cNvCxnSpPr>
          <p:nvPr/>
        </p:nvCxnSpPr>
        <p:spPr>
          <a:xfrm>
            <a:off x="8325752" y="4304531"/>
            <a:ext cx="513448" cy="115069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5EE-7949-4591-B5A3-4CB787DCCD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2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1301"/>
            <a:ext cx="6119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cs typeface="Times New Roman" panose="02020603050405020304" pitchFamily="18" charset="0"/>
              </a:rPr>
              <a:t>              Observation of </a:t>
            </a:r>
          </a:p>
          <a:p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cs typeface="Times New Roman" panose="02020603050405020304" pitchFamily="18" charset="0"/>
              </a:rPr>
              <a:t>          </a:t>
            </a:r>
            <a:r>
              <a:rPr lang="en-US" sz="3600" b="1" dirty="0" smtClean="0"/>
              <a:t>Aerosol bubbles (2)</a:t>
            </a:r>
            <a:r>
              <a:rPr lang="en-US" sz="3600" b="1" dirty="0" smtClean="0">
                <a:cs typeface="Times New Roman" panose="02020603050405020304" pitchFamily="18" charset="0"/>
              </a:rPr>
              <a:t> </a:t>
            </a:r>
            <a:endParaRPr lang="en-US" sz="3600" b="1" dirty="0"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1986" cy="124777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29528"/>
              </p:ext>
            </p:extLst>
          </p:nvPr>
        </p:nvGraphicFramePr>
        <p:xfrm>
          <a:off x="7315200" y="152400"/>
          <a:ext cx="1676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15" name="Photo Editor Photo" r:id="rId4" imgW="1542857" imgH="762106" progId="MSPhotoEd.3">
                  <p:embed/>
                </p:oleObj>
              </mc:Choice>
              <mc:Fallback>
                <p:oleObj name="Photo Editor Photo" r:id="rId4" imgW="1542857" imgH="76210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52400"/>
                        <a:ext cx="16764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8153400" y="623887"/>
            <a:ext cx="914400" cy="21431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21" y="4561817"/>
            <a:ext cx="4606221" cy="23031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609600" y="1447800"/>
            <a:ext cx="8007913" cy="2895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613556" y="4419600"/>
            <a:ext cx="4530444" cy="24384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" t="9813" r="8868"/>
          <a:stretch/>
        </p:blipFill>
        <p:spPr>
          <a:xfrm>
            <a:off x="4672445" y="4953000"/>
            <a:ext cx="4319155" cy="15724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48200" y="4561817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Mean speed: 35 </a:t>
            </a:r>
            <a:r>
              <a:rPr lang="en-US" b="1" dirty="0" err="1" smtClean="0"/>
              <a:t>deg</a:t>
            </a:r>
            <a:r>
              <a:rPr lang="en-US" b="1" dirty="0" smtClean="0"/>
              <a:t> </a:t>
            </a:r>
            <a:r>
              <a:rPr lang="en-US" b="1" dirty="0" err="1" smtClean="0"/>
              <a:t>lat</a:t>
            </a:r>
            <a:r>
              <a:rPr lang="en-US" b="1" dirty="0" smtClean="0"/>
              <a:t> in 32 days =  1.4 m /s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181600" y="5029200"/>
            <a:ext cx="25908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05400" y="4958834"/>
            <a:ext cx="279441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srgbClr val="FF0000"/>
                </a:solidFill>
              </a:rPr>
              <a:t>Bubble flight time </a:t>
            </a:r>
            <a:r>
              <a:rPr lang="en-US" sz="1700" b="1" dirty="0" err="1" smtClean="0">
                <a:solidFill>
                  <a:srgbClr val="FF0000"/>
                </a:solidFill>
              </a:rPr>
              <a:t>vs</a:t>
            </a:r>
            <a:r>
              <a:rPr lang="en-US" sz="1700" b="1" dirty="0" smtClean="0">
                <a:solidFill>
                  <a:srgbClr val="FF0000"/>
                </a:solidFill>
              </a:rPr>
              <a:t> latitude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5EE-7949-4591-B5A3-4CB787DCCD13}" type="slidenum">
              <a:rPr lang="en-US" smtClean="0"/>
              <a:t>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71986" y="4615934"/>
            <a:ext cx="1852214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66800" y="4538246"/>
            <a:ext cx="3330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Meridional</a:t>
            </a:r>
            <a:r>
              <a:rPr lang="en-US" sz="1600" b="1" dirty="0" smtClean="0"/>
              <a:t> velocity at 7hpa (MERRA)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10924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1986" cy="124777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192983"/>
              </p:ext>
            </p:extLst>
          </p:nvPr>
        </p:nvGraphicFramePr>
        <p:xfrm>
          <a:off x="7315200" y="152400"/>
          <a:ext cx="1676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0" name="Photo Editor Photo" r:id="rId4" imgW="1542857" imgH="762106" progId="MSPhotoEd.3">
                  <p:embed/>
                </p:oleObj>
              </mc:Choice>
              <mc:Fallback>
                <p:oleObj name="Photo Editor Photo" r:id="rId4" imgW="1542857" imgH="76210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52400"/>
                        <a:ext cx="16764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8153400" y="623887"/>
            <a:ext cx="914400" cy="21431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5EE-7949-4591-B5A3-4CB787DCCD13}" type="slidenum">
              <a:rPr lang="en-US" smtClean="0"/>
              <a:t>12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6776"/>
            <a:ext cx="4572000" cy="353578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733800" y="3886200"/>
            <a:ext cx="5410200" cy="297180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242416" y="61301"/>
            <a:ext cx="6119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cs typeface="Times New Roman" panose="02020603050405020304" pitchFamily="18" charset="0"/>
              </a:rPr>
              <a:t>              Observation of </a:t>
            </a:r>
          </a:p>
          <a:p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cs typeface="Times New Roman" panose="02020603050405020304" pitchFamily="18" charset="0"/>
              </a:rPr>
              <a:t>          </a:t>
            </a:r>
            <a:r>
              <a:rPr lang="en-US" sz="3600" b="1" dirty="0" smtClean="0"/>
              <a:t>Aerosol bubbles (3)</a:t>
            </a:r>
            <a:r>
              <a:rPr lang="en-US" sz="3600" b="1" dirty="0" smtClean="0">
                <a:cs typeface="Times New Roman" panose="02020603050405020304" pitchFamily="18" charset="0"/>
              </a:rPr>
              <a:t> </a:t>
            </a:r>
            <a:endParaRPr lang="en-US" sz="3600" b="1" dirty="0"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069080"/>
            <a:ext cx="5273040" cy="263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1301"/>
            <a:ext cx="6119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cs typeface="Times New Roman" panose="02020603050405020304" pitchFamily="18" charset="0"/>
              </a:rPr>
              <a:t>              Observation of </a:t>
            </a:r>
          </a:p>
          <a:p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cs typeface="Times New Roman" panose="02020603050405020304" pitchFamily="18" charset="0"/>
              </a:rPr>
              <a:t>          </a:t>
            </a:r>
            <a:r>
              <a:rPr lang="en-US" sz="3600" b="1" dirty="0" smtClean="0"/>
              <a:t>Aerosol bubbles (</a:t>
            </a:r>
            <a:r>
              <a:rPr lang="en-US" sz="3600" b="1" dirty="0"/>
              <a:t>4</a:t>
            </a:r>
            <a:r>
              <a:rPr lang="en-US" sz="3600" b="1" dirty="0" smtClean="0"/>
              <a:t>)</a:t>
            </a:r>
            <a:r>
              <a:rPr lang="en-US" sz="3600" b="1" dirty="0" smtClean="0">
                <a:cs typeface="Times New Roman" panose="02020603050405020304" pitchFamily="18" charset="0"/>
              </a:rPr>
              <a:t> </a:t>
            </a:r>
            <a:endParaRPr lang="en-US" sz="3600" b="1" dirty="0"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1986" cy="124777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318773"/>
              </p:ext>
            </p:extLst>
          </p:nvPr>
        </p:nvGraphicFramePr>
        <p:xfrm>
          <a:off x="7315200" y="152400"/>
          <a:ext cx="1676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7" name="Photo Editor Photo" r:id="rId4" imgW="1542857" imgH="762106" progId="MSPhotoEd.3">
                  <p:embed/>
                </p:oleObj>
              </mc:Choice>
              <mc:Fallback>
                <p:oleObj name="Photo Editor Photo" r:id="rId4" imgW="1542857" imgH="76210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52400"/>
                        <a:ext cx="16764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8153400" y="623887"/>
            <a:ext cx="914400" cy="21431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64" y="1371600"/>
            <a:ext cx="7052335" cy="54539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5EE-7949-4591-B5A3-4CB787DCCD13}" type="slidenum">
              <a:rPr lang="en-US" smtClean="0"/>
              <a:t>13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19400" y="1295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Meridional</a:t>
            </a:r>
            <a:r>
              <a:rPr lang="en-US" sz="2400" b="1" dirty="0" smtClean="0"/>
              <a:t> evolution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6197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1301"/>
            <a:ext cx="6119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cs typeface="Times New Roman" panose="02020603050405020304" pitchFamily="18" charset="0"/>
              </a:rPr>
              <a:t>              Observation of </a:t>
            </a:r>
          </a:p>
          <a:p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cs typeface="Times New Roman" panose="02020603050405020304" pitchFamily="18" charset="0"/>
              </a:rPr>
              <a:t>          </a:t>
            </a:r>
            <a:r>
              <a:rPr lang="en-US" sz="3600" b="1" dirty="0" smtClean="0"/>
              <a:t>Aerosol bubbles (</a:t>
            </a:r>
            <a:r>
              <a:rPr lang="en-US" sz="3600" b="1" dirty="0"/>
              <a:t>5</a:t>
            </a:r>
            <a:r>
              <a:rPr lang="en-US" sz="3600" b="1" dirty="0" smtClean="0"/>
              <a:t>)</a:t>
            </a:r>
            <a:r>
              <a:rPr lang="en-US" sz="3600" b="1" dirty="0" smtClean="0">
                <a:cs typeface="Times New Roman" panose="02020603050405020304" pitchFamily="18" charset="0"/>
              </a:rPr>
              <a:t> </a:t>
            </a:r>
            <a:endParaRPr lang="en-US" sz="3600" b="1" dirty="0"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1986" cy="124777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187452"/>
              </p:ext>
            </p:extLst>
          </p:nvPr>
        </p:nvGraphicFramePr>
        <p:xfrm>
          <a:off x="7315200" y="152400"/>
          <a:ext cx="1676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1" name="Photo Editor Photo" r:id="rId4" imgW="1542857" imgH="762106" progId="MSPhotoEd.3">
                  <p:embed/>
                </p:oleObj>
              </mc:Choice>
              <mc:Fallback>
                <p:oleObj name="Photo Editor Photo" r:id="rId4" imgW="1542857" imgH="76210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52400"/>
                        <a:ext cx="16764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8153400" y="623887"/>
            <a:ext cx="914400" cy="21431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27" y="1598034"/>
            <a:ext cx="6702946" cy="51837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67200" y="1976735"/>
            <a:ext cx="609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67200" y="1900535"/>
            <a:ext cx="64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day</a:t>
            </a:r>
            <a:endParaRPr lang="en-US" sz="2400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5EE-7949-4591-B5A3-4CB787DCCD13}" type="slidenum">
              <a:rPr lang="en-US" smtClean="0"/>
              <a:t>14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67000" y="1295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Vertical descent in NH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525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2200" y="5867400"/>
            <a:ext cx="31500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time evolution was</a:t>
            </a:r>
          </a:p>
          <a:p>
            <a:r>
              <a:rPr lang="en-US" dirty="0" smtClean="0"/>
              <a:t> computed on same grid points </a:t>
            </a:r>
          </a:p>
          <a:p>
            <a:r>
              <a:rPr lang="en-US" dirty="0" smtClean="0"/>
              <a:t>(latitude, height)at all dates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516"/>
            <a:ext cx="4953000" cy="44084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913" y="3733800"/>
            <a:ext cx="3510087" cy="31242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829697" y="6096000"/>
            <a:ext cx="1113903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3000" y="80427"/>
            <a:ext cx="6781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cs typeface="Times New Roman" panose="02020603050405020304" pitchFamily="18" charset="0"/>
              </a:rPr>
              <a:t>  Time evolution of stratospheric   </a:t>
            </a:r>
          </a:p>
          <a:p>
            <a:r>
              <a:rPr lang="en-US" sz="3400" b="1" dirty="0" smtClean="0">
                <a:cs typeface="Times New Roman" panose="02020603050405020304" pitchFamily="18" charset="0"/>
              </a:rPr>
              <a:t>aerosol over OMPS/LP mission (1) </a:t>
            </a:r>
            <a:endParaRPr lang="en-US" sz="3400" b="1" dirty="0"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1986" cy="1247775"/>
          </a:xfrm>
          <a:prstGeom prst="rect">
            <a:avLst/>
          </a:prstGeom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825253"/>
              </p:ext>
            </p:extLst>
          </p:nvPr>
        </p:nvGraphicFramePr>
        <p:xfrm>
          <a:off x="7315200" y="152400"/>
          <a:ext cx="1676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70" name="Photo Editor Photo" r:id="rId6" imgW="1542857" imgH="762106" progId="MSPhotoEd.3">
                  <p:embed/>
                </p:oleObj>
              </mc:Choice>
              <mc:Fallback>
                <p:oleObj name="Photo Editor Photo" r:id="rId6" imgW="1542857" imgH="76210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52400"/>
                        <a:ext cx="16764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8153400" y="623887"/>
            <a:ext cx="914400" cy="21431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5EE-7949-4591-B5A3-4CB787DCCD1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80427"/>
            <a:ext cx="6781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cs typeface="Times New Roman" panose="02020603050405020304" pitchFamily="18" charset="0"/>
              </a:rPr>
              <a:t>Evolution of stratospheric aerosol  </a:t>
            </a:r>
          </a:p>
          <a:p>
            <a:r>
              <a:rPr lang="en-US" sz="3400" b="1" dirty="0">
                <a:cs typeface="Times New Roman" panose="02020603050405020304" pitchFamily="18" charset="0"/>
              </a:rPr>
              <a:t> </a:t>
            </a:r>
            <a:r>
              <a:rPr lang="en-US" sz="3400" b="1" dirty="0" smtClean="0">
                <a:cs typeface="Times New Roman" panose="02020603050405020304" pitchFamily="18" charset="0"/>
              </a:rPr>
              <a:t>     over OMPS/LP mission </a:t>
            </a:r>
            <a:r>
              <a:rPr lang="en-US" sz="3400" b="1" dirty="0" smtClean="0">
                <a:cs typeface="Times New Roman" panose="02020603050405020304" pitchFamily="18" charset="0"/>
              </a:rPr>
              <a:t>(2) </a:t>
            </a:r>
            <a:endParaRPr lang="en-US" sz="3400" b="1" dirty="0"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1986" cy="124777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730038"/>
              </p:ext>
            </p:extLst>
          </p:nvPr>
        </p:nvGraphicFramePr>
        <p:xfrm>
          <a:off x="7315200" y="152400"/>
          <a:ext cx="1676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9" name="Photo Editor Photo" r:id="rId4" imgW="1542857" imgH="762106" progId="MSPhotoEd.3">
                  <p:embed/>
                </p:oleObj>
              </mc:Choice>
              <mc:Fallback>
                <p:oleObj name="Photo Editor Photo" r:id="rId4" imgW="1542857" imgH="76210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52400"/>
                        <a:ext cx="16764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8153400" y="623887"/>
            <a:ext cx="914400" cy="21431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14" y="1371600"/>
            <a:ext cx="7306772" cy="5486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67000" y="1905000"/>
            <a:ext cx="3429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8288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February 2012 – August 2013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5EE-7949-4591-B5A3-4CB787DCCD1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0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80427"/>
            <a:ext cx="6781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cs typeface="Times New Roman" panose="02020603050405020304" pitchFamily="18" charset="0"/>
              </a:rPr>
              <a:t>Evolution of stratospheric aerosol  </a:t>
            </a:r>
          </a:p>
          <a:p>
            <a:r>
              <a:rPr lang="en-US" sz="3400" b="1" dirty="0">
                <a:cs typeface="Times New Roman" panose="02020603050405020304" pitchFamily="18" charset="0"/>
              </a:rPr>
              <a:t> </a:t>
            </a:r>
            <a:r>
              <a:rPr lang="en-US" sz="3400" b="1" dirty="0" smtClean="0">
                <a:cs typeface="Times New Roman" panose="02020603050405020304" pitchFamily="18" charset="0"/>
              </a:rPr>
              <a:t>     over OMPS/LP mission </a:t>
            </a:r>
            <a:r>
              <a:rPr lang="en-US" sz="3400" b="1" dirty="0" smtClean="0">
                <a:cs typeface="Times New Roman" panose="02020603050405020304" pitchFamily="18" charset="0"/>
              </a:rPr>
              <a:t>(3) </a:t>
            </a:r>
            <a:endParaRPr lang="en-US" sz="3400" b="1" dirty="0"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1986" cy="124777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774191"/>
              </p:ext>
            </p:extLst>
          </p:nvPr>
        </p:nvGraphicFramePr>
        <p:xfrm>
          <a:off x="7315200" y="152400"/>
          <a:ext cx="1676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47" name="Photo Editor Photo" r:id="rId4" imgW="1542857" imgH="762106" progId="MSPhotoEd.3">
                  <p:embed/>
                </p:oleObj>
              </mc:Choice>
              <mc:Fallback>
                <p:oleObj name="Photo Editor Photo" r:id="rId4" imgW="1542857" imgH="76210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52400"/>
                        <a:ext cx="16764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8153400" y="623887"/>
            <a:ext cx="914400" cy="21431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14" y="1371600"/>
            <a:ext cx="7306772" cy="54864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52400" y="2819400"/>
            <a:ext cx="1219200" cy="85656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4876800" y="3429000"/>
            <a:ext cx="304800" cy="7620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flipV="1">
            <a:off x="3581400" y="4343400"/>
            <a:ext cx="304800" cy="7620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200" y="2819401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Annual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variation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67000" y="1905000"/>
            <a:ext cx="3429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819400" y="18288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February 2012 – August 2013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5EE-7949-4591-B5A3-4CB787DCCD13}" type="slidenum">
              <a:rPr lang="en-US" smtClean="0"/>
              <a:t>17</a:t>
            </a:fld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3886199" y="4840069"/>
            <a:ext cx="1393757" cy="60686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26829" y="4800600"/>
            <a:ext cx="135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P</a:t>
            </a:r>
            <a:r>
              <a:rPr lang="en-US" b="1" dirty="0" err="1" smtClean="0">
                <a:solidFill>
                  <a:srgbClr val="FF0000"/>
                </a:solidFill>
              </a:rPr>
              <a:t>olewards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 SH winter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07930" y="2895600"/>
            <a:ext cx="1445270" cy="533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46030" y="2858869"/>
            <a:ext cx="1396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Polewards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 NH winter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Up Arrow 18"/>
          <p:cNvSpPr/>
          <p:nvPr/>
        </p:nvSpPr>
        <p:spPr>
          <a:xfrm flipV="1">
            <a:off x="6553200" y="4343400"/>
            <a:ext cx="304800" cy="7620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1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65" y="1371600"/>
            <a:ext cx="7094271" cy="54864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1986" cy="124777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868811"/>
              </p:ext>
            </p:extLst>
          </p:nvPr>
        </p:nvGraphicFramePr>
        <p:xfrm>
          <a:off x="7315200" y="152400"/>
          <a:ext cx="1676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0" name="Photo Editor Photo" r:id="rId5" imgW="1542857" imgH="762106" progId="MSPhotoEd.3">
                  <p:embed/>
                </p:oleObj>
              </mc:Choice>
              <mc:Fallback>
                <p:oleObj name="Photo Editor Photo" r:id="rId5" imgW="1542857" imgH="76210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52400"/>
                        <a:ext cx="16764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8153400" y="623887"/>
            <a:ext cx="914400" cy="21431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71600" y="304800"/>
            <a:ext cx="5867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cs typeface="Times New Roman" panose="02020603050405020304" pitchFamily="18" charset="0"/>
              </a:rPr>
              <a:t>   Brewer Dobson circulation (1)</a:t>
            </a:r>
            <a:endParaRPr lang="en-US" sz="3400" b="1" dirty="0"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5EE-7949-4591-B5A3-4CB787DCCD1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7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782779" y="1295400"/>
            <a:ext cx="3361221" cy="5562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4" t="1" r="64051" b="-6687"/>
          <a:stretch/>
        </p:blipFill>
        <p:spPr>
          <a:xfrm>
            <a:off x="6019800" y="1444124"/>
            <a:ext cx="2895600" cy="3661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1986" cy="124777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773841"/>
              </p:ext>
            </p:extLst>
          </p:nvPr>
        </p:nvGraphicFramePr>
        <p:xfrm>
          <a:off x="7315200" y="152400"/>
          <a:ext cx="1676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3" name="Photo Editor Photo" r:id="rId5" imgW="1542857" imgH="762106" progId="MSPhotoEd.3">
                  <p:embed/>
                </p:oleObj>
              </mc:Choice>
              <mc:Fallback>
                <p:oleObj name="Photo Editor Photo" r:id="rId5" imgW="1542857" imgH="76210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52400"/>
                        <a:ext cx="16764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8153400" y="623887"/>
            <a:ext cx="914400" cy="21431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71600" y="304800"/>
            <a:ext cx="5867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cs typeface="Times New Roman" panose="02020603050405020304" pitchFamily="18" charset="0"/>
              </a:rPr>
              <a:t>   Brewer Dobson circulation (2)</a:t>
            </a:r>
            <a:endParaRPr lang="en-US" sz="3400" b="1" dirty="0"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6" t="6686" r="5589" b="18797"/>
          <a:stretch/>
        </p:blipFill>
        <p:spPr>
          <a:xfrm>
            <a:off x="6235988" y="4863078"/>
            <a:ext cx="2527012" cy="199492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782779" y="1321981"/>
            <a:ext cx="3361221" cy="34275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91200" y="1295400"/>
            <a:ext cx="3406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Ascent rates compiled by J. Urban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28651"/>
            <a:ext cx="5782779" cy="4472149"/>
          </a:xfrm>
          <a:prstGeom prst="rect">
            <a:avLst/>
          </a:prstGeom>
        </p:spPr>
      </p:pic>
      <p:sp>
        <p:nvSpPr>
          <p:cNvPr id="14" name="Curved Left Arrow 13"/>
          <p:cNvSpPr/>
          <p:nvPr/>
        </p:nvSpPr>
        <p:spPr>
          <a:xfrm flipV="1">
            <a:off x="3480955" y="3122307"/>
            <a:ext cx="838200" cy="1447800"/>
          </a:xfrm>
          <a:prstGeom prst="curvedLeftArrow">
            <a:avLst/>
          </a:prstGeom>
          <a:solidFill>
            <a:srgbClr val="F81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814BC"/>
              </a:solidFill>
            </a:endParaRPr>
          </a:p>
        </p:txBody>
      </p:sp>
      <p:sp>
        <p:nvSpPr>
          <p:cNvPr id="15" name="Curved Left Arrow 14"/>
          <p:cNvSpPr/>
          <p:nvPr/>
        </p:nvSpPr>
        <p:spPr>
          <a:xfrm flipH="1">
            <a:off x="1066800" y="3770007"/>
            <a:ext cx="838200" cy="1049482"/>
          </a:xfrm>
          <a:prstGeom prst="curvedLeftArrow">
            <a:avLst/>
          </a:prstGeom>
          <a:solidFill>
            <a:srgbClr val="F81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814B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5EE-7949-4591-B5A3-4CB787DCCD13}" type="slidenum">
              <a:rPr lang="en-US" smtClean="0"/>
              <a:t>19</a:t>
            </a:fld>
            <a:endParaRPr lang="en-US"/>
          </a:p>
        </p:txBody>
      </p:sp>
      <p:sp>
        <p:nvSpPr>
          <p:cNvPr id="18" name="Curved Left Arrow 17"/>
          <p:cNvSpPr/>
          <p:nvPr/>
        </p:nvSpPr>
        <p:spPr>
          <a:xfrm flipH="1">
            <a:off x="4495800" y="3352800"/>
            <a:ext cx="609600" cy="1371600"/>
          </a:xfrm>
          <a:prstGeom prst="curvedLeftArrow">
            <a:avLst/>
          </a:prstGeom>
          <a:solidFill>
            <a:srgbClr val="F81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814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2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1986" cy="124777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850017"/>
              </p:ext>
            </p:extLst>
          </p:nvPr>
        </p:nvGraphicFramePr>
        <p:xfrm>
          <a:off x="7315200" y="152400"/>
          <a:ext cx="1676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6" name="Photo Editor Photo" r:id="rId4" imgW="1542857" imgH="762106" progId="MSPhotoEd.3">
                  <p:embed/>
                </p:oleObj>
              </mc:Choice>
              <mc:Fallback>
                <p:oleObj name="Photo Editor Photo" r:id="rId4" imgW="1542857" imgH="76210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52400"/>
                        <a:ext cx="16764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8153400" y="623887"/>
            <a:ext cx="914400" cy="21431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1" y="1676400"/>
            <a:ext cx="86105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cs typeface="Times New Roman" panose="02020603050405020304" pitchFamily="18" charset="0"/>
              </a:rPr>
              <a:t>Ozone </a:t>
            </a:r>
            <a:r>
              <a:rPr lang="en-US" sz="2800" b="1" dirty="0">
                <a:cs typeface="Times New Roman" panose="02020603050405020304" pitchFamily="18" charset="0"/>
              </a:rPr>
              <a:t>Mapper Profiler Suite (OMPS) Limb </a:t>
            </a:r>
            <a:r>
              <a:rPr lang="en-US" sz="2800" b="1" dirty="0" smtClean="0">
                <a:cs typeface="Times New Roman" panose="02020603050405020304" pitchFamily="18" charset="0"/>
              </a:rPr>
              <a:t>Profiler </a:t>
            </a:r>
            <a:endParaRPr lang="en-US" sz="2800" b="1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cs typeface="Times New Roman" panose="02020603050405020304" pitchFamily="18" charset="0"/>
              </a:rPr>
              <a:t>Stratospheric aerosol product description</a:t>
            </a:r>
          </a:p>
          <a:p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cs typeface="Times New Roman" panose="02020603050405020304" pitchFamily="18" charset="0"/>
              </a:rPr>
              <a:t>          Orbital </a:t>
            </a:r>
            <a:r>
              <a:rPr lang="en-US" sz="2400" dirty="0">
                <a:cs typeface="Times New Roman" panose="02020603050405020304" pitchFamily="18" charset="0"/>
              </a:rPr>
              <a:t>curtain files</a:t>
            </a:r>
          </a:p>
          <a:p>
            <a:r>
              <a:rPr lang="en-US" sz="2400" dirty="0">
                <a:cs typeface="Times New Roman" panose="02020603050405020304" pitchFamily="18" charset="0"/>
              </a:rPr>
              <a:t>           Vertical profiles of aerosol extinction</a:t>
            </a:r>
          </a:p>
          <a:p>
            <a:r>
              <a:rPr lang="en-US" sz="2400" dirty="0">
                <a:cs typeface="Times New Roman" panose="02020603050405020304" pitchFamily="18" charset="0"/>
              </a:rPr>
              <a:t>           Vertical profiles of Angstrom </a:t>
            </a:r>
            <a:r>
              <a:rPr lang="en-US" sz="2400" dirty="0" smtClean="0">
                <a:cs typeface="Times New Roman" panose="02020603050405020304" pitchFamily="18" charset="0"/>
              </a:rPr>
              <a:t>coefficient (particle size)</a:t>
            </a:r>
          </a:p>
          <a:p>
            <a:r>
              <a:rPr lang="en-US" sz="2400" dirty="0" smtClean="0">
                <a:cs typeface="Times New Roman" panose="02020603050405020304" pitchFamily="18" charset="0"/>
              </a:rPr>
              <a:t>           Quality </a:t>
            </a:r>
            <a:r>
              <a:rPr lang="en-US" sz="2400" dirty="0">
                <a:cs typeface="Times New Roman" panose="02020603050405020304" pitchFamily="18" charset="0"/>
              </a:rPr>
              <a:t>assessment / comparison with CALIPSO, </a:t>
            </a:r>
            <a:r>
              <a:rPr lang="en-US" sz="2400" dirty="0" smtClean="0">
                <a:cs typeface="Times New Roman" panose="02020603050405020304" pitchFamily="18" charset="0"/>
              </a:rPr>
              <a:t>GOMOS</a:t>
            </a:r>
            <a:endParaRPr lang="en-US" sz="2400" b="1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cs typeface="Times New Roman" panose="02020603050405020304" pitchFamily="18" charset="0"/>
              </a:rPr>
              <a:t>Observations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cs typeface="Times New Roman" panose="02020603050405020304" pitchFamily="18" charset="0"/>
              </a:rPr>
              <a:t>        </a:t>
            </a:r>
            <a:r>
              <a:rPr lang="en-US" sz="2400" dirty="0" smtClean="0"/>
              <a:t>Chelyabinsk </a:t>
            </a:r>
            <a:r>
              <a:rPr lang="en-US" sz="2400" dirty="0"/>
              <a:t>meteor aftermath</a:t>
            </a:r>
          </a:p>
          <a:p>
            <a:r>
              <a:rPr lang="en-US" sz="2400" dirty="0"/>
              <a:t>           Aerosol “bubbles”</a:t>
            </a:r>
          </a:p>
          <a:p>
            <a:r>
              <a:rPr lang="en-US" sz="2400" dirty="0"/>
              <a:t>           Time evolution of aerosol layer (over 1.5 year of operation)</a:t>
            </a:r>
          </a:p>
          <a:p>
            <a:r>
              <a:rPr lang="en-US" sz="2400" dirty="0"/>
              <a:t>           Brewer Dobson Circulation signature</a:t>
            </a:r>
            <a:endParaRPr lang="en-US" sz="2400" b="1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5EE-7949-4591-B5A3-4CB787DCCD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6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5EE-7949-4591-B5A3-4CB787DCCD13}" type="slidenum">
              <a:rPr lang="en-US" smtClean="0"/>
              <a:t>20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1986" cy="1247775"/>
          </a:xfrm>
          <a:prstGeom prst="rect">
            <a:avLst/>
          </a:prstGeom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196483"/>
              </p:ext>
            </p:extLst>
          </p:nvPr>
        </p:nvGraphicFramePr>
        <p:xfrm>
          <a:off x="7315200" y="152400"/>
          <a:ext cx="1676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42" name="Photo Editor Photo" r:id="rId4" imgW="1542857" imgH="762106" progId="MSPhotoEd.3">
                  <p:embed/>
                </p:oleObj>
              </mc:Choice>
              <mc:Fallback>
                <p:oleObj name="Photo Editor Photo" r:id="rId4" imgW="1542857" imgH="76210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52400"/>
                        <a:ext cx="16764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8153400" y="623887"/>
            <a:ext cx="914400" cy="21431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371600" y="304800"/>
            <a:ext cx="5867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cs typeface="Times New Roman" panose="02020603050405020304" pitchFamily="18" charset="0"/>
              </a:rPr>
              <a:t>   Brewer Dobson circulation (4)</a:t>
            </a:r>
            <a:endParaRPr lang="en-US" sz="3400" b="1" dirty="0"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19845" y="833735"/>
            <a:ext cx="6704311" cy="6024265"/>
            <a:chOff x="1219845" y="147935"/>
            <a:chExt cx="6704311" cy="602426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845" y="685800"/>
              <a:ext cx="6704311" cy="54864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638800" y="3810000"/>
              <a:ext cx="11801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NH BDC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419600" y="4196980"/>
              <a:ext cx="2613013" cy="5822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L-Shape 2"/>
            <p:cNvSpPr/>
            <p:nvPr/>
          </p:nvSpPr>
          <p:spPr>
            <a:xfrm rot="5400000">
              <a:off x="3395452" y="2221135"/>
              <a:ext cx="2102283" cy="5127613"/>
            </a:xfrm>
            <a:prstGeom prst="corner">
              <a:avLst>
                <a:gd name="adj1" fmla="val 26424"/>
                <a:gd name="adj2" fmla="val 5656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86000" y="4784941"/>
              <a:ext cx="381000" cy="10511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09800" y="4724400"/>
              <a:ext cx="381000" cy="105689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934200" y="4755717"/>
              <a:ext cx="98413" cy="11116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04997" y="3733800"/>
              <a:ext cx="5127613" cy="210228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971800" y="762000"/>
              <a:ext cx="3733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/>
                <a:t>     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Median </a:t>
              </a:r>
              <a:r>
                <a:rPr lang="en-US" sz="2000" b="1" dirty="0" err="1">
                  <a:solidFill>
                    <a:schemeClr val="tx1"/>
                  </a:solidFill>
                </a:rPr>
                <a:t>Junge</a:t>
              </a:r>
              <a:r>
                <a:rPr lang="en-US" sz="2000" b="1" dirty="0">
                  <a:solidFill>
                    <a:schemeClr val="tx1"/>
                  </a:solidFill>
                </a:rPr>
                <a:t> layer. Extinction 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81200" y="3505200"/>
              <a:ext cx="4876800" cy="190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/>
                <a:t>     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Median </a:t>
              </a:r>
              <a:r>
                <a:rPr lang="en-US" sz="2000" b="1" dirty="0" err="1">
                  <a:solidFill>
                    <a:schemeClr val="tx1"/>
                  </a:solidFill>
                </a:rPr>
                <a:t>Junge</a:t>
              </a:r>
              <a:r>
                <a:rPr lang="en-US" sz="2000" b="1" dirty="0">
                  <a:solidFill>
                    <a:schemeClr val="tx1"/>
                  </a:solidFill>
                </a:rPr>
                <a:t> layer. 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Angstrom coefficient 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590800" y="4724400"/>
              <a:ext cx="152271" cy="1524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590800" y="4724400"/>
              <a:ext cx="152271" cy="1524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477129" y="4876800"/>
              <a:ext cx="457071" cy="1524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58780" y="147935"/>
              <a:ext cx="56564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Aerosol particle size (Angstrom coefficient)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9675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5EE-7949-4591-B5A3-4CB787DCCD13}" type="slidenum">
              <a:rPr lang="en-US" smtClean="0"/>
              <a:t>21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1986" cy="1247775"/>
          </a:xfrm>
          <a:prstGeom prst="rect">
            <a:avLst/>
          </a:prstGeom>
        </p:spPr>
      </p:pic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196483"/>
              </p:ext>
            </p:extLst>
          </p:nvPr>
        </p:nvGraphicFramePr>
        <p:xfrm>
          <a:off x="7315200" y="152400"/>
          <a:ext cx="1676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66" name="Photo Editor Photo" r:id="rId4" imgW="1542857" imgH="762106" progId="MSPhotoEd.3">
                  <p:embed/>
                </p:oleObj>
              </mc:Choice>
              <mc:Fallback>
                <p:oleObj name="Photo Editor Photo" r:id="rId4" imgW="1542857" imgH="76210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52400"/>
                        <a:ext cx="16764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8153400" y="623887"/>
            <a:ext cx="914400" cy="21431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71600" y="304800"/>
            <a:ext cx="5867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cs typeface="Times New Roman" panose="02020603050405020304" pitchFamily="18" charset="0"/>
              </a:rPr>
              <a:t>   Brewer Dobson circulation (4)</a:t>
            </a:r>
            <a:endParaRPr lang="en-US" sz="3400" b="1" dirty="0"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19845" y="833735"/>
            <a:ext cx="6704311" cy="6024265"/>
            <a:chOff x="1219845" y="147935"/>
            <a:chExt cx="6704311" cy="602426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845" y="685800"/>
              <a:ext cx="6704311" cy="54864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638800" y="3810000"/>
              <a:ext cx="11801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NH BDC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419600" y="4196980"/>
              <a:ext cx="2613013" cy="5822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L-Shape 2"/>
            <p:cNvSpPr/>
            <p:nvPr/>
          </p:nvSpPr>
          <p:spPr>
            <a:xfrm rot="5400000">
              <a:off x="3395452" y="2221135"/>
              <a:ext cx="2102283" cy="5127613"/>
            </a:xfrm>
            <a:prstGeom prst="corner">
              <a:avLst>
                <a:gd name="adj1" fmla="val 26424"/>
                <a:gd name="adj2" fmla="val 5656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86000" y="4784941"/>
              <a:ext cx="381000" cy="10511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09800" y="4724400"/>
              <a:ext cx="381000" cy="105689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934200" y="4755717"/>
              <a:ext cx="98413" cy="11116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04997" y="3733800"/>
              <a:ext cx="5127613" cy="210228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971800" y="762000"/>
              <a:ext cx="3733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/>
                <a:t>     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Median </a:t>
              </a:r>
              <a:r>
                <a:rPr lang="en-US" sz="2000" b="1" dirty="0" err="1">
                  <a:solidFill>
                    <a:schemeClr val="tx1"/>
                  </a:solidFill>
                </a:rPr>
                <a:t>Junge</a:t>
              </a:r>
              <a:r>
                <a:rPr lang="en-US" sz="2000" b="1" dirty="0">
                  <a:solidFill>
                    <a:schemeClr val="tx1"/>
                  </a:solidFill>
                </a:rPr>
                <a:t> layer. Extinction 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81200" y="3505200"/>
              <a:ext cx="4876800" cy="190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/>
                <a:t>     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Median </a:t>
              </a:r>
              <a:r>
                <a:rPr lang="en-US" sz="2000" b="1" dirty="0" err="1">
                  <a:solidFill>
                    <a:schemeClr val="tx1"/>
                  </a:solidFill>
                </a:rPr>
                <a:t>Junge</a:t>
              </a:r>
              <a:r>
                <a:rPr lang="en-US" sz="2000" b="1" dirty="0">
                  <a:solidFill>
                    <a:schemeClr val="tx1"/>
                  </a:solidFill>
                </a:rPr>
                <a:t> layer. 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Angstrom coefficient 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590800" y="4724400"/>
              <a:ext cx="152271" cy="1524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590800" y="4724400"/>
              <a:ext cx="152271" cy="1524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477129" y="4876800"/>
              <a:ext cx="457071" cy="1524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666935" y="4271665"/>
              <a:ext cx="3810194" cy="45273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814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895471" y="4343400"/>
              <a:ext cx="35053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814BC"/>
                  </a:solidFill>
                </a:rPr>
                <a:t>Larger particles in NH, finer in SH</a:t>
              </a:r>
              <a:endParaRPr lang="en-US" b="1" dirty="0">
                <a:solidFill>
                  <a:srgbClr val="F814BC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58780" y="147935"/>
              <a:ext cx="56564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Aerosol particle size (Angstrom coefficient)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1207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5EE-7949-4591-B5A3-4CB787DCCD13}" type="slidenum">
              <a:rPr lang="en-US" smtClean="0"/>
              <a:t>22</a:t>
            </a:fld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1986" cy="1247775"/>
          </a:xfrm>
          <a:prstGeom prst="rect">
            <a:avLst/>
          </a:prstGeom>
        </p:spPr>
      </p:pic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098406"/>
              </p:ext>
            </p:extLst>
          </p:nvPr>
        </p:nvGraphicFramePr>
        <p:xfrm>
          <a:off x="7315200" y="152400"/>
          <a:ext cx="1676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8" name="Photo Editor Photo" r:id="rId4" imgW="1542857" imgH="762106" progId="MSPhotoEd.3">
                  <p:embed/>
                </p:oleObj>
              </mc:Choice>
              <mc:Fallback>
                <p:oleObj name="Photo Editor Photo" r:id="rId4" imgW="1542857" imgH="76210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52400"/>
                        <a:ext cx="16764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/>
          <p:nvPr/>
        </p:nvSpPr>
        <p:spPr>
          <a:xfrm>
            <a:off x="8153400" y="623887"/>
            <a:ext cx="914400" cy="21431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371600" y="304800"/>
            <a:ext cx="5867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cs typeface="Times New Roman" panose="02020603050405020304" pitchFamily="18" charset="0"/>
              </a:rPr>
              <a:t>   Brewer Dobson circulation (4)</a:t>
            </a:r>
            <a:endParaRPr lang="en-US" sz="3400" b="1" dirty="0"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45" y="1371600"/>
            <a:ext cx="6704311" cy="548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38800" y="4495800"/>
            <a:ext cx="1180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NH BDC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419600" y="4882780"/>
            <a:ext cx="2613013" cy="58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L-Shape 2"/>
          <p:cNvSpPr/>
          <p:nvPr/>
        </p:nvSpPr>
        <p:spPr>
          <a:xfrm rot="5400000">
            <a:off x="3395452" y="2906935"/>
            <a:ext cx="2102283" cy="5127613"/>
          </a:xfrm>
          <a:prstGeom prst="corner">
            <a:avLst>
              <a:gd name="adj1" fmla="val 26424"/>
              <a:gd name="adj2" fmla="val 5656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821680" y="4876800"/>
            <a:ext cx="118872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NH BDC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86000" y="5470741"/>
            <a:ext cx="381000" cy="10511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209800" y="5410200"/>
            <a:ext cx="381000" cy="1056895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934200" y="5441517"/>
            <a:ext cx="98413" cy="11116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04997" y="4419600"/>
            <a:ext cx="5127613" cy="210228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971800" y="1447800"/>
            <a:ext cx="3733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     </a:t>
            </a:r>
            <a:r>
              <a:rPr lang="en-US" sz="2000" b="1" dirty="0" smtClean="0">
                <a:solidFill>
                  <a:schemeClr val="tx1"/>
                </a:solidFill>
              </a:rPr>
              <a:t>Median </a:t>
            </a:r>
            <a:r>
              <a:rPr lang="en-US" sz="2000" b="1" dirty="0" err="1">
                <a:solidFill>
                  <a:schemeClr val="tx1"/>
                </a:solidFill>
              </a:rPr>
              <a:t>Junge</a:t>
            </a:r>
            <a:r>
              <a:rPr lang="en-US" sz="2000" b="1" dirty="0">
                <a:solidFill>
                  <a:schemeClr val="tx1"/>
                </a:solidFill>
              </a:rPr>
              <a:t> layer. Extinction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981200" y="4191000"/>
            <a:ext cx="4876800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     </a:t>
            </a:r>
            <a:r>
              <a:rPr lang="en-US" sz="2000" b="1" dirty="0" smtClean="0">
                <a:solidFill>
                  <a:schemeClr val="tx1"/>
                </a:solidFill>
              </a:rPr>
              <a:t>Median </a:t>
            </a:r>
            <a:r>
              <a:rPr lang="en-US" sz="2000" b="1" dirty="0" err="1">
                <a:solidFill>
                  <a:schemeClr val="tx1"/>
                </a:solidFill>
              </a:rPr>
              <a:t>Junge</a:t>
            </a:r>
            <a:r>
              <a:rPr lang="en-US" sz="2000" b="1" dirty="0">
                <a:solidFill>
                  <a:schemeClr val="tx1"/>
                </a:solidFill>
              </a:rPr>
              <a:t> layer. </a:t>
            </a:r>
            <a:r>
              <a:rPr lang="en-US" sz="2000" b="1" dirty="0" smtClean="0">
                <a:solidFill>
                  <a:schemeClr val="tx1"/>
                </a:solidFill>
              </a:rPr>
              <a:t>Angstrom coefficient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4343400" y="5018698"/>
            <a:ext cx="1309255" cy="543902"/>
          </a:xfrm>
          <a:custGeom>
            <a:avLst/>
            <a:gdLst>
              <a:gd name="connsiteX0" fmla="*/ 0 w 1309255"/>
              <a:gd name="connsiteY0" fmla="*/ 543902 h 543902"/>
              <a:gd name="connsiteX1" fmla="*/ 31173 w 1309255"/>
              <a:gd name="connsiteY1" fmla="*/ 356866 h 543902"/>
              <a:gd name="connsiteX2" fmla="*/ 93518 w 1309255"/>
              <a:gd name="connsiteY2" fmla="*/ 138657 h 543902"/>
              <a:gd name="connsiteX3" fmla="*/ 187037 w 1309255"/>
              <a:gd name="connsiteY3" fmla="*/ 34748 h 543902"/>
              <a:gd name="connsiteX4" fmla="*/ 322118 w 1309255"/>
              <a:gd name="connsiteY4" fmla="*/ 3575 h 543902"/>
              <a:gd name="connsiteX5" fmla="*/ 665018 w 1309255"/>
              <a:gd name="connsiteY5" fmla="*/ 107484 h 543902"/>
              <a:gd name="connsiteX6" fmla="*/ 976746 w 1309255"/>
              <a:gd name="connsiteY6" fmla="*/ 263348 h 543902"/>
              <a:gd name="connsiteX7" fmla="*/ 1184564 w 1309255"/>
              <a:gd name="connsiteY7" fmla="*/ 408821 h 543902"/>
              <a:gd name="connsiteX8" fmla="*/ 1309255 w 1309255"/>
              <a:gd name="connsiteY8" fmla="*/ 502339 h 543902"/>
              <a:gd name="connsiteX9" fmla="*/ 1309255 w 1309255"/>
              <a:gd name="connsiteY9" fmla="*/ 502339 h 543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9255" h="543902">
                <a:moveTo>
                  <a:pt x="0" y="543902"/>
                </a:moveTo>
                <a:cubicBezTo>
                  <a:pt x="7793" y="484154"/>
                  <a:pt x="15587" y="424407"/>
                  <a:pt x="31173" y="356866"/>
                </a:cubicBezTo>
                <a:cubicBezTo>
                  <a:pt x="46759" y="289325"/>
                  <a:pt x="67541" y="192343"/>
                  <a:pt x="93518" y="138657"/>
                </a:cubicBezTo>
                <a:cubicBezTo>
                  <a:pt x="119495" y="84971"/>
                  <a:pt x="148937" y="57262"/>
                  <a:pt x="187037" y="34748"/>
                </a:cubicBezTo>
                <a:cubicBezTo>
                  <a:pt x="225137" y="12234"/>
                  <a:pt x="242455" y="-8548"/>
                  <a:pt x="322118" y="3575"/>
                </a:cubicBezTo>
                <a:cubicBezTo>
                  <a:pt x="401781" y="15698"/>
                  <a:pt x="555913" y="64188"/>
                  <a:pt x="665018" y="107484"/>
                </a:cubicBezTo>
                <a:cubicBezTo>
                  <a:pt x="774123" y="150779"/>
                  <a:pt x="890155" y="213125"/>
                  <a:pt x="976746" y="263348"/>
                </a:cubicBezTo>
                <a:cubicBezTo>
                  <a:pt x="1063337" y="313571"/>
                  <a:pt x="1129146" y="368989"/>
                  <a:pt x="1184564" y="408821"/>
                </a:cubicBezTo>
                <a:cubicBezTo>
                  <a:pt x="1239982" y="448653"/>
                  <a:pt x="1309255" y="502339"/>
                  <a:pt x="1309255" y="502339"/>
                </a:cubicBezTo>
                <a:lnTo>
                  <a:pt x="1309255" y="502339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590800" y="5410200"/>
            <a:ext cx="152271" cy="152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590800" y="5410200"/>
            <a:ext cx="152271" cy="152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477129" y="5562600"/>
            <a:ext cx="457071" cy="152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4419600" y="5018698"/>
            <a:ext cx="1402080" cy="0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209800" y="4419600"/>
            <a:ext cx="4724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0070C0"/>
                </a:solidFill>
              </a:rPr>
              <a:t>Maximal altitude for R&gt;0.1</a:t>
            </a:r>
            <a:r>
              <a:rPr lang="el-GR" sz="1700" b="1" dirty="0" smtClean="0">
                <a:solidFill>
                  <a:srgbClr val="0070C0"/>
                </a:solidFill>
              </a:rPr>
              <a:t>μ</a:t>
            </a:r>
            <a:r>
              <a:rPr lang="en-US" sz="1700" b="1" dirty="0" smtClean="0">
                <a:solidFill>
                  <a:srgbClr val="0070C0"/>
                </a:solidFill>
              </a:rPr>
              <a:t>m particles: </a:t>
            </a:r>
          </a:p>
          <a:p>
            <a:r>
              <a:rPr lang="en-US" sz="1700" b="1" dirty="0" err="1" smtClean="0">
                <a:solidFill>
                  <a:srgbClr val="0070C0"/>
                </a:solidFill>
              </a:rPr>
              <a:t>V</a:t>
            </a:r>
            <a:r>
              <a:rPr lang="en-US" sz="1700" b="1" baseline="-25000" dirty="0" err="1" smtClean="0">
                <a:solidFill>
                  <a:srgbClr val="0070C0"/>
                </a:solidFill>
              </a:rPr>
              <a:t>terminal</a:t>
            </a:r>
            <a:r>
              <a:rPr lang="en-US" sz="1700" b="1" dirty="0" smtClean="0">
                <a:solidFill>
                  <a:srgbClr val="0070C0"/>
                </a:solidFill>
              </a:rPr>
              <a:t> = </a:t>
            </a:r>
            <a:r>
              <a:rPr lang="en-US" sz="1700" b="1" dirty="0" err="1" smtClean="0">
                <a:solidFill>
                  <a:srgbClr val="0070C0"/>
                </a:solidFill>
              </a:rPr>
              <a:t>V</a:t>
            </a:r>
            <a:r>
              <a:rPr lang="en-US" sz="1700" b="1" baseline="-25000" dirty="0" err="1" smtClean="0">
                <a:solidFill>
                  <a:srgbClr val="0070C0"/>
                </a:solidFill>
              </a:rPr>
              <a:t>updraft</a:t>
            </a:r>
            <a:r>
              <a:rPr lang="en-US" sz="1700" b="1" baseline="-25000" dirty="0" smtClean="0">
                <a:solidFill>
                  <a:srgbClr val="0070C0"/>
                </a:solidFill>
              </a:rPr>
              <a:t> </a:t>
            </a:r>
            <a:r>
              <a:rPr lang="en-US" sz="1700" b="1" dirty="0" smtClean="0">
                <a:solidFill>
                  <a:srgbClr val="0070C0"/>
                </a:solidFill>
              </a:rPr>
              <a:t>= 0.3mm/sec</a:t>
            </a:r>
            <a:endParaRPr lang="en-US" sz="1700" b="1" dirty="0">
              <a:solidFill>
                <a:srgbClr val="0070C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419600" y="4892040"/>
            <a:ext cx="2590800" cy="441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19600" y="5425440"/>
            <a:ext cx="2590800" cy="441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828800" y="4892040"/>
            <a:ext cx="2590800" cy="441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828800" y="5425440"/>
            <a:ext cx="2590800" cy="441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658780" y="833735"/>
            <a:ext cx="565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Aerosol particle size (Angstrom coefficient)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64" y="1371600"/>
            <a:ext cx="707843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45" y="1371600"/>
            <a:ext cx="6704311" cy="5486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5EE-7949-4591-B5A3-4CB787DCCD13}" type="slidenum">
              <a:rPr lang="en-US" smtClean="0"/>
              <a:t>23</a:t>
            </a:fld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1986" cy="1247775"/>
          </a:xfrm>
          <a:prstGeom prst="rect">
            <a:avLst/>
          </a:prstGeom>
        </p:spPr>
      </p:pic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886952"/>
              </p:ext>
            </p:extLst>
          </p:nvPr>
        </p:nvGraphicFramePr>
        <p:xfrm>
          <a:off x="7315200" y="152400"/>
          <a:ext cx="1676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4" name="Photo Editor Photo" r:id="rId5" imgW="1542857" imgH="762106" progId="MSPhotoEd.3">
                  <p:embed/>
                </p:oleObj>
              </mc:Choice>
              <mc:Fallback>
                <p:oleObj name="Photo Editor Photo" r:id="rId5" imgW="1542857" imgH="76210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52400"/>
                        <a:ext cx="16764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/>
          <p:cNvSpPr/>
          <p:nvPr/>
        </p:nvSpPr>
        <p:spPr>
          <a:xfrm>
            <a:off x="8153400" y="623887"/>
            <a:ext cx="914400" cy="21431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371600" y="304800"/>
            <a:ext cx="5867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cs typeface="Times New Roman" panose="02020603050405020304" pitchFamily="18" charset="0"/>
              </a:rPr>
              <a:t>   Brewer Dobson circulation (5)</a:t>
            </a:r>
            <a:endParaRPr lang="en-US" sz="3400" b="1" dirty="0"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38800" y="4495800"/>
            <a:ext cx="1180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NH BDC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419600" y="4882780"/>
            <a:ext cx="2613013" cy="58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-Shape 20"/>
          <p:cNvSpPr/>
          <p:nvPr/>
        </p:nvSpPr>
        <p:spPr>
          <a:xfrm rot="5400000">
            <a:off x="3417665" y="2906935"/>
            <a:ext cx="2102283" cy="5127613"/>
          </a:xfrm>
          <a:prstGeom prst="corner">
            <a:avLst>
              <a:gd name="adj1" fmla="val 26424"/>
              <a:gd name="adj2" fmla="val 5458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133600" y="5470741"/>
            <a:ext cx="381000" cy="10511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057400" y="5410200"/>
            <a:ext cx="381000" cy="1056895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934200" y="5441517"/>
            <a:ext cx="98413" cy="11116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04997" y="4419600"/>
            <a:ext cx="5127613" cy="210228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971800" y="1447800"/>
            <a:ext cx="3733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     </a:t>
            </a:r>
            <a:r>
              <a:rPr lang="en-US" sz="2000" b="1" dirty="0" smtClean="0">
                <a:solidFill>
                  <a:schemeClr val="tx1"/>
                </a:solidFill>
              </a:rPr>
              <a:t>Median </a:t>
            </a:r>
            <a:r>
              <a:rPr lang="en-US" sz="2000" b="1" dirty="0" err="1">
                <a:solidFill>
                  <a:schemeClr val="tx1"/>
                </a:solidFill>
              </a:rPr>
              <a:t>Junge</a:t>
            </a:r>
            <a:r>
              <a:rPr lang="en-US" sz="2000" b="1" dirty="0">
                <a:solidFill>
                  <a:schemeClr val="tx1"/>
                </a:solidFill>
              </a:rPr>
              <a:t> layer. Extinction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981200" y="4191000"/>
            <a:ext cx="4876800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     </a:t>
            </a:r>
            <a:r>
              <a:rPr lang="en-US" sz="2000" b="1" dirty="0" smtClean="0">
                <a:solidFill>
                  <a:schemeClr val="tx1"/>
                </a:solidFill>
              </a:rPr>
              <a:t>Median </a:t>
            </a:r>
            <a:r>
              <a:rPr lang="en-US" sz="2000" b="1" dirty="0" err="1">
                <a:solidFill>
                  <a:schemeClr val="tx1"/>
                </a:solidFill>
              </a:rPr>
              <a:t>Junge</a:t>
            </a:r>
            <a:r>
              <a:rPr lang="en-US" sz="2000" b="1" dirty="0">
                <a:solidFill>
                  <a:schemeClr val="tx1"/>
                </a:solidFill>
              </a:rPr>
              <a:t> layer. </a:t>
            </a:r>
            <a:r>
              <a:rPr lang="en-US" sz="2000" b="1" dirty="0" smtClean="0">
                <a:solidFill>
                  <a:schemeClr val="tx1"/>
                </a:solidFill>
              </a:rPr>
              <a:t>Angstrom coefficient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38400" y="5334000"/>
            <a:ext cx="152271" cy="152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705600" y="5562600"/>
            <a:ext cx="304800" cy="152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334000" y="5024735"/>
            <a:ext cx="1616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No NH BDC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8400" y="5029200"/>
            <a:ext cx="146304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SH BDC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43200" y="5410200"/>
            <a:ext cx="152271" cy="152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flipH="1">
            <a:off x="3415145" y="5181600"/>
            <a:ext cx="1309255" cy="543902"/>
          </a:xfrm>
          <a:custGeom>
            <a:avLst/>
            <a:gdLst>
              <a:gd name="connsiteX0" fmla="*/ 0 w 1309255"/>
              <a:gd name="connsiteY0" fmla="*/ 543902 h 543902"/>
              <a:gd name="connsiteX1" fmla="*/ 31173 w 1309255"/>
              <a:gd name="connsiteY1" fmla="*/ 356866 h 543902"/>
              <a:gd name="connsiteX2" fmla="*/ 93518 w 1309255"/>
              <a:gd name="connsiteY2" fmla="*/ 138657 h 543902"/>
              <a:gd name="connsiteX3" fmla="*/ 187037 w 1309255"/>
              <a:gd name="connsiteY3" fmla="*/ 34748 h 543902"/>
              <a:gd name="connsiteX4" fmla="*/ 322118 w 1309255"/>
              <a:gd name="connsiteY4" fmla="*/ 3575 h 543902"/>
              <a:gd name="connsiteX5" fmla="*/ 665018 w 1309255"/>
              <a:gd name="connsiteY5" fmla="*/ 107484 h 543902"/>
              <a:gd name="connsiteX6" fmla="*/ 976746 w 1309255"/>
              <a:gd name="connsiteY6" fmla="*/ 263348 h 543902"/>
              <a:gd name="connsiteX7" fmla="*/ 1184564 w 1309255"/>
              <a:gd name="connsiteY7" fmla="*/ 408821 h 543902"/>
              <a:gd name="connsiteX8" fmla="*/ 1309255 w 1309255"/>
              <a:gd name="connsiteY8" fmla="*/ 502339 h 543902"/>
              <a:gd name="connsiteX9" fmla="*/ 1309255 w 1309255"/>
              <a:gd name="connsiteY9" fmla="*/ 502339 h 543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9255" h="543902">
                <a:moveTo>
                  <a:pt x="0" y="543902"/>
                </a:moveTo>
                <a:cubicBezTo>
                  <a:pt x="7793" y="484154"/>
                  <a:pt x="15587" y="424407"/>
                  <a:pt x="31173" y="356866"/>
                </a:cubicBezTo>
                <a:cubicBezTo>
                  <a:pt x="46759" y="289325"/>
                  <a:pt x="67541" y="192343"/>
                  <a:pt x="93518" y="138657"/>
                </a:cubicBezTo>
                <a:cubicBezTo>
                  <a:pt x="119495" y="84971"/>
                  <a:pt x="148937" y="57262"/>
                  <a:pt x="187037" y="34748"/>
                </a:cubicBezTo>
                <a:cubicBezTo>
                  <a:pt x="225137" y="12234"/>
                  <a:pt x="242455" y="-8548"/>
                  <a:pt x="322118" y="3575"/>
                </a:cubicBezTo>
                <a:cubicBezTo>
                  <a:pt x="401781" y="15698"/>
                  <a:pt x="555913" y="64188"/>
                  <a:pt x="665018" y="107484"/>
                </a:cubicBezTo>
                <a:cubicBezTo>
                  <a:pt x="774123" y="150779"/>
                  <a:pt x="890155" y="213125"/>
                  <a:pt x="976746" y="263348"/>
                </a:cubicBezTo>
                <a:cubicBezTo>
                  <a:pt x="1063337" y="313571"/>
                  <a:pt x="1129146" y="368989"/>
                  <a:pt x="1184564" y="408821"/>
                </a:cubicBezTo>
                <a:cubicBezTo>
                  <a:pt x="1239982" y="448653"/>
                  <a:pt x="1309255" y="502339"/>
                  <a:pt x="1309255" y="502339"/>
                </a:cubicBezTo>
                <a:lnTo>
                  <a:pt x="1309255" y="502339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4419600" y="4892040"/>
            <a:ext cx="2590800" cy="441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419600" y="5425440"/>
            <a:ext cx="2590800" cy="441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828800" y="4892040"/>
            <a:ext cx="2590800" cy="441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828800" y="5425440"/>
            <a:ext cx="2590800" cy="441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658780" y="833735"/>
            <a:ext cx="565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Aerosol particle size (Angstrom coefficient)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7078436" cy="2743200"/>
          </a:xfrm>
          <a:prstGeom prst="rect">
            <a:avLst/>
          </a:prstGeom>
        </p:spPr>
      </p:pic>
      <p:cxnSp>
        <p:nvCxnSpPr>
          <p:cNvPr id="48" name="Straight Connector 47"/>
          <p:cNvCxnSpPr/>
          <p:nvPr/>
        </p:nvCxnSpPr>
        <p:spPr>
          <a:xfrm>
            <a:off x="3276600" y="5181600"/>
            <a:ext cx="1402080" cy="0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905000" y="4419600"/>
            <a:ext cx="4724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0070C0"/>
                </a:solidFill>
              </a:rPr>
              <a:t>Maximal altitude for R&gt;0.1</a:t>
            </a:r>
            <a:r>
              <a:rPr lang="el-GR" sz="1700" b="1" dirty="0" smtClean="0">
                <a:solidFill>
                  <a:srgbClr val="0070C0"/>
                </a:solidFill>
              </a:rPr>
              <a:t>μ</a:t>
            </a:r>
            <a:r>
              <a:rPr lang="en-US" sz="1700" b="1" dirty="0" smtClean="0">
                <a:solidFill>
                  <a:srgbClr val="0070C0"/>
                </a:solidFill>
              </a:rPr>
              <a:t>m particles: </a:t>
            </a:r>
          </a:p>
          <a:p>
            <a:r>
              <a:rPr lang="en-US" sz="1700" b="1" dirty="0" err="1" smtClean="0">
                <a:solidFill>
                  <a:srgbClr val="0070C0"/>
                </a:solidFill>
              </a:rPr>
              <a:t>V</a:t>
            </a:r>
            <a:r>
              <a:rPr lang="en-US" sz="1700" b="1" baseline="-25000" dirty="0" err="1" smtClean="0">
                <a:solidFill>
                  <a:srgbClr val="0070C0"/>
                </a:solidFill>
              </a:rPr>
              <a:t>terminal</a:t>
            </a:r>
            <a:r>
              <a:rPr lang="en-US" sz="1700" b="1" dirty="0" smtClean="0">
                <a:solidFill>
                  <a:srgbClr val="0070C0"/>
                </a:solidFill>
              </a:rPr>
              <a:t> = </a:t>
            </a:r>
            <a:r>
              <a:rPr lang="en-US" sz="1700" b="1" dirty="0" err="1" smtClean="0">
                <a:solidFill>
                  <a:srgbClr val="0070C0"/>
                </a:solidFill>
              </a:rPr>
              <a:t>V</a:t>
            </a:r>
            <a:r>
              <a:rPr lang="en-US" sz="1700" b="1" baseline="-25000" dirty="0" err="1" smtClean="0">
                <a:solidFill>
                  <a:srgbClr val="0070C0"/>
                </a:solidFill>
              </a:rPr>
              <a:t>updraft</a:t>
            </a:r>
            <a:r>
              <a:rPr lang="en-US" sz="1700" b="1" baseline="-25000" dirty="0" smtClean="0">
                <a:solidFill>
                  <a:srgbClr val="0070C0"/>
                </a:solidFill>
              </a:rPr>
              <a:t> </a:t>
            </a:r>
            <a:r>
              <a:rPr lang="en-US" sz="1700" b="1" dirty="0" smtClean="0">
                <a:solidFill>
                  <a:srgbClr val="0070C0"/>
                </a:solidFill>
              </a:rPr>
              <a:t>= 0.2mm/sec</a:t>
            </a:r>
            <a:endParaRPr lang="en-US" sz="17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6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352800" y="4114800"/>
            <a:ext cx="5781676" cy="266938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362324" y="1369219"/>
            <a:ext cx="5781676" cy="2669381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1986" cy="1247775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870550"/>
              </p:ext>
            </p:extLst>
          </p:nvPr>
        </p:nvGraphicFramePr>
        <p:xfrm>
          <a:off x="7315200" y="152400"/>
          <a:ext cx="1676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9" name="Photo Editor Photo" r:id="rId4" imgW="1542857" imgH="762106" progId="MSPhotoEd.3">
                  <p:embed/>
                </p:oleObj>
              </mc:Choice>
              <mc:Fallback>
                <p:oleObj name="Photo Editor Photo" r:id="rId4" imgW="1542857" imgH="76210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52400"/>
                        <a:ext cx="16764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8153400" y="623887"/>
            <a:ext cx="914400" cy="21431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304800"/>
            <a:ext cx="5867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cs typeface="Times New Roman" panose="02020603050405020304" pitchFamily="18" charset="0"/>
              </a:rPr>
              <a:t>   Brewer Dobson circulation (6)</a:t>
            </a:r>
            <a:endParaRPr lang="en-US" sz="3400" b="1" dirty="0"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5EE-7949-4591-B5A3-4CB787DCCD13}" type="slidenum">
              <a:rPr lang="en-US" smtClean="0"/>
              <a:t>24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0" y="1450470"/>
            <a:ext cx="5353050" cy="24357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4235197"/>
            <a:ext cx="5429250" cy="24704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4200"/>
            <a:ext cx="3362324" cy="168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3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1986" cy="124777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112741"/>
              </p:ext>
            </p:extLst>
          </p:nvPr>
        </p:nvGraphicFramePr>
        <p:xfrm>
          <a:off x="7315200" y="152400"/>
          <a:ext cx="1676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8" name="Photo Editor Photo" r:id="rId4" imgW="1542857" imgH="762106" progId="MSPhotoEd.3">
                  <p:embed/>
                </p:oleObj>
              </mc:Choice>
              <mc:Fallback>
                <p:oleObj name="Photo Editor Photo" r:id="rId4" imgW="1542857" imgH="76210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52400"/>
                        <a:ext cx="16764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8153400" y="623887"/>
            <a:ext cx="914400" cy="21431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0" y="304800"/>
            <a:ext cx="5867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cs typeface="Times New Roman" panose="02020603050405020304" pitchFamily="18" charset="0"/>
              </a:rPr>
              <a:t>                    Conclusion</a:t>
            </a:r>
            <a:endParaRPr lang="en-US" sz="3400" b="1" dirty="0"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5EE-7949-4591-B5A3-4CB787DCCD13}" type="slidenum">
              <a:rPr lang="en-US" smtClean="0"/>
              <a:t>25</a:t>
            </a:fld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3146177" y="1715869"/>
            <a:ext cx="6378823" cy="4627841"/>
            <a:chOff x="1600200" y="1715869"/>
            <a:chExt cx="6378823" cy="4627841"/>
          </a:xfrm>
        </p:grpSpPr>
        <p:sp>
          <p:nvSpPr>
            <p:cNvPr id="60" name="Freeform 59"/>
            <p:cNvSpPr/>
            <p:nvPr/>
          </p:nvSpPr>
          <p:spPr>
            <a:xfrm>
              <a:off x="3360643" y="1828800"/>
              <a:ext cx="2768051" cy="3817001"/>
            </a:xfrm>
            <a:custGeom>
              <a:avLst/>
              <a:gdLst>
                <a:gd name="connsiteX0" fmla="*/ 617591 w 2768051"/>
                <a:gd name="connsiteY0" fmla="*/ 3792067 h 3817001"/>
                <a:gd name="connsiteX1" fmla="*/ 225705 w 2768051"/>
                <a:gd name="connsiteY1" fmla="*/ 3412057 h 3817001"/>
                <a:gd name="connsiteX2" fmla="*/ 23825 w 2768051"/>
                <a:gd name="connsiteY2" fmla="*/ 2699537 h 3817001"/>
                <a:gd name="connsiteX3" fmla="*/ 35700 w 2768051"/>
                <a:gd name="connsiteY3" fmla="*/ 2058270 h 3817001"/>
                <a:gd name="connsiteX4" fmla="*/ 308832 w 2768051"/>
                <a:gd name="connsiteY4" fmla="*/ 1215121 h 3817001"/>
                <a:gd name="connsiteX5" fmla="*/ 629466 w 2768051"/>
                <a:gd name="connsiteY5" fmla="*/ 241345 h 3817001"/>
                <a:gd name="connsiteX6" fmla="*/ 700718 w 2768051"/>
                <a:gd name="connsiteY6" fmla="*/ 63215 h 3817001"/>
                <a:gd name="connsiteX7" fmla="*/ 748219 w 2768051"/>
                <a:gd name="connsiteY7" fmla="*/ 51340 h 3817001"/>
                <a:gd name="connsiteX8" fmla="*/ 2054505 w 2768051"/>
                <a:gd name="connsiteY8" fmla="*/ 63215 h 3817001"/>
                <a:gd name="connsiteX9" fmla="*/ 2102006 w 2768051"/>
                <a:gd name="connsiteY9" fmla="*/ 86966 h 3817001"/>
                <a:gd name="connsiteX10" fmla="*/ 2458266 w 2768051"/>
                <a:gd name="connsiteY10" fmla="*/ 1167620 h 3817001"/>
                <a:gd name="connsiteX11" fmla="*/ 2731399 w 2768051"/>
                <a:gd name="connsiteY11" fmla="*/ 1963267 h 3817001"/>
                <a:gd name="connsiteX12" fmla="*/ 2755149 w 2768051"/>
                <a:gd name="connsiteY12" fmla="*/ 2604534 h 3817001"/>
                <a:gd name="connsiteX13" fmla="*/ 2636396 w 2768051"/>
                <a:gd name="connsiteY13" fmla="*/ 3257677 h 3817001"/>
                <a:gd name="connsiteX14" fmla="*/ 2197009 w 2768051"/>
                <a:gd name="connsiteY14" fmla="*/ 3803942 h 3817001"/>
                <a:gd name="connsiteX15" fmla="*/ 2078256 w 2768051"/>
                <a:gd name="connsiteY15" fmla="*/ 3649563 h 3817001"/>
                <a:gd name="connsiteX16" fmla="*/ 1484489 w 2768051"/>
                <a:gd name="connsiteY16" fmla="*/ 3685189 h 3817001"/>
                <a:gd name="connsiteX17" fmla="*/ 653217 w 2768051"/>
                <a:gd name="connsiteY17" fmla="*/ 3756441 h 3817001"/>
                <a:gd name="connsiteX18" fmla="*/ 653217 w 2768051"/>
                <a:gd name="connsiteY18" fmla="*/ 3756441 h 3817001"/>
                <a:gd name="connsiteX19" fmla="*/ 641341 w 2768051"/>
                <a:gd name="connsiteY19" fmla="*/ 3364555 h 3817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68051" h="3817001">
                  <a:moveTo>
                    <a:pt x="617591" y="3792067"/>
                  </a:moveTo>
                  <a:cubicBezTo>
                    <a:pt x="471128" y="3693106"/>
                    <a:pt x="324666" y="3594145"/>
                    <a:pt x="225705" y="3412057"/>
                  </a:cubicBezTo>
                  <a:cubicBezTo>
                    <a:pt x="126744" y="3229969"/>
                    <a:pt x="55492" y="2925168"/>
                    <a:pt x="23825" y="2699537"/>
                  </a:cubicBezTo>
                  <a:cubicBezTo>
                    <a:pt x="-7842" y="2473906"/>
                    <a:pt x="-11801" y="2305673"/>
                    <a:pt x="35700" y="2058270"/>
                  </a:cubicBezTo>
                  <a:cubicBezTo>
                    <a:pt x="83201" y="1810867"/>
                    <a:pt x="209871" y="1517942"/>
                    <a:pt x="308832" y="1215121"/>
                  </a:cubicBezTo>
                  <a:cubicBezTo>
                    <a:pt x="407793" y="912300"/>
                    <a:pt x="564152" y="433329"/>
                    <a:pt x="629466" y="241345"/>
                  </a:cubicBezTo>
                  <a:cubicBezTo>
                    <a:pt x="694780" y="49361"/>
                    <a:pt x="680926" y="94882"/>
                    <a:pt x="700718" y="63215"/>
                  </a:cubicBezTo>
                  <a:cubicBezTo>
                    <a:pt x="720510" y="31548"/>
                    <a:pt x="748219" y="51340"/>
                    <a:pt x="748219" y="51340"/>
                  </a:cubicBezTo>
                  <a:lnTo>
                    <a:pt x="2054505" y="63215"/>
                  </a:lnTo>
                  <a:cubicBezTo>
                    <a:pt x="2280136" y="69153"/>
                    <a:pt x="2034713" y="-97101"/>
                    <a:pt x="2102006" y="86966"/>
                  </a:cubicBezTo>
                  <a:cubicBezTo>
                    <a:pt x="2169299" y="271033"/>
                    <a:pt x="2353367" y="854903"/>
                    <a:pt x="2458266" y="1167620"/>
                  </a:cubicBezTo>
                  <a:cubicBezTo>
                    <a:pt x="2563165" y="1480337"/>
                    <a:pt x="2681918" y="1723781"/>
                    <a:pt x="2731399" y="1963267"/>
                  </a:cubicBezTo>
                  <a:cubicBezTo>
                    <a:pt x="2780880" y="2202753"/>
                    <a:pt x="2770983" y="2388799"/>
                    <a:pt x="2755149" y="2604534"/>
                  </a:cubicBezTo>
                  <a:cubicBezTo>
                    <a:pt x="2739315" y="2820269"/>
                    <a:pt x="2729419" y="3057776"/>
                    <a:pt x="2636396" y="3257677"/>
                  </a:cubicBezTo>
                  <a:cubicBezTo>
                    <a:pt x="2543373" y="3457578"/>
                    <a:pt x="2290032" y="3738628"/>
                    <a:pt x="2197009" y="3803942"/>
                  </a:cubicBezTo>
                  <a:cubicBezTo>
                    <a:pt x="2103986" y="3869256"/>
                    <a:pt x="2197009" y="3669355"/>
                    <a:pt x="2078256" y="3649563"/>
                  </a:cubicBezTo>
                  <a:cubicBezTo>
                    <a:pt x="1959503" y="3629771"/>
                    <a:pt x="1721995" y="3667376"/>
                    <a:pt x="1484489" y="3685189"/>
                  </a:cubicBezTo>
                  <a:cubicBezTo>
                    <a:pt x="1246983" y="3703002"/>
                    <a:pt x="653217" y="3756441"/>
                    <a:pt x="653217" y="3756441"/>
                  </a:cubicBezTo>
                  <a:lnTo>
                    <a:pt x="653217" y="3756441"/>
                  </a:lnTo>
                  <a:cubicBezTo>
                    <a:pt x="651238" y="3691127"/>
                    <a:pt x="502796" y="3479350"/>
                    <a:pt x="641341" y="3364555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038600" y="1798417"/>
              <a:ext cx="1444804" cy="18278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 rot="1261510">
              <a:off x="4652267" y="2833193"/>
              <a:ext cx="18074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BDC downdraft</a:t>
              </a:r>
              <a:endParaRPr lang="en-US" sz="2000" b="1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278621" y="3559314"/>
              <a:ext cx="97917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   BDC </a:t>
              </a:r>
            </a:p>
            <a:p>
              <a:r>
                <a:rPr lang="en-US" sz="2000" b="1" dirty="0" smtClean="0"/>
                <a:t>updraft</a:t>
              </a:r>
              <a:endParaRPr lang="en-US" sz="2000" b="1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200400" y="2209800"/>
              <a:ext cx="769763" cy="3693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35 km</a:t>
              </a:r>
            </a:p>
            <a:p>
              <a:endParaRPr lang="en-US" b="1" dirty="0" smtClean="0"/>
            </a:p>
            <a:p>
              <a:endParaRPr lang="en-US" b="1" dirty="0"/>
            </a:p>
            <a:p>
              <a:r>
                <a:rPr lang="en-US" b="1" dirty="0" smtClean="0"/>
                <a:t>30 km</a:t>
              </a:r>
            </a:p>
            <a:p>
              <a:endParaRPr lang="en-US" b="1" dirty="0" smtClean="0"/>
            </a:p>
            <a:p>
              <a:endParaRPr lang="en-US" b="1" dirty="0"/>
            </a:p>
            <a:p>
              <a:r>
                <a:rPr lang="en-US" b="1" dirty="0" smtClean="0"/>
                <a:t>25 km</a:t>
              </a:r>
            </a:p>
            <a:p>
              <a:endParaRPr lang="en-US" b="1" dirty="0" smtClean="0"/>
            </a:p>
            <a:p>
              <a:endParaRPr lang="en-US" b="1" dirty="0"/>
            </a:p>
            <a:p>
              <a:r>
                <a:rPr lang="en-US" b="1" dirty="0" smtClean="0"/>
                <a:t>20 km</a:t>
              </a:r>
            </a:p>
            <a:p>
              <a:endParaRPr lang="en-US" b="1" dirty="0" smtClean="0"/>
            </a:p>
            <a:p>
              <a:endParaRPr lang="en-US" b="1" dirty="0"/>
            </a:p>
            <a:p>
              <a:r>
                <a:rPr lang="en-US" b="1" dirty="0" smtClean="0"/>
                <a:t>15km</a:t>
              </a:r>
              <a:endParaRPr lang="en-US" b="1" dirty="0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4114800" y="2229269"/>
              <a:ext cx="2169994" cy="513931"/>
            </a:xfrm>
            <a:custGeom>
              <a:avLst/>
              <a:gdLst>
                <a:gd name="connsiteX0" fmla="*/ 0 w 2169994"/>
                <a:gd name="connsiteY0" fmla="*/ 513931 h 513931"/>
                <a:gd name="connsiteX1" fmla="*/ 95534 w 2169994"/>
                <a:gd name="connsiteY1" fmla="*/ 295567 h 513931"/>
                <a:gd name="connsiteX2" fmla="*/ 286603 w 2169994"/>
                <a:gd name="connsiteY2" fmla="*/ 104498 h 513931"/>
                <a:gd name="connsiteX3" fmla="*/ 586854 w 2169994"/>
                <a:gd name="connsiteY3" fmla="*/ 8964 h 513931"/>
                <a:gd name="connsiteX4" fmla="*/ 1091821 w 2169994"/>
                <a:gd name="connsiteY4" fmla="*/ 22612 h 513931"/>
                <a:gd name="connsiteX5" fmla="*/ 1624083 w 2169994"/>
                <a:gd name="connsiteY5" fmla="*/ 172737 h 513931"/>
                <a:gd name="connsiteX6" fmla="*/ 2129051 w 2169994"/>
                <a:gd name="connsiteY6" fmla="*/ 486636 h 513931"/>
                <a:gd name="connsiteX7" fmla="*/ 2142698 w 2169994"/>
                <a:gd name="connsiteY7" fmla="*/ 486636 h 513931"/>
                <a:gd name="connsiteX8" fmla="*/ 2169994 w 2169994"/>
                <a:gd name="connsiteY8" fmla="*/ 500283 h 51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9994" h="513931">
                  <a:moveTo>
                    <a:pt x="0" y="513931"/>
                  </a:moveTo>
                  <a:cubicBezTo>
                    <a:pt x="23883" y="438868"/>
                    <a:pt x="47767" y="363806"/>
                    <a:pt x="95534" y="295567"/>
                  </a:cubicBezTo>
                  <a:cubicBezTo>
                    <a:pt x="143301" y="227328"/>
                    <a:pt x="204716" y="152265"/>
                    <a:pt x="286603" y="104498"/>
                  </a:cubicBezTo>
                  <a:cubicBezTo>
                    <a:pt x="368490" y="56731"/>
                    <a:pt x="452651" y="22612"/>
                    <a:pt x="586854" y="8964"/>
                  </a:cubicBezTo>
                  <a:cubicBezTo>
                    <a:pt x="721057" y="-4684"/>
                    <a:pt x="918950" y="-4684"/>
                    <a:pt x="1091821" y="22612"/>
                  </a:cubicBezTo>
                  <a:cubicBezTo>
                    <a:pt x="1264693" y="49907"/>
                    <a:pt x="1451211" y="95400"/>
                    <a:pt x="1624083" y="172737"/>
                  </a:cubicBezTo>
                  <a:cubicBezTo>
                    <a:pt x="1796955" y="250074"/>
                    <a:pt x="2042615" y="434320"/>
                    <a:pt x="2129051" y="486636"/>
                  </a:cubicBezTo>
                  <a:cubicBezTo>
                    <a:pt x="2215487" y="538952"/>
                    <a:pt x="2135874" y="484361"/>
                    <a:pt x="2142698" y="486636"/>
                  </a:cubicBezTo>
                  <a:cubicBezTo>
                    <a:pt x="2149522" y="488911"/>
                    <a:pt x="2156346" y="516206"/>
                    <a:pt x="2169994" y="500283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dash"/>
              <a:headEnd type="none" w="med" len="med"/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/>
            <p:cNvCxnSpPr/>
            <p:nvPr/>
          </p:nvCxnSpPr>
          <p:spPr>
            <a:xfrm flipH="1">
              <a:off x="1964666" y="2209800"/>
              <a:ext cx="2835934" cy="12053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1981200" y="3567398"/>
              <a:ext cx="2728696" cy="1157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648200" y="3567398"/>
              <a:ext cx="2842222" cy="1157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V="1">
              <a:off x="4761002" y="4194010"/>
              <a:ext cx="0" cy="87037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3962400" y="5077692"/>
              <a:ext cx="748523" cy="4849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737877" y="5077692"/>
              <a:ext cx="748523" cy="4849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886200" y="4985176"/>
              <a:ext cx="1752600" cy="5774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921123" y="5486400"/>
              <a:ext cx="6057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           </a:t>
              </a:r>
              <a:r>
                <a:rPr lang="en-US" b="1" dirty="0" smtClean="0">
                  <a:solidFill>
                    <a:srgbClr val="0070C0"/>
                  </a:solidFill>
                </a:rPr>
                <a:t>                            </a:t>
              </a:r>
              <a:r>
                <a:rPr lang="en-US" b="1" dirty="0" err="1" smtClean="0">
                  <a:solidFill>
                    <a:srgbClr val="0070C0"/>
                  </a:solidFill>
                </a:rPr>
                <a:t>Tropopause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 flipH="1" flipV="1">
              <a:off x="6629400" y="4876800"/>
              <a:ext cx="179089" cy="59567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lg" len="lg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3267255" y="1916668"/>
              <a:ext cx="4352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                                               Surf zone                             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173604" y="3491346"/>
              <a:ext cx="719386" cy="1983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3915246" y="3053990"/>
              <a:ext cx="3281375" cy="2561915"/>
            </a:xfrm>
            <a:custGeom>
              <a:avLst/>
              <a:gdLst>
                <a:gd name="connsiteX0" fmla="*/ 519594 w 3281375"/>
                <a:gd name="connsiteY0" fmla="*/ 2423266 h 2561915"/>
                <a:gd name="connsiteX1" fmla="*/ 172122 w 3281375"/>
                <a:gd name="connsiteY1" fmla="*/ 2039218 h 2561915"/>
                <a:gd name="connsiteX2" fmla="*/ 7530 w 3281375"/>
                <a:gd name="connsiteY2" fmla="*/ 1490578 h 2561915"/>
                <a:gd name="connsiteX3" fmla="*/ 34962 w 3281375"/>
                <a:gd name="connsiteY3" fmla="*/ 777346 h 2561915"/>
                <a:gd name="connsiteX4" fmla="*/ 98970 w 3281375"/>
                <a:gd name="connsiteY4" fmla="*/ 466450 h 2561915"/>
                <a:gd name="connsiteX5" fmla="*/ 355002 w 3281375"/>
                <a:gd name="connsiteY5" fmla="*/ 137266 h 2561915"/>
                <a:gd name="connsiteX6" fmla="*/ 720762 w 3281375"/>
                <a:gd name="connsiteY6" fmla="*/ 106 h 2561915"/>
                <a:gd name="connsiteX7" fmla="*/ 1424850 w 3281375"/>
                <a:gd name="connsiteY7" fmla="*/ 155554 h 2561915"/>
                <a:gd name="connsiteX8" fmla="*/ 2421546 w 3281375"/>
                <a:gd name="connsiteY8" fmla="*/ 557890 h 2561915"/>
                <a:gd name="connsiteX9" fmla="*/ 2695866 w 3281375"/>
                <a:gd name="connsiteY9" fmla="*/ 658474 h 2561915"/>
                <a:gd name="connsiteX10" fmla="*/ 2677578 w 3281375"/>
                <a:gd name="connsiteY10" fmla="*/ 658474 h 2561915"/>
                <a:gd name="connsiteX11" fmla="*/ 2714154 w 3281375"/>
                <a:gd name="connsiteY11" fmla="*/ 676762 h 2561915"/>
                <a:gd name="connsiteX12" fmla="*/ 2741586 w 3281375"/>
                <a:gd name="connsiteY12" fmla="*/ 722482 h 2561915"/>
                <a:gd name="connsiteX13" fmla="*/ 2933610 w 3281375"/>
                <a:gd name="connsiteY13" fmla="*/ 1024234 h 2561915"/>
                <a:gd name="connsiteX14" fmla="*/ 3025050 w 3281375"/>
                <a:gd name="connsiteY14" fmla="*/ 2459842 h 2561915"/>
                <a:gd name="connsiteX15" fmla="*/ 3281082 w 3281375"/>
                <a:gd name="connsiteY15" fmla="*/ 2459842 h 256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81375" h="2561915">
                  <a:moveTo>
                    <a:pt x="519594" y="2423266"/>
                  </a:moveTo>
                  <a:cubicBezTo>
                    <a:pt x="388530" y="2308966"/>
                    <a:pt x="257466" y="2194666"/>
                    <a:pt x="172122" y="2039218"/>
                  </a:cubicBezTo>
                  <a:cubicBezTo>
                    <a:pt x="86778" y="1883770"/>
                    <a:pt x="30390" y="1700890"/>
                    <a:pt x="7530" y="1490578"/>
                  </a:cubicBezTo>
                  <a:cubicBezTo>
                    <a:pt x="-15330" y="1280266"/>
                    <a:pt x="19722" y="948034"/>
                    <a:pt x="34962" y="777346"/>
                  </a:cubicBezTo>
                  <a:cubicBezTo>
                    <a:pt x="50202" y="606658"/>
                    <a:pt x="45630" y="573130"/>
                    <a:pt x="98970" y="466450"/>
                  </a:cubicBezTo>
                  <a:cubicBezTo>
                    <a:pt x="152310" y="359770"/>
                    <a:pt x="251370" y="214990"/>
                    <a:pt x="355002" y="137266"/>
                  </a:cubicBezTo>
                  <a:cubicBezTo>
                    <a:pt x="458634" y="59542"/>
                    <a:pt x="542454" y="-2942"/>
                    <a:pt x="720762" y="106"/>
                  </a:cubicBezTo>
                  <a:cubicBezTo>
                    <a:pt x="899070" y="3154"/>
                    <a:pt x="1141386" y="62590"/>
                    <a:pt x="1424850" y="155554"/>
                  </a:cubicBezTo>
                  <a:cubicBezTo>
                    <a:pt x="1708314" y="248518"/>
                    <a:pt x="2209710" y="474070"/>
                    <a:pt x="2421546" y="557890"/>
                  </a:cubicBezTo>
                  <a:cubicBezTo>
                    <a:pt x="2633382" y="641710"/>
                    <a:pt x="2653194" y="641710"/>
                    <a:pt x="2695866" y="658474"/>
                  </a:cubicBezTo>
                  <a:cubicBezTo>
                    <a:pt x="2738538" y="675238"/>
                    <a:pt x="2674530" y="655426"/>
                    <a:pt x="2677578" y="658474"/>
                  </a:cubicBezTo>
                  <a:cubicBezTo>
                    <a:pt x="2680626" y="661522"/>
                    <a:pt x="2703486" y="666094"/>
                    <a:pt x="2714154" y="676762"/>
                  </a:cubicBezTo>
                  <a:cubicBezTo>
                    <a:pt x="2724822" y="687430"/>
                    <a:pt x="2705010" y="664570"/>
                    <a:pt x="2741586" y="722482"/>
                  </a:cubicBezTo>
                  <a:cubicBezTo>
                    <a:pt x="2778162" y="780394"/>
                    <a:pt x="2886366" y="734674"/>
                    <a:pt x="2933610" y="1024234"/>
                  </a:cubicBezTo>
                  <a:cubicBezTo>
                    <a:pt x="2980854" y="1313794"/>
                    <a:pt x="2967138" y="2220574"/>
                    <a:pt x="3025050" y="2459842"/>
                  </a:cubicBezTo>
                  <a:cubicBezTo>
                    <a:pt x="3082962" y="2699110"/>
                    <a:pt x="3290226" y="2440030"/>
                    <a:pt x="3281082" y="2459842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Parallelogram 77"/>
            <p:cNvSpPr/>
            <p:nvPr/>
          </p:nvSpPr>
          <p:spPr>
            <a:xfrm>
              <a:off x="6892990" y="1752600"/>
              <a:ext cx="550808" cy="4572000"/>
            </a:xfrm>
            <a:prstGeom prst="parallelogram">
              <a:avLst>
                <a:gd name="adj" fmla="val 4440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600200" y="1715869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                                               Tropical pipe                             Vortex                                                 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>
              <a:off x="6892990" y="5064386"/>
              <a:ext cx="64392" cy="59594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6172200" y="3559873"/>
              <a:ext cx="576485" cy="25012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1905000" y="5943600"/>
              <a:ext cx="58034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 </a:t>
              </a:r>
              <a:r>
                <a:rPr lang="en-US" sz="2000" b="1" dirty="0" smtClean="0"/>
                <a:t>                        </a:t>
              </a:r>
              <a:r>
                <a:rPr lang="en-US" sz="2000" b="1" dirty="0" smtClean="0"/>
                <a:t>                 </a:t>
              </a:r>
              <a:r>
                <a:rPr lang="en-US" sz="2000" b="1" dirty="0" smtClean="0"/>
                <a:t>Equator                   Winter pole</a:t>
              </a:r>
              <a:endParaRPr lang="en-US" sz="2000" b="1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200400" y="1752600"/>
              <a:ext cx="4352745" cy="4572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2045658" y="5542160"/>
              <a:ext cx="5356546" cy="533059"/>
            </a:xfrm>
            <a:custGeom>
              <a:avLst/>
              <a:gdLst>
                <a:gd name="connsiteX0" fmla="*/ 0 w 5039591"/>
                <a:gd name="connsiteY0" fmla="*/ 447074 h 488637"/>
                <a:gd name="connsiteX1" fmla="*/ 883227 w 5039591"/>
                <a:gd name="connsiteY1" fmla="*/ 405510 h 488637"/>
                <a:gd name="connsiteX2" fmla="*/ 1381991 w 5039591"/>
                <a:gd name="connsiteY2" fmla="*/ 353556 h 488637"/>
                <a:gd name="connsiteX3" fmla="*/ 1787236 w 5039591"/>
                <a:gd name="connsiteY3" fmla="*/ 62610 h 488637"/>
                <a:gd name="connsiteX4" fmla="*/ 2618509 w 5039591"/>
                <a:gd name="connsiteY4" fmla="*/ 265 h 488637"/>
                <a:gd name="connsiteX5" fmla="*/ 3377046 w 5039591"/>
                <a:gd name="connsiteY5" fmla="*/ 73001 h 488637"/>
                <a:gd name="connsiteX6" fmla="*/ 3834246 w 5039591"/>
                <a:gd name="connsiteY6" fmla="*/ 270428 h 488637"/>
                <a:gd name="connsiteX7" fmla="*/ 4322618 w 5039591"/>
                <a:gd name="connsiteY7" fmla="*/ 384728 h 488637"/>
                <a:gd name="connsiteX8" fmla="*/ 5039591 w 5039591"/>
                <a:gd name="connsiteY8" fmla="*/ 415901 h 488637"/>
                <a:gd name="connsiteX9" fmla="*/ 5039591 w 5039591"/>
                <a:gd name="connsiteY9" fmla="*/ 415901 h 488637"/>
                <a:gd name="connsiteX10" fmla="*/ 5039591 w 5039591"/>
                <a:gd name="connsiteY10" fmla="*/ 488637 h 48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39591" h="488637">
                  <a:moveTo>
                    <a:pt x="0" y="447074"/>
                  </a:moveTo>
                  <a:lnTo>
                    <a:pt x="883227" y="405510"/>
                  </a:lnTo>
                  <a:cubicBezTo>
                    <a:pt x="1113559" y="389924"/>
                    <a:pt x="1231323" y="410706"/>
                    <a:pt x="1381991" y="353556"/>
                  </a:cubicBezTo>
                  <a:cubicBezTo>
                    <a:pt x="1532659" y="296406"/>
                    <a:pt x="1581150" y="121492"/>
                    <a:pt x="1787236" y="62610"/>
                  </a:cubicBezTo>
                  <a:cubicBezTo>
                    <a:pt x="1993322" y="3728"/>
                    <a:pt x="2353541" y="-1467"/>
                    <a:pt x="2618509" y="265"/>
                  </a:cubicBezTo>
                  <a:cubicBezTo>
                    <a:pt x="2883477" y="1997"/>
                    <a:pt x="3174423" y="27974"/>
                    <a:pt x="3377046" y="73001"/>
                  </a:cubicBezTo>
                  <a:cubicBezTo>
                    <a:pt x="3579669" y="118028"/>
                    <a:pt x="3676651" y="218474"/>
                    <a:pt x="3834246" y="270428"/>
                  </a:cubicBezTo>
                  <a:cubicBezTo>
                    <a:pt x="3991841" y="322382"/>
                    <a:pt x="4121727" y="360483"/>
                    <a:pt x="4322618" y="384728"/>
                  </a:cubicBezTo>
                  <a:cubicBezTo>
                    <a:pt x="4523509" y="408973"/>
                    <a:pt x="5039591" y="415901"/>
                    <a:pt x="5039591" y="415901"/>
                  </a:cubicBezTo>
                  <a:lnTo>
                    <a:pt x="5039591" y="415901"/>
                  </a:lnTo>
                  <a:lnTo>
                    <a:pt x="5039591" y="488637"/>
                  </a:lnTo>
                </a:path>
              </a:pathLst>
            </a:custGeom>
            <a:noFill/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/>
            <p:cNvCxnSpPr/>
            <p:nvPr/>
          </p:nvCxnSpPr>
          <p:spPr>
            <a:xfrm>
              <a:off x="4648200" y="3567398"/>
              <a:ext cx="2842222" cy="1157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 flipH="1">
              <a:off x="4123459" y="2886418"/>
              <a:ext cx="829541" cy="542582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5288989" y="3124200"/>
              <a:ext cx="233603" cy="2286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5862397" y="3352800"/>
              <a:ext cx="233603" cy="2286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6700597" y="3886200"/>
              <a:ext cx="233603" cy="2286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Diamond 89"/>
            <p:cNvSpPr/>
            <p:nvPr/>
          </p:nvSpPr>
          <p:spPr>
            <a:xfrm>
              <a:off x="4266731" y="2895600"/>
              <a:ext cx="457200" cy="495300"/>
            </a:xfrm>
            <a:prstGeom prst="diamond">
              <a:avLst/>
            </a:prstGeom>
            <a:solidFill>
              <a:srgbClr val="FFFF0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1</a:t>
              </a:r>
            </a:p>
          </p:txBody>
        </p:sp>
        <p:sp>
          <p:nvSpPr>
            <p:cNvPr id="91" name="Diamond 90"/>
            <p:cNvSpPr/>
            <p:nvPr/>
          </p:nvSpPr>
          <p:spPr>
            <a:xfrm>
              <a:off x="6400800" y="3086100"/>
              <a:ext cx="457200" cy="495300"/>
            </a:xfrm>
            <a:prstGeom prst="diamond">
              <a:avLst/>
            </a:prstGeom>
            <a:solidFill>
              <a:srgbClr val="FFFF0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2</a:t>
              </a:r>
              <a:endPara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 flipH="1">
              <a:off x="4267200" y="4539969"/>
              <a:ext cx="1100002" cy="641631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Diamond 92"/>
            <p:cNvSpPr/>
            <p:nvPr/>
          </p:nvSpPr>
          <p:spPr>
            <a:xfrm>
              <a:off x="4876800" y="4610100"/>
              <a:ext cx="457200" cy="495300"/>
            </a:xfrm>
            <a:prstGeom prst="diamond">
              <a:avLst/>
            </a:prstGeom>
            <a:solidFill>
              <a:srgbClr val="FFFF0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3</a:t>
              </a:r>
              <a:endPara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 flipH="1">
              <a:off x="3940661" y="5694593"/>
              <a:ext cx="250339" cy="42560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lg" len="lg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5410200" y="5670394"/>
              <a:ext cx="250339" cy="42560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lg" len="lg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V="1">
              <a:off x="5840170" y="5961864"/>
              <a:ext cx="799968" cy="21033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lg" len="lg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V="1">
              <a:off x="4854814" y="5740249"/>
              <a:ext cx="0" cy="33497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V="1">
              <a:off x="3962400" y="3627430"/>
              <a:ext cx="0" cy="33497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4724400" y="2209800"/>
              <a:ext cx="2842222" cy="1157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Rectangle 99"/>
          <p:cNvSpPr/>
          <p:nvPr/>
        </p:nvSpPr>
        <p:spPr>
          <a:xfrm>
            <a:off x="-1" y="1314868"/>
            <a:ext cx="4746377" cy="55431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306354"/>
            <a:ext cx="474637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Lessons learnt from OMPS/LP stratospheric aerosol assessment</a:t>
            </a:r>
            <a:r>
              <a:rPr lang="en-US" sz="3000" b="1" dirty="0" smtClean="0"/>
              <a:t>:</a:t>
            </a:r>
            <a:endParaRPr lang="en-US" sz="3000" b="1" dirty="0" smtClean="0"/>
          </a:p>
          <a:p>
            <a:endParaRPr lang="en-US" sz="2500" b="1" u="sng" dirty="0" smtClean="0"/>
          </a:p>
          <a:p>
            <a:r>
              <a:rPr lang="en-US" sz="2500" b="1" u="sng" dirty="0" smtClean="0"/>
              <a:t>-Quantitative</a:t>
            </a:r>
            <a:r>
              <a:rPr lang="en-US" sz="2500" dirty="0" smtClean="0"/>
              <a:t>: Within 10% bias, 30% variance </a:t>
            </a:r>
            <a:r>
              <a:rPr lang="en-US" sz="2500" dirty="0" err="1" smtClean="0"/>
              <a:t>wrt</a:t>
            </a:r>
            <a:r>
              <a:rPr lang="en-US" sz="2500" dirty="0" smtClean="0"/>
              <a:t> CALIPSO</a:t>
            </a:r>
            <a:r>
              <a:rPr lang="en-US" sz="2500" dirty="0" smtClean="0"/>
              <a:t>, GOMOS</a:t>
            </a:r>
            <a:endParaRPr lang="en-US" sz="2500" dirty="0" smtClean="0"/>
          </a:p>
          <a:p>
            <a:r>
              <a:rPr lang="en-US" sz="2500" b="1" u="sng" dirty="0" smtClean="0"/>
              <a:t>-Qualitative</a:t>
            </a:r>
            <a:r>
              <a:rPr lang="en-US" sz="2500" dirty="0" smtClean="0"/>
              <a:t>: Contains signature of </a:t>
            </a:r>
            <a:r>
              <a:rPr lang="en-US" sz="2500" dirty="0" smtClean="0"/>
              <a:t>volcano, meteor, BDC </a:t>
            </a:r>
            <a:r>
              <a:rPr lang="en-US" sz="2500" dirty="0" smtClean="0"/>
              <a:t>(bubbles, extinction profiles, Angstrom). </a:t>
            </a:r>
            <a:r>
              <a:rPr lang="en-US" sz="2500" dirty="0"/>
              <a:t>QBO effect </a:t>
            </a:r>
            <a:r>
              <a:rPr lang="en-US" sz="2500" dirty="0" smtClean="0"/>
              <a:t>TBD(&lt;</a:t>
            </a:r>
            <a:r>
              <a:rPr lang="en-US" sz="2500" dirty="0" smtClean="0"/>
              <a:t>2 </a:t>
            </a:r>
            <a:r>
              <a:rPr lang="en-US" sz="2500" dirty="0"/>
              <a:t>years of data</a:t>
            </a:r>
            <a:r>
              <a:rPr lang="en-US" sz="2500" dirty="0" smtClean="0"/>
              <a:t>)</a:t>
            </a:r>
          </a:p>
          <a:p>
            <a:r>
              <a:rPr lang="en-US" sz="2500" b="1" u="sng" dirty="0" smtClean="0"/>
              <a:t>-Observations</a:t>
            </a:r>
            <a:r>
              <a:rPr lang="en-US" sz="2500" b="1" u="sng" dirty="0" smtClean="0"/>
              <a:t>:</a:t>
            </a:r>
            <a:r>
              <a:rPr lang="en-US" sz="2500" dirty="0" smtClean="0"/>
              <a:t> </a:t>
            </a:r>
          </a:p>
          <a:p>
            <a:r>
              <a:rPr lang="en-US" sz="2500" dirty="0" smtClean="0"/>
              <a:t>30% </a:t>
            </a:r>
            <a:r>
              <a:rPr lang="en-US" sz="2500" dirty="0" smtClean="0"/>
              <a:t>Decrease </a:t>
            </a:r>
            <a:r>
              <a:rPr lang="en-US" sz="2500" dirty="0" smtClean="0"/>
              <a:t>of stratospheric aerosol </a:t>
            </a:r>
            <a:r>
              <a:rPr lang="en-US" sz="2500" dirty="0" smtClean="0"/>
              <a:t>from Feb 2012 </a:t>
            </a:r>
            <a:r>
              <a:rPr lang="en-US" sz="2500" dirty="0" smtClean="0"/>
              <a:t>to </a:t>
            </a:r>
            <a:r>
              <a:rPr lang="en-US" sz="2500" dirty="0" smtClean="0"/>
              <a:t>Aug 2013</a:t>
            </a:r>
            <a:endParaRPr lang="en-US" sz="2500" dirty="0" smtClean="0"/>
          </a:p>
        </p:txBody>
      </p:sp>
      <p:sp>
        <p:nvSpPr>
          <p:cNvPr id="101" name="Rectangle 100"/>
          <p:cNvSpPr/>
          <p:nvPr/>
        </p:nvSpPr>
        <p:spPr>
          <a:xfrm>
            <a:off x="4746376" y="1752600"/>
            <a:ext cx="4366223" cy="4572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88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81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cs typeface="Times New Roman" panose="02020603050405020304" pitchFamily="18" charset="0"/>
              </a:rPr>
              <a:t>   Backup slides</a:t>
            </a:r>
            <a:endParaRPr lang="en-US" sz="3600" b="1" dirty="0"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1986" cy="124777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864127"/>
              </p:ext>
            </p:extLst>
          </p:nvPr>
        </p:nvGraphicFramePr>
        <p:xfrm>
          <a:off x="7315200" y="152400"/>
          <a:ext cx="1676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7" name="Photo Editor Photo" r:id="rId4" imgW="1542857" imgH="762106" progId="MSPhotoEd.3">
                  <p:embed/>
                </p:oleObj>
              </mc:Choice>
              <mc:Fallback>
                <p:oleObj name="Photo Editor Photo" r:id="rId4" imgW="1542857" imgH="76210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52400"/>
                        <a:ext cx="16764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8153400" y="623887"/>
            <a:ext cx="914400" cy="21431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5EE-7949-4591-B5A3-4CB787DCCD1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1" t="17198" r="25869" b="5111"/>
          <a:stretch/>
        </p:blipFill>
        <p:spPr bwMode="auto">
          <a:xfrm>
            <a:off x="2439803" y="304800"/>
            <a:ext cx="6475597" cy="585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04799" y="2552700"/>
            <a:ext cx="5455459" cy="41910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6351657"/>
            <a:ext cx="9144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Ref: F. </a:t>
            </a:r>
            <a:r>
              <a:rPr lang="en-US" sz="1700" dirty="0" err="1" smtClean="0"/>
              <a:t>Kasten</a:t>
            </a:r>
            <a:r>
              <a:rPr lang="en-US" sz="1700" dirty="0" smtClean="0"/>
              <a:t>, “Falling speed of </a:t>
            </a:r>
            <a:r>
              <a:rPr lang="en-US" sz="1700" dirty="0"/>
              <a:t>a</a:t>
            </a:r>
            <a:r>
              <a:rPr lang="en-US" sz="1700" dirty="0" smtClean="0"/>
              <a:t>erosol particles”, J. Applied Meteorology, </a:t>
            </a:r>
            <a:r>
              <a:rPr lang="en-US" sz="1700" dirty="0" err="1" smtClean="0"/>
              <a:t>Vol</a:t>
            </a:r>
            <a:r>
              <a:rPr lang="en-US" sz="1700" dirty="0" smtClean="0"/>
              <a:t> 7, </a:t>
            </a:r>
            <a:r>
              <a:rPr lang="en-US" sz="1700" dirty="0" err="1" smtClean="0"/>
              <a:t>pp</a:t>
            </a:r>
            <a:r>
              <a:rPr lang="en-US" sz="1700" dirty="0" smtClean="0"/>
              <a:t> 944-947, Oct 1968</a:t>
            </a:r>
            <a:endParaRPr lang="en-US" sz="1700" dirty="0"/>
          </a:p>
        </p:txBody>
      </p:sp>
      <p:sp>
        <p:nvSpPr>
          <p:cNvPr id="8" name="TextBox 7"/>
          <p:cNvSpPr txBox="1"/>
          <p:nvPr/>
        </p:nvSpPr>
        <p:spPr>
          <a:xfrm>
            <a:off x="4040003" y="152400"/>
            <a:ext cx="3812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0.3 mm/sec = 0.8 km/month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354203" y="3124200"/>
            <a:ext cx="2591963" cy="0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01804" y="3810000"/>
            <a:ext cx="2591963" cy="0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8285" y="2540913"/>
            <a:ext cx="55591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B050"/>
                </a:solidFill>
              </a:rPr>
              <a:t>Maximum altitude for 0.1 </a:t>
            </a:r>
            <a:r>
              <a:rPr lang="el-GR" sz="2200" b="1" dirty="0" smtClean="0">
                <a:solidFill>
                  <a:srgbClr val="00B050"/>
                </a:solidFill>
              </a:rPr>
              <a:t>μ</a:t>
            </a:r>
            <a:r>
              <a:rPr lang="en-US" sz="2200" b="1" dirty="0" smtClean="0">
                <a:solidFill>
                  <a:srgbClr val="00B050"/>
                </a:solidFill>
              </a:rPr>
              <a:t>m in tropical pipe</a:t>
            </a:r>
            <a:endParaRPr lang="en-US" sz="2200" b="1" dirty="0">
              <a:solidFill>
                <a:srgbClr val="00B05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791200" y="2952751"/>
            <a:ext cx="303397" cy="323849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791200" y="3638551"/>
            <a:ext cx="303397" cy="32384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95600" y="1295400"/>
            <a:ext cx="192242" cy="1245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248399" y="5562599"/>
            <a:ext cx="1603929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2024088" y="1244737"/>
            <a:ext cx="1603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Altitude [km]</a:t>
            </a:r>
            <a:endParaRPr lang="en-US" sz="2000" b="1" dirty="0"/>
          </a:p>
        </p:txBody>
      </p:sp>
      <p:sp>
        <p:nvSpPr>
          <p:cNvPr id="29" name="Rectangle 28"/>
          <p:cNvSpPr/>
          <p:nvPr/>
        </p:nvSpPr>
        <p:spPr>
          <a:xfrm>
            <a:off x="2552238" y="5867400"/>
            <a:ext cx="6363162" cy="290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650184" y="5486400"/>
            <a:ext cx="2310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Falling speed [cm/s]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6200" y="5893713"/>
            <a:ext cx="88481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Falling speed of spherical </a:t>
            </a:r>
            <a:r>
              <a:rPr lang="en-US" sz="2200" b="1" dirty="0"/>
              <a:t>1 g/cc </a:t>
            </a:r>
            <a:r>
              <a:rPr lang="en-US" sz="2200" b="1" dirty="0" smtClean="0"/>
              <a:t>particles in 1962 US Standard atmosphere</a:t>
            </a:r>
            <a:endParaRPr lang="en-US" sz="2200" b="1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5EE-7949-4591-B5A3-4CB787DCCD13}" type="slidenum">
              <a:rPr lang="en-US" smtClean="0"/>
              <a:t>27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945003" y="609600"/>
            <a:ext cx="0" cy="48006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04800" y="3924300"/>
            <a:ext cx="5455459" cy="41910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4800" y="3912513"/>
            <a:ext cx="5559115" cy="43088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C000"/>
                </a:solidFill>
              </a:rPr>
              <a:t>Maximum altitude for 0.5 </a:t>
            </a:r>
            <a:r>
              <a:rPr lang="el-GR" sz="2200" b="1" dirty="0" smtClean="0">
                <a:solidFill>
                  <a:srgbClr val="FFC000"/>
                </a:solidFill>
              </a:rPr>
              <a:t>μ</a:t>
            </a:r>
            <a:r>
              <a:rPr lang="en-US" sz="2200" b="1" dirty="0" smtClean="0">
                <a:solidFill>
                  <a:srgbClr val="FFC000"/>
                </a:solidFill>
              </a:rPr>
              <a:t>m in tropical pipe</a:t>
            </a:r>
            <a:endParaRPr lang="en-US" sz="2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93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52562"/>
            <a:ext cx="6693987" cy="51768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5450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cs typeface="Times New Roman" panose="02020603050405020304" pitchFamily="18" charset="0"/>
              </a:rPr>
              <a:t>   QBO feature</a:t>
            </a:r>
            <a:r>
              <a:rPr lang="en-US" sz="3400" b="1" dirty="0">
                <a:cs typeface="Times New Roman" panose="02020603050405020304" pitchFamily="18" charset="0"/>
              </a:rPr>
              <a:t> </a:t>
            </a:r>
            <a:r>
              <a:rPr lang="en-US" sz="3400" b="1" dirty="0" smtClean="0">
                <a:cs typeface="Times New Roman" panose="02020603050405020304" pitchFamily="18" charset="0"/>
              </a:rPr>
              <a:t>within </a:t>
            </a:r>
          </a:p>
          <a:p>
            <a:r>
              <a:rPr lang="en-US" sz="3400" b="1" dirty="0" smtClean="0">
                <a:cs typeface="Times New Roman" panose="02020603050405020304" pitchFamily="18" charset="0"/>
              </a:rPr>
              <a:t>      OMPS/LP data?  </a:t>
            </a:r>
            <a:endParaRPr lang="en-US" sz="3400" b="1" dirty="0"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1986" cy="124777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714074"/>
              </p:ext>
            </p:extLst>
          </p:nvPr>
        </p:nvGraphicFramePr>
        <p:xfrm>
          <a:off x="7315200" y="152400"/>
          <a:ext cx="1676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0" name="Photo Editor Photo" r:id="rId5" imgW="1542857" imgH="762106" progId="MSPhotoEd.3">
                  <p:embed/>
                </p:oleObj>
              </mc:Choice>
              <mc:Fallback>
                <p:oleObj name="Photo Editor Photo" r:id="rId5" imgW="1542857" imgH="76210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52400"/>
                        <a:ext cx="16764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8153400" y="623887"/>
            <a:ext cx="914400" cy="21431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458200" y="1752600"/>
            <a:ext cx="228600" cy="2286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62800" y="1676400"/>
            <a:ext cx="1981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Black circles </a:t>
            </a:r>
          </a:p>
          <a:p>
            <a:r>
              <a:rPr lang="en-US" dirty="0" smtClean="0"/>
              <a:t>Indicate largest easterlies (at 10hpa), which should correspond to larger vertical updraft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39000" y="44958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QBO signature yet in OMPS/LP dataset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5EE-7949-4591-B5A3-4CB787DCCD1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5EE-7949-4591-B5A3-4CB787DCCD13}" type="slidenum">
              <a:rPr lang="en-US" smtClean="0"/>
              <a:t>29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" y="0"/>
            <a:ext cx="8974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8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29308" y="4998184"/>
            <a:ext cx="4999892" cy="170741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4144108" y="1295400"/>
            <a:ext cx="4999892" cy="211421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14600" y="381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cs typeface="Times New Roman" panose="02020603050405020304" pitchFamily="18" charset="0"/>
              </a:rPr>
              <a:t>OMPS </a:t>
            </a:r>
            <a:r>
              <a:rPr lang="en-US" sz="3600" b="1" dirty="0">
                <a:cs typeface="Times New Roman" panose="02020603050405020304" pitchFamily="18" charset="0"/>
              </a:rPr>
              <a:t>Limb Profiler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1986" cy="124777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29556"/>
              </p:ext>
            </p:extLst>
          </p:nvPr>
        </p:nvGraphicFramePr>
        <p:xfrm>
          <a:off x="7315200" y="152400"/>
          <a:ext cx="1676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5" name="Photo Editor Photo" r:id="rId4" imgW="1542857" imgH="762106" progId="MSPhotoEd.3">
                  <p:embed/>
                </p:oleObj>
              </mc:Choice>
              <mc:Fallback>
                <p:oleObj name="Photo Editor Photo" r:id="rId4" imgW="1542857" imgH="76210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52400"/>
                        <a:ext cx="16764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8153400" y="623887"/>
            <a:ext cx="914400" cy="21431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14800" y="1413808"/>
            <a:ext cx="502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NPP/</a:t>
            </a:r>
            <a:r>
              <a:rPr lang="en-US" sz="2000" dirty="0" err="1"/>
              <a:t>Suomi</a:t>
            </a:r>
            <a:r>
              <a:rPr lang="en-US" sz="2000" dirty="0"/>
              <a:t> </a:t>
            </a:r>
            <a:r>
              <a:rPr lang="en-US" sz="2000" dirty="0" smtClean="0"/>
              <a:t>launched on October 28, 2011. </a:t>
            </a:r>
            <a:r>
              <a:rPr lang="en-US" sz="2000" dirty="0"/>
              <a:t>S</a:t>
            </a:r>
            <a:r>
              <a:rPr lang="en-US" sz="2000" dirty="0" smtClean="0"/>
              <a:t>un-synchronous </a:t>
            </a:r>
            <a:r>
              <a:rPr lang="en-US" sz="2000" dirty="0"/>
              <a:t>orbit </a:t>
            </a:r>
            <a:r>
              <a:rPr lang="en-US" sz="2000" dirty="0" smtClean="0"/>
              <a:t>(1:30 PM ascending node </a:t>
            </a:r>
            <a:r>
              <a:rPr lang="en-US" sz="2000" dirty="0"/>
              <a:t>and </a:t>
            </a:r>
            <a:r>
              <a:rPr lang="en-US" sz="2000" dirty="0" smtClean="0"/>
              <a:t>833 </a:t>
            </a:r>
            <a:r>
              <a:rPr lang="en-US" sz="2000" dirty="0"/>
              <a:t>km </a:t>
            </a:r>
            <a:r>
              <a:rPr lang="en-US" sz="2000" dirty="0" smtClean="0"/>
              <a:t>altitude)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OMPS/LP images the whole vertical extent of the Earth limb (110 km)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Wavelength range: 290 nm – 900 nm</a:t>
            </a:r>
          </a:p>
        </p:txBody>
      </p:sp>
      <p:pic>
        <p:nvPicPr>
          <p:cNvPr id="12" name="Picture 19" descr="TheEarth_Black_countours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4" r="11124"/>
          <a:stretch>
            <a:fillRect/>
          </a:stretch>
        </p:blipFill>
        <p:spPr bwMode="auto">
          <a:xfrm>
            <a:off x="5112720" y="3477492"/>
            <a:ext cx="3193080" cy="335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5074384"/>
            <a:ext cx="49603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dirty="0" smtClean="0"/>
              <a:t> 3 </a:t>
            </a:r>
            <a:r>
              <a:rPr lang="en-US" sz="2000" dirty="0"/>
              <a:t>measurements every </a:t>
            </a:r>
            <a:r>
              <a:rPr lang="en-US" sz="2000" dirty="0" smtClean="0"/>
              <a:t>19 s </a:t>
            </a:r>
            <a:r>
              <a:rPr lang="en-US" sz="2000" dirty="0"/>
              <a:t>(1° </a:t>
            </a:r>
            <a:r>
              <a:rPr lang="en-US" sz="2000" dirty="0" err="1" smtClean="0"/>
              <a:t>lat</a:t>
            </a:r>
            <a:r>
              <a:rPr lang="en-US" sz="2000" dirty="0" smtClean="0"/>
              <a:t> </a:t>
            </a:r>
            <a:r>
              <a:rPr lang="en-US" sz="2000" dirty="0"/>
              <a:t>sampling)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 7000 measurements </a:t>
            </a:r>
            <a:r>
              <a:rPr lang="en-US" sz="2000" dirty="0"/>
              <a:t>per day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 4-5 </a:t>
            </a:r>
            <a:r>
              <a:rPr lang="en-US" sz="2000" dirty="0"/>
              <a:t>days revisit time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 I </a:t>
            </a:r>
            <a:r>
              <a:rPr lang="en-US" sz="2000" dirty="0"/>
              <a:t>km vertical </a:t>
            </a:r>
            <a:r>
              <a:rPr lang="en-US" sz="2000" dirty="0" smtClean="0"/>
              <a:t>sampling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2 km vertical resolution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5EE-7949-4591-B5A3-4CB787DCCD13}" type="slidenum">
              <a:rPr lang="en-US" smtClean="0"/>
              <a:t>3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0" y="1295400"/>
            <a:ext cx="4267200" cy="3615392"/>
            <a:chOff x="0" y="1413808"/>
            <a:chExt cx="3962400" cy="3315750"/>
          </a:xfrm>
        </p:grpSpPr>
        <p:pic>
          <p:nvPicPr>
            <p:cNvPr id="10" name="Picture 3" descr="A9041_004c_omps_fov_image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598" r="56271" b="21390"/>
            <a:stretch/>
          </p:blipFill>
          <p:spPr bwMode="auto">
            <a:xfrm>
              <a:off x="0" y="1413808"/>
              <a:ext cx="2743200" cy="331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Straight Arrow Connector 16"/>
            <p:cNvCxnSpPr/>
            <p:nvPr/>
          </p:nvCxnSpPr>
          <p:spPr>
            <a:xfrm>
              <a:off x="3162300" y="2381757"/>
              <a:ext cx="6858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1905000" y="4419600"/>
              <a:ext cx="1143000" cy="286808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28800" y="4419600"/>
              <a:ext cx="13029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Courtesy: BATC</a:t>
              </a:r>
              <a:endParaRPr lang="en-US" sz="1400" b="1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714500" y="1752600"/>
              <a:ext cx="1714500" cy="28774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752600" y="2040344"/>
              <a:ext cx="1524000" cy="131245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3048000" y="1828800"/>
              <a:ext cx="914400" cy="44014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OMPS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75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5EE-7949-4591-B5A3-4CB787DCCD13}" type="slidenum">
              <a:rPr lang="en-US" smtClean="0"/>
              <a:t>30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76200"/>
            <a:ext cx="908685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3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5EE-7949-4591-B5A3-4CB787DCCD13}" type="slidenum">
              <a:rPr lang="en-US" smtClean="0"/>
              <a:t>31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1986" cy="124777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813281"/>
              </p:ext>
            </p:extLst>
          </p:nvPr>
        </p:nvGraphicFramePr>
        <p:xfrm>
          <a:off x="7315200" y="152400"/>
          <a:ext cx="1676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4" name="Photo Editor Photo" r:id="rId4" imgW="1542857" imgH="762106" progId="MSPhotoEd.3">
                  <p:embed/>
                </p:oleObj>
              </mc:Choice>
              <mc:Fallback>
                <p:oleObj name="Photo Editor Photo" r:id="rId4" imgW="1542857" imgH="76210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52400"/>
                        <a:ext cx="16764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8153400" y="623887"/>
            <a:ext cx="914400" cy="21431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304800"/>
            <a:ext cx="5867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cs typeface="Times New Roman" panose="02020603050405020304" pitchFamily="18" charset="0"/>
              </a:rPr>
              <a:t>   Brewer Dobson circulation</a:t>
            </a:r>
            <a:endParaRPr lang="en-US" sz="3400" b="1" dirty="0"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973" y="1371600"/>
            <a:ext cx="616405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2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80427"/>
            <a:ext cx="6781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cs typeface="Times New Roman" panose="02020603050405020304" pitchFamily="18" charset="0"/>
              </a:rPr>
              <a:t>Evolution of stratospheric aerosol  </a:t>
            </a:r>
          </a:p>
          <a:p>
            <a:r>
              <a:rPr lang="en-US" sz="3400" b="1" dirty="0">
                <a:cs typeface="Times New Roman" panose="02020603050405020304" pitchFamily="18" charset="0"/>
              </a:rPr>
              <a:t> </a:t>
            </a:r>
            <a:r>
              <a:rPr lang="en-US" sz="3400" b="1" dirty="0" smtClean="0">
                <a:cs typeface="Times New Roman" panose="02020603050405020304" pitchFamily="18" charset="0"/>
              </a:rPr>
              <a:t>     over OMPS/LP mission (1) </a:t>
            </a:r>
            <a:endParaRPr lang="en-US" sz="3400" b="1" dirty="0"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1986" cy="124777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429474"/>
              </p:ext>
            </p:extLst>
          </p:nvPr>
        </p:nvGraphicFramePr>
        <p:xfrm>
          <a:off x="7315200" y="152400"/>
          <a:ext cx="1676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4" name="Photo Editor Photo" r:id="rId4" imgW="1542857" imgH="762106" progId="MSPhotoEd.3">
                  <p:embed/>
                </p:oleObj>
              </mc:Choice>
              <mc:Fallback>
                <p:oleObj name="Photo Editor Photo" r:id="rId4" imgW="1542857" imgH="76210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52400"/>
                        <a:ext cx="16764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8153400" y="623887"/>
            <a:ext cx="914400" cy="21431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14" y="1371600"/>
            <a:ext cx="7306772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67000" y="1905000"/>
            <a:ext cx="3429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19400" y="18288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February 2012 – August 2013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5EE-7949-4591-B5A3-4CB787DCCD1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1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80427"/>
            <a:ext cx="6781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cs typeface="Times New Roman" panose="02020603050405020304" pitchFamily="18" charset="0"/>
              </a:rPr>
              <a:t>Evolution of stratospheric aerosol  </a:t>
            </a:r>
          </a:p>
          <a:p>
            <a:r>
              <a:rPr lang="en-US" sz="3400" b="1" dirty="0">
                <a:cs typeface="Times New Roman" panose="02020603050405020304" pitchFamily="18" charset="0"/>
              </a:rPr>
              <a:t> </a:t>
            </a:r>
            <a:r>
              <a:rPr lang="en-US" sz="3400" b="1" dirty="0" smtClean="0">
                <a:cs typeface="Times New Roman" panose="02020603050405020304" pitchFamily="18" charset="0"/>
              </a:rPr>
              <a:t>     over OMPS/LP mission (5) </a:t>
            </a:r>
            <a:endParaRPr lang="en-US" sz="3400" b="1" dirty="0"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1986" cy="124777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052600"/>
              </p:ext>
            </p:extLst>
          </p:nvPr>
        </p:nvGraphicFramePr>
        <p:xfrm>
          <a:off x="7315200" y="152400"/>
          <a:ext cx="1676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1" name="Photo Editor Photo" r:id="rId4" imgW="1542857" imgH="762106" progId="MSPhotoEd.3">
                  <p:embed/>
                </p:oleObj>
              </mc:Choice>
              <mc:Fallback>
                <p:oleObj name="Photo Editor Photo" r:id="rId4" imgW="1542857" imgH="76210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52400"/>
                        <a:ext cx="16764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8153400" y="623887"/>
            <a:ext cx="914400" cy="21431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371600"/>
            <a:ext cx="8225386" cy="5486400"/>
            <a:chOff x="0" y="685800"/>
            <a:chExt cx="8225386" cy="54864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614" y="685800"/>
              <a:ext cx="7306772" cy="5486400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0" y="2133600"/>
              <a:ext cx="1295400" cy="19812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0" y="2133600"/>
              <a:ext cx="1371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Annual</a:t>
              </a:r>
            </a:p>
            <a:p>
              <a:r>
                <a:rPr lang="en-US" sz="2400" b="1" dirty="0" smtClean="0">
                  <a:solidFill>
                    <a:srgbClr val="FF0000"/>
                  </a:solidFill>
                </a:rPr>
                <a:t>Variation</a:t>
              </a:r>
            </a:p>
            <a:p>
              <a:endParaRPr lang="en-US" sz="2400" b="1" dirty="0">
                <a:solidFill>
                  <a:srgbClr val="FF0000"/>
                </a:solidFill>
              </a:endParaRPr>
            </a:p>
            <a:p>
              <a:r>
                <a:rPr lang="en-US" sz="2400" b="1" dirty="0" smtClean="0">
                  <a:solidFill>
                    <a:srgbClr val="FF0000"/>
                  </a:solidFill>
                </a:rPr>
                <a:t>    and    </a:t>
              </a:r>
            </a:p>
            <a:p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 QBO?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667000" y="1905000"/>
            <a:ext cx="3429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19400" y="18288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February 2012 – August 2013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5EE-7949-4591-B5A3-4CB787DCCD1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1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867400" y="1247775"/>
            <a:ext cx="3276600" cy="5562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95400"/>
            <a:ext cx="6141308" cy="55740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3426" y="1371600"/>
            <a:ext cx="6669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Ref</a:t>
            </a:r>
            <a:r>
              <a:rPr lang="en-US" b="1" dirty="0"/>
              <a:t>: </a:t>
            </a:r>
            <a:r>
              <a:rPr lang="en-US" b="1" dirty="0" err="1"/>
              <a:t>Brinkhoff</a:t>
            </a:r>
            <a:r>
              <a:rPr lang="en-US" b="1" dirty="0"/>
              <a:t>, SCIAMACHY </a:t>
            </a:r>
            <a:r>
              <a:rPr lang="en-US" b="1" dirty="0" smtClean="0"/>
              <a:t>group                        OMPS/LP</a:t>
            </a:r>
            <a:endParaRPr lang="en-US" b="1" dirty="0"/>
          </a:p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600200" y="1828800"/>
            <a:ext cx="6172200" cy="2225181"/>
            <a:chOff x="273908" y="1676400"/>
            <a:chExt cx="7919180" cy="3581401"/>
          </a:xfrm>
        </p:grpSpPr>
        <p:sp>
          <p:nvSpPr>
            <p:cNvPr id="10" name="Rectangle 9"/>
            <p:cNvSpPr/>
            <p:nvPr/>
          </p:nvSpPr>
          <p:spPr>
            <a:xfrm>
              <a:off x="273908" y="1676401"/>
              <a:ext cx="5867400" cy="3581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908" y="1752600"/>
              <a:ext cx="6317685" cy="3156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984" y="1676400"/>
              <a:ext cx="2111104" cy="3577596"/>
            </a:xfrm>
            <a:prstGeom prst="rect">
              <a:avLst/>
            </a:prstGeom>
          </p:spPr>
        </p:pic>
      </p:grpSp>
      <p:cxnSp>
        <p:nvCxnSpPr>
          <p:cNvPr id="21" name="Straight Connector 20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1986" cy="1247775"/>
          </a:xfrm>
          <a:prstGeom prst="rect">
            <a:avLst/>
          </a:prstGeom>
        </p:spPr>
      </p:pic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392423"/>
              </p:ext>
            </p:extLst>
          </p:nvPr>
        </p:nvGraphicFramePr>
        <p:xfrm>
          <a:off x="7315200" y="152400"/>
          <a:ext cx="1676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5" name="Photo Editor Photo" r:id="rId6" imgW="1542857" imgH="762106" progId="MSPhotoEd.3">
                  <p:embed/>
                </p:oleObj>
              </mc:Choice>
              <mc:Fallback>
                <p:oleObj name="Photo Editor Photo" r:id="rId6" imgW="1542857" imgH="76210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52400"/>
                        <a:ext cx="16764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8153400" y="623887"/>
            <a:ext cx="914400" cy="21431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2180272"/>
            <a:ext cx="12948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Zonal yearly mean</a:t>
            </a:r>
          </a:p>
          <a:p>
            <a:pPr algn="ctr"/>
            <a:r>
              <a:rPr lang="en-US" b="1" dirty="0" smtClean="0"/>
              <a:t>15-20 N</a:t>
            </a:r>
          </a:p>
          <a:p>
            <a:pPr algn="ctr"/>
            <a:r>
              <a:rPr lang="en-US" b="1" dirty="0" smtClean="0"/>
              <a:t>20-24km</a:t>
            </a:r>
            <a:endParaRPr lang="en-US" b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1676400" y="4305300"/>
            <a:ext cx="6096000" cy="2324100"/>
            <a:chOff x="71492" y="1952767"/>
            <a:chExt cx="8289529" cy="3838433"/>
          </a:xfrm>
        </p:grpSpPr>
        <p:sp>
          <p:nvSpPr>
            <p:cNvPr id="26" name="Rectangle 25"/>
            <p:cNvSpPr/>
            <p:nvPr/>
          </p:nvSpPr>
          <p:spPr>
            <a:xfrm>
              <a:off x="71492" y="1952767"/>
              <a:ext cx="6069816" cy="3838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333" y="2036424"/>
              <a:ext cx="6295199" cy="3145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952767"/>
              <a:ext cx="2265021" cy="3838433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228600" y="4618672"/>
            <a:ext cx="12948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Zonal yearly mean</a:t>
            </a:r>
          </a:p>
          <a:p>
            <a:pPr algn="ctr"/>
            <a:r>
              <a:rPr lang="en-US" b="1" dirty="0"/>
              <a:t>3</a:t>
            </a:r>
            <a:r>
              <a:rPr lang="en-US" b="1" dirty="0" smtClean="0"/>
              <a:t>5-40 N</a:t>
            </a:r>
          </a:p>
          <a:p>
            <a:pPr algn="ctr"/>
            <a:r>
              <a:rPr lang="en-US" b="1" dirty="0" smtClean="0"/>
              <a:t>20-24km</a:t>
            </a:r>
            <a:endParaRPr lang="en-US" b="1" dirty="0"/>
          </a:p>
        </p:txBody>
      </p:sp>
      <p:sp>
        <p:nvSpPr>
          <p:cNvPr id="3073" name="Slide Number Placeholder 307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5EE-7949-4591-B5A3-4CB787DCCD13}" type="slidenum">
              <a:rPr lang="en-US" smtClean="0"/>
              <a:t>34</a:t>
            </a:fld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143000" y="80427"/>
            <a:ext cx="6781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cs typeface="Times New Roman" panose="02020603050405020304" pitchFamily="18" charset="0"/>
              </a:rPr>
              <a:t>  Time evolution of stratospheric   </a:t>
            </a:r>
          </a:p>
          <a:p>
            <a:r>
              <a:rPr lang="en-US" sz="3400" b="1" dirty="0" smtClean="0">
                <a:cs typeface="Times New Roman" panose="02020603050405020304" pitchFamily="18" charset="0"/>
              </a:rPr>
              <a:t>aerosol over OMPS/LP mission (2) </a:t>
            </a:r>
            <a:endParaRPr lang="en-US" sz="34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47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876801" y="1295400"/>
            <a:ext cx="4267200" cy="5562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1986" cy="124777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127559"/>
              </p:ext>
            </p:extLst>
          </p:nvPr>
        </p:nvGraphicFramePr>
        <p:xfrm>
          <a:off x="7315200" y="152400"/>
          <a:ext cx="1676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9" name="Photo Editor Photo" r:id="rId4" imgW="1542857" imgH="762106" progId="MSPhotoEd.3">
                  <p:embed/>
                </p:oleObj>
              </mc:Choice>
              <mc:Fallback>
                <p:oleObj name="Photo Editor Photo" r:id="rId4" imgW="1542857" imgH="76210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52400"/>
                        <a:ext cx="16764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8153400" y="623887"/>
            <a:ext cx="914400" cy="21431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71600" y="304800"/>
            <a:ext cx="5867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cs typeface="Times New Roman" panose="02020603050405020304" pitchFamily="18" charset="0"/>
              </a:rPr>
              <a:t>   Brewer Dobson circulation (3)</a:t>
            </a:r>
            <a:endParaRPr lang="en-US" sz="3400" b="1" dirty="0"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289954"/>
            <a:ext cx="4724401" cy="36536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371600"/>
            <a:ext cx="3505200" cy="27107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114800"/>
            <a:ext cx="3505200" cy="271076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819400" y="833735"/>
            <a:ext cx="3385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Comparison with MERRA</a:t>
            </a:r>
            <a:endParaRPr lang="en-US" sz="2400" b="1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5EE-7949-4591-B5A3-4CB787DCCD13}" type="slidenum">
              <a:rPr lang="en-US" smtClean="0"/>
              <a:t>35</a:t>
            </a:fld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5562600" y="2590800"/>
            <a:ext cx="27432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62600" y="5334000"/>
            <a:ext cx="27432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19800" y="3502223"/>
            <a:ext cx="1729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Summer          Winter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9800" y="6245423"/>
            <a:ext cx="1729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Summer          Winter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80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5EE-7949-4591-B5A3-4CB787DCCD13}" type="slidenum">
              <a:rPr lang="en-US" smtClean="0"/>
              <a:t>36</a:t>
            </a:fld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1986" cy="1247775"/>
          </a:xfrm>
          <a:prstGeom prst="rect">
            <a:avLst/>
          </a:prstGeom>
        </p:spPr>
      </p:pic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196483"/>
              </p:ext>
            </p:extLst>
          </p:nvPr>
        </p:nvGraphicFramePr>
        <p:xfrm>
          <a:off x="7315200" y="152400"/>
          <a:ext cx="1676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4" name="Photo Editor Photo" r:id="rId4" imgW="1542857" imgH="762106" progId="MSPhotoEd.3">
                  <p:embed/>
                </p:oleObj>
              </mc:Choice>
              <mc:Fallback>
                <p:oleObj name="Photo Editor Photo" r:id="rId4" imgW="1542857" imgH="76210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52400"/>
                        <a:ext cx="16764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/>
          <p:nvPr/>
        </p:nvSpPr>
        <p:spPr>
          <a:xfrm>
            <a:off x="8153400" y="623887"/>
            <a:ext cx="914400" cy="21431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371600" y="304800"/>
            <a:ext cx="5867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cs typeface="Times New Roman" panose="02020603050405020304" pitchFamily="18" charset="0"/>
              </a:rPr>
              <a:t>   Brewer Dobson circulation (4)</a:t>
            </a:r>
            <a:endParaRPr lang="en-US" sz="3400" b="1" dirty="0"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74962" y="833735"/>
            <a:ext cx="7078438" cy="6024265"/>
            <a:chOff x="1074962" y="147935"/>
            <a:chExt cx="7078438" cy="602426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845" y="685800"/>
              <a:ext cx="6704311" cy="54864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638800" y="3810000"/>
              <a:ext cx="11801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NH BDC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419600" y="4196980"/>
              <a:ext cx="2613013" cy="5822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L-Shape 2"/>
            <p:cNvSpPr/>
            <p:nvPr/>
          </p:nvSpPr>
          <p:spPr>
            <a:xfrm rot="5400000">
              <a:off x="3395452" y="2221135"/>
              <a:ext cx="2102283" cy="5127613"/>
            </a:xfrm>
            <a:prstGeom prst="corner">
              <a:avLst>
                <a:gd name="adj1" fmla="val 26424"/>
                <a:gd name="adj2" fmla="val 5656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21680" y="4191000"/>
              <a:ext cx="118872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NH BDC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86000" y="4784941"/>
              <a:ext cx="381000" cy="10511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09800" y="4724400"/>
              <a:ext cx="381000" cy="105689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934200" y="4755717"/>
              <a:ext cx="98413" cy="11116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04997" y="3733800"/>
              <a:ext cx="5127613" cy="210228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971800" y="762000"/>
              <a:ext cx="3733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/>
                <a:t>     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Median </a:t>
              </a:r>
              <a:r>
                <a:rPr lang="en-US" sz="2000" b="1" dirty="0" err="1">
                  <a:solidFill>
                    <a:schemeClr val="tx1"/>
                  </a:solidFill>
                </a:rPr>
                <a:t>Junge</a:t>
              </a:r>
              <a:r>
                <a:rPr lang="en-US" sz="2000" b="1" dirty="0">
                  <a:solidFill>
                    <a:schemeClr val="tx1"/>
                  </a:solidFill>
                </a:rPr>
                <a:t> layer. Extinction 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81200" y="3505200"/>
              <a:ext cx="4876800" cy="190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/>
                <a:t>     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Median </a:t>
              </a:r>
              <a:r>
                <a:rPr lang="en-US" sz="2000" b="1" dirty="0" err="1">
                  <a:solidFill>
                    <a:schemeClr val="tx1"/>
                  </a:solidFill>
                </a:rPr>
                <a:t>Junge</a:t>
              </a:r>
              <a:r>
                <a:rPr lang="en-US" sz="2000" b="1" dirty="0">
                  <a:solidFill>
                    <a:schemeClr val="tx1"/>
                  </a:solidFill>
                </a:rPr>
                <a:t> layer. 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Angstrom coefficient 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4786745" y="4332898"/>
              <a:ext cx="1309255" cy="543902"/>
            </a:xfrm>
            <a:custGeom>
              <a:avLst/>
              <a:gdLst>
                <a:gd name="connsiteX0" fmla="*/ 0 w 1309255"/>
                <a:gd name="connsiteY0" fmla="*/ 543902 h 543902"/>
                <a:gd name="connsiteX1" fmla="*/ 31173 w 1309255"/>
                <a:gd name="connsiteY1" fmla="*/ 356866 h 543902"/>
                <a:gd name="connsiteX2" fmla="*/ 93518 w 1309255"/>
                <a:gd name="connsiteY2" fmla="*/ 138657 h 543902"/>
                <a:gd name="connsiteX3" fmla="*/ 187037 w 1309255"/>
                <a:gd name="connsiteY3" fmla="*/ 34748 h 543902"/>
                <a:gd name="connsiteX4" fmla="*/ 322118 w 1309255"/>
                <a:gd name="connsiteY4" fmla="*/ 3575 h 543902"/>
                <a:gd name="connsiteX5" fmla="*/ 665018 w 1309255"/>
                <a:gd name="connsiteY5" fmla="*/ 107484 h 543902"/>
                <a:gd name="connsiteX6" fmla="*/ 976746 w 1309255"/>
                <a:gd name="connsiteY6" fmla="*/ 263348 h 543902"/>
                <a:gd name="connsiteX7" fmla="*/ 1184564 w 1309255"/>
                <a:gd name="connsiteY7" fmla="*/ 408821 h 543902"/>
                <a:gd name="connsiteX8" fmla="*/ 1309255 w 1309255"/>
                <a:gd name="connsiteY8" fmla="*/ 502339 h 543902"/>
                <a:gd name="connsiteX9" fmla="*/ 1309255 w 1309255"/>
                <a:gd name="connsiteY9" fmla="*/ 502339 h 543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9255" h="543902">
                  <a:moveTo>
                    <a:pt x="0" y="543902"/>
                  </a:moveTo>
                  <a:cubicBezTo>
                    <a:pt x="7793" y="484154"/>
                    <a:pt x="15587" y="424407"/>
                    <a:pt x="31173" y="356866"/>
                  </a:cubicBezTo>
                  <a:cubicBezTo>
                    <a:pt x="46759" y="289325"/>
                    <a:pt x="67541" y="192343"/>
                    <a:pt x="93518" y="138657"/>
                  </a:cubicBezTo>
                  <a:cubicBezTo>
                    <a:pt x="119495" y="84971"/>
                    <a:pt x="148937" y="57262"/>
                    <a:pt x="187037" y="34748"/>
                  </a:cubicBezTo>
                  <a:cubicBezTo>
                    <a:pt x="225137" y="12234"/>
                    <a:pt x="242455" y="-8548"/>
                    <a:pt x="322118" y="3575"/>
                  </a:cubicBezTo>
                  <a:cubicBezTo>
                    <a:pt x="401781" y="15698"/>
                    <a:pt x="555913" y="64188"/>
                    <a:pt x="665018" y="107484"/>
                  </a:cubicBezTo>
                  <a:cubicBezTo>
                    <a:pt x="774123" y="150779"/>
                    <a:pt x="890155" y="213125"/>
                    <a:pt x="976746" y="263348"/>
                  </a:cubicBezTo>
                  <a:cubicBezTo>
                    <a:pt x="1063337" y="313571"/>
                    <a:pt x="1129146" y="368989"/>
                    <a:pt x="1184564" y="408821"/>
                  </a:cubicBezTo>
                  <a:cubicBezTo>
                    <a:pt x="1239982" y="448653"/>
                    <a:pt x="1309255" y="502339"/>
                    <a:pt x="1309255" y="502339"/>
                  </a:cubicBezTo>
                  <a:lnTo>
                    <a:pt x="1309255" y="502339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590800" y="4724400"/>
              <a:ext cx="152271" cy="1524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590800" y="4724400"/>
              <a:ext cx="152271" cy="1524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477129" y="4876800"/>
              <a:ext cx="457071" cy="1524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4419600" y="4332898"/>
              <a:ext cx="1402080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2209800" y="3733800"/>
              <a:ext cx="47244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 smtClean="0">
                  <a:solidFill>
                    <a:srgbClr val="0070C0"/>
                  </a:solidFill>
                </a:rPr>
                <a:t>Maximal altitude for R&gt;0.1</a:t>
              </a:r>
              <a:r>
                <a:rPr lang="el-GR" sz="1700" b="1" dirty="0" smtClean="0">
                  <a:solidFill>
                    <a:srgbClr val="0070C0"/>
                  </a:solidFill>
                </a:rPr>
                <a:t>μ</a:t>
              </a:r>
              <a:r>
                <a:rPr lang="en-US" sz="1700" b="1" dirty="0" smtClean="0">
                  <a:solidFill>
                    <a:srgbClr val="0070C0"/>
                  </a:solidFill>
                </a:rPr>
                <a:t>m particles: </a:t>
              </a:r>
            </a:p>
            <a:p>
              <a:r>
                <a:rPr lang="en-US" sz="1700" b="1" dirty="0" err="1" smtClean="0">
                  <a:solidFill>
                    <a:srgbClr val="0070C0"/>
                  </a:solidFill>
                </a:rPr>
                <a:t>V</a:t>
              </a:r>
              <a:r>
                <a:rPr lang="en-US" sz="1700" b="1" baseline="-25000" dirty="0" err="1" smtClean="0">
                  <a:solidFill>
                    <a:srgbClr val="0070C0"/>
                  </a:solidFill>
                </a:rPr>
                <a:t>terminal</a:t>
              </a:r>
              <a:r>
                <a:rPr lang="en-US" sz="1700" b="1" dirty="0" smtClean="0">
                  <a:solidFill>
                    <a:srgbClr val="0070C0"/>
                  </a:solidFill>
                </a:rPr>
                <a:t> = </a:t>
              </a:r>
              <a:r>
                <a:rPr lang="en-US" sz="1700" b="1" dirty="0" err="1" smtClean="0">
                  <a:solidFill>
                    <a:srgbClr val="0070C0"/>
                  </a:solidFill>
                </a:rPr>
                <a:t>V</a:t>
              </a:r>
              <a:r>
                <a:rPr lang="en-US" sz="1700" b="1" baseline="-25000" dirty="0" err="1" smtClean="0">
                  <a:solidFill>
                    <a:srgbClr val="0070C0"/>
                  </a:solidFill>
                </a:rPr>
                <a:t>updraft</a:t>
              </a:r>
              <a:r>
                <a:rPr lang="en-US" sz="1700" b="1" baseline="-25000" dirty="0" smtClean="0">
                  <a:solidFill>
                    <a:srgbClr val="0070C0"/>
                  </a:solidFill>
                </a:rPr>
                <a:t> </a:t>
              </a:r>
              <a:r>
                <a:rPr lang="en-US" sz="1700" b="1" dirty="0" smtClean="0">
                  <a:solidFill>
                    <a:srgbClr val="0070C0"/>
                  </a:solidFill>
                </a:rPr>
                <a:t>= 0.3mm/sec</a:t>
              </a:r>
              <a:endParaRPr lang="en-US" sz="1700" b="1" dirty="0">
                <a:solidFill>
                  <a:srgbClr val="0070C0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962" y="685799"/>
              <a:ext cx="7078438" cy="2743201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>
              <a:off x="4419600" y="4206240"/>
              <a:ext cx="2590800" cy="4419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419600" y="4739640"/>
              <a:ext cx="2590800" cy="4419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1828800" y="4206240"/>
              <a:ext cx="2590800" cy="4419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1828800" y="4739640"/>
              <a:ext cx="2590800" cy="4419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658780" y="147935"/>
              <a:ext cx="56564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Aerosol particle size (Angstrom coefficient)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669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0" y="1935480"/>
            <a:ext cx="9144000" cy="80772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2A12-0F41-4FA8-800C-9649EFDFE3D6}" type="slidenum">
              <a:rPr lang="en-US" smtClean="0"/>
              <a:t>4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1447800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  Based on Rodgers’ Optimal Estimation, with Tikhonov regularization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</a:t>
            </a:r>
            <a:r>
              <a:rPr lang="en-US" sz="2400" dirty="0" smtClean="0"/>
              <a:t>etrieve extinction vertical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profiles </a:t>
            </a:r>
            <a:r>
              <a:rPr lang="en-US" sz="2400" dirty="0"/>
              <a:t>at several wavelengths</a:t>
            </a:r>
          </a:p>
          <a:p>
            <a:r>
              <a:rPr lang="en-US" sz="2400" dirty="0"/>
              <a:t>     from 470 to 870 nm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Evaluate m</a:t>
            </a:r>
            <a:r>
              <a:rPr lang="en-US" sz="2400" dirty="0" smtClean="0">
                <a:sym typeface="Wingdings" pitchFamily="2" charset="2"/>
              </a:rPr>
              <a:t>ean Angstrom </a:t>
            </a:r>
          </a:p>
          <a:p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    coefficient in whole aerosol layer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Wingdings" pitchFamily="2" charset="2"/>
              </a:rPr>
              <a:t>Convert Angstrom coefficient</a:t>
            </a:r>
          </a:p>
          <a:p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    into </a:t>
            </a:r>
            <a:r>
              <a:rPr lang="en-US" sz="2400" dirty="0">
                <a:sym typeface="Wingdings" pitchFamily="2" charset="2"/>
              </a:rPr>
              <a:t>particle </a:t>
            </a:r>
            <a:r>
              <a:rPr lang="en-US" sz="2400" dirty="0" smtClean="0">
                <a:sym typeface="Wingdings" pitchFamily="2" charset="2"/>
              </a:rPr>
              <a:t>size (phase function)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Retrieve extinction vertical</a:t>
            </a:r>
          </a:p>
          <a:p>
            <a:r>
              <a:rPr lang="en-US" sz="2400" dirty="0"/>
              <a:t>     profiles </a:t>
            </a:r>
            <a:r>
              <a:rPr lang="en-US" sz="2400" dirty="0" smtClean="0"/>
              <a:t>with updated particle size</a:t>
            </a:r>
            <a:r>
              <a:rPr lang="en-US" sz="2400" dirty="0" smtClean="0">
                <a:sym typeface="Wingdings" pitchFamily="2" charset="2"/>
              </a:rPr>
              <a:t> </a:t>
            </a:r>
          </a:p>
          <a:p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  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1986" cy="1247775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315200" y="152400"/>
          <a:ext cx="1676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84" name="Photo Editor Photo" r:id="rId4" imgW="1542857" imgH="762106" progId="MSPhotoEd.3">
                  <p:embed/>
                </p:oleObj>
              </mc:Choice>
              <mc:Fallback>
                <p:oleObj name="Photo Editor Photo" r:id="rId4" imgW="1542857" imgH="76210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52400"/>
                        <a:ext cx="16764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>
          <a:xfrm>
            <a:off x="4616007" y="2915566"/>
            <a:ext cx="4451793" cy="3561434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413806"/>
              </p:ext>
            </p:extLst>
          </p:nvPr>
        </p:nvGraphicFramePr>
        <p:xfrm>
          <a:off x="0" y="2011680"/>
          <a:ext cx="9067800" cy="598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85" name="Equation" r:id="rId7" imgW="3848040" imgH="253800" progId="Equation.3">
                  <p:embed/>
                </p:oleObj>
              </mc:Choice>
              <mc:Fallback>
                <p:oleObj name="Equation" r:id="rId7" imgW="384804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2011680"/>
                        <a:ext cx="9067800" cy="598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52400" y="6488668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Ref:</a:t>
            </a:r>
            <a:r>
              <a:rPr lang="en-US" dirty="0"/>
              <a:t> </a:t>
            </a:r>
            <a:r>
              <a:rPr lang="en-US" dirty="0" smtClean="0"/>
              <a:t>D</a:t>
            </a:r>
            <a:r>
              <a:rPr lang="en-US" dirty="0"/>
              <a:t>. </a:t>
            </a:r>
            <a:r>
              <a:rPr lang="en-US" dirty="0" smtClean="0"/>
              <a:t>Rault</a:t>
            </a:r>
            <a:r>
              <a:rPr lang="en-US" dirty="0"/>
              <a:t>, R. </a:t>
            </a:r>
            <a:r>
              <a:rPr lang="en-US" dirty="0" err="1" smtClean="0"/>
              <a:t>Loughman</a:t>
            </a:r>
            <a:r>
              <a:rPr lang="en-US" dirty="0"/>
              <a:t>, </a:t>
            </a:r>
            <a:r>
              <a:rPr lang="en-US" i="1" dirty="0" smtClean="0"/>
              <a:t>IEEE Trans. </a:t>
            </a:r>
            <a:r>
              <a:rPr lang="en-US" i="1" dirty="0"/>
              <a:t>on Geoscience and Remote Sensing</a:t>
            </a:r>
            <a:r>
              <a:rPr lang="en-US" dirty="0"/>
              <a:t>, </a:t>
            </a:r>
            <a:r>
              <a:rPr lang="en-US" dirty="0" smtClean="0"/>
              <a:t>Issue </a:t>
            </a:r>
            <a:r>
              <a:rPr lang="en-US" dirty="0"/>
              <a:t>99, 1 (2013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153400" y="623887"/>
            <a:ext cx="914400" cy="21431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77000" y="3352800"/>
            <a:ext cx="152400" cy="2667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81800" y="3352800"/>
            <a:ext cx="152400" cy="2667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543800" y="3352800"/>
            <a:ext cx="152400" cy="2667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848600" y="3352800"/>
            <a:ext cx="152400" cy="2667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229600" y="3352800"/>
            <a:ext cx="152400" cy="2667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271986" y="76200"/>
            <a:ext cx="65766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cs typeface="Times New Roman" panose="02020603050405020304" pitchFamily="18" charset="0"/>
              </a:rPr>
              <a:t>Stratospheric aerosol product (1)</a:t>
            </a:r>
            <a:endParaRPr lang="en-US" sz="3400" b="1" dirty="0"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98343" y="572869"/>
            <a:ext cx="559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cs typeface="Times New Roman" panose="02020603050405020304" pitchFamily="18" charset="0"/>
              </a:rPr>
              <a:t>     </a:t>
            </a:r>
            <a:r>
              <a:rPr lang="en-US" sz="3200" b="1" dirty="0" smtClean="0">
                <a:cs typeface="Times New Roman" panose="02020603050405020304" pitchFamily="18" charset="0"/>
              </a:rPr>
              <a:t> Retrieval algorithm</a:t>
            </a:r>
            <a:endParaRPr 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72400" y="2971800"/>
            <a:ext cx="99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8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551613" y="6356350"/>
            <a:ext cx="2135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 anchor="ctr"/>
          <a:lstStyle>
            <a:lvl1pPr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0D69B814-8397-4BA6-8BF8-48CC4928D96B}" type="slidenum">
              <a:rPr lang="en-US" sz="110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5</a:t>
            </a:fld>
            <a:endParaRPr lang="en-US" sz="11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"/>
          <a:stretch>
            <a:fillRect/>
          </a:stretch>
        </p:blipFill>
        <p:spPr bwMode="auto">
          <a:xfrm>
            <a:off x="3552825" y="1280405"/>
            <a:ext cx="4905375" cy="4128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535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3552825" y="5423153"/>
            <a:ext cx="4905375" cy="1431672"/>
            <a:chOff x="2467" y="3703"/>
            <a:chExt cx="3438" cy="1057"/>
          </a:xfrm>
        </p:grpSpPr>
        <p:pic>
          <p:nvPicPr>
            <p:cNvPr id="820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5"/>
            <a:stretch>
              <a:fillRect/>
            </a:stretch>
          </p:blipFill>
          <p:spPr bwMode="auto">
            <a:xfrm>
              <a:off x="2467" y="3703"/>
              <a:ext cx="3439" cy="1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50005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06" name="Rectangle 6"/>
            <p:cNvSpPr>
              <a:spLocks noChangeArrowheads="1"/>
            </p:cNvSpPr>
            <p:nvPr/>
          </p:nvSpPr>
          <p:spPr bwMode="auto">
            <a:xfrm>
              <a:off x="3586" y="3858"/>
              <a:ext cx="1788" cy="286"/>
            </a:xfrm>
            <a:prstGeom prst="rect">
              <a:avLst/>
            </a:prstGeom>
            <a:solidFill>
              <a:srgbClr val="0070C0"/>
            </a:solidFill>
            <a:ln w="25560">
              <a:solidFill>
                <a:srgbClr val="4F81B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7" name="Text Box 7"/>
            <p:cNvSpPr txBox="1">
              <a:spLocks noChangeArrowheads="1"/>
            </p:cNvSpPr>
            <p:nvPr/>
          </p:nvSpPr>
          <p:spPr bwMode="auto">
            <a:xfrm>
              <a:off x="3844" y="3766"/>
              <a:ext cx="1071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1639" tIns="42452" rIns="81639" bIns="42452">
              <a:spAutoFit/>
            </a:bodyPr>
            <a:lstStyle>
              <a:lvl1pPr defTabSz="414338" eaLnBrk="0" hangingPunct="0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14338" eaLnBrk="0" hangingPunct="0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14338" eaLnBrk="0" hangingPunct="0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14338" eaLnBrk="0" hangingPunct="0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14338" eaLnBrk="0" hangingPunct="0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40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 week Zonal Mean</a:t>
              </a:r>
            </a:p>
          </p:txBody>
        </p:sp>
      </p:grpSp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147638" y="3276600"/>
            <a:ext cx="2695575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 dirty="0">
                <a:solidFill>
                  <a:srgbClr val="1F497D"/>
                </a:solidFill>
                <a:latin typeface="Times New Roman" pitchFamily="18" charset="0"/>
              </a:rPr>
              <a:t>OMPS at 524 nm (orbit #1055, January 10, 2012)</a:t>
            </a:r>
            <a:r>
              <a:rPr lang="en-US" b="1" dirty="0">
                <a:solidFill>
                  <a:srgbClr val="1F497D"/>
                </a:solidFill>
                <a:latin typeface="Calibri" pitchFamily="34" charset="0"/>
              </a:rPr>
              <a:t>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b="1" dirty="0">
              <a:solidFill>
                <a:srgbClr val="1F497D"/>
              </a:solidFill>
              <a:latin typeface="Calibri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b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8198" name="Text Box 10"/>
          <p:cNvSpPr txBox="1">
            <a:spLocks noChangeArrowheads="1"/>
          </p:cNvSpPr>
          <p:nvPr/>
        </p:nvSpPr>
        <p:spPr bwMode="auto">
          <a:xfrm>
            <a:off x="152400" y="5570538"/>
            <a:ext cx="2590800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500" b="1">
                <a:solidFill>
                  <a:srgbClr val="FF0000"/>
                </a:solidFill>
                <a:latin typeface="Times New Roman" pitchFamily="18" charset="0"/>
              </a:rPr>
              <a:t>CALIPSO at 532 nm (averaged over first two weeks in Jan 2012,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500" b="1">
                <a:solidFill>
                  <a:srgbClr val="FF0000"/>
                </a:solidFill>
                <a:latin typeface="Times New Roman" pitchFamily="18" charset="0"/>
              </a:rPr>
              <a:t>result by J.-P. Vernier)</a:t>
            </a:r>
          </a:p>
        </p:txBody>
      </p:sp>
      <p:sp>
        <p:nvSpPr>
          <p:cNvPr id="8200" name="AutoShape 12"/>
          <p:cNvSpPr>
            <a:spLocks/>
          </p:cNvSpPr>
          <p:nvPr/>
        </p:nvSpPr>
        <p:spPr bwMode="auto">
          <a:xfrm>
            <a:off x="2895600" y="1295400"/>
            <a:ext cx="382588" cy="3960813"/>
          </a:xfrm>
          <a:prstGeom prst="leftBrace">
            <a:avLst>
              <a:gd name="adj1" fmla="val 8292"/>
              <a:gd name="adj2" fmla="val 50000"/>
            </a:avLst>
          </a:prstGeom>
          <a:noFill/>
          <a:ln w="38160">
            <a:solidFill>
              <a:srgbClr val="4F81B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AutoShape 13"/>
          <p:cNvSpPr>
            <a:spLocks/>
          </p:cNvSpPr>
          <p:nvPr/>
        </p:nvSpPr>
        <p:spPr bwMode="auto">
          <a:xfrm>
            <a:off x="2895600" y="5334000"/>
            <a:ext cx="382588" cy="1447800"/>
          </a:xfrm>
          <a:prstGeom prst="leftBrace">
            <a:avLst>
              <a:gd name="adj1" fmla="val 8304"/>
              <a:gd name="adj2" fmla="val 50000"/>
            </a:avLst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0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9" t="50381" r="13860" b="3853"/>
          <a:stretch>
            <a:fillRect/>
          </a:stretch>
        </p:blipFill>
        <p:spPr bwMode="auto">
          <a:xfrm>
            <a:off x="109538" y="1423988"/>
            <a:ext cx="2760662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5439" t="50381" r="13860" b="385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3" name="Text Box 15"/>
          <p:cNvSpPr txBox="1">
            <a:spLocks noChangeArrowheads="1"/>
          </p:cNvSpPr>
          <p:nvPr/>
        </p:nvSpPr>
        <p:spPr bwMode="auto">
          <a:xfrm>
            <a:off x="1112838" y="2525713"/>
            <a:ext cx="124460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>
                <a:solidFill>
                  <a:srgbClr val="000000"/>
                </a:solidFill>
              </a:rPr>
              <a:t>Orbit 1055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1986" cy="1247775"/>
          </a:xfrm>
          <a:prstGeom prst="rect">
            <a:avLst/>
          </a:prstGeom>
        </p:spPr>
      </p:pic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7315200" y="152400"/>
          <a:ext cx="1676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5" name="Photo Editor Photo" r:id="rId8" imgW="1542857" imgH="762106" progId="MSPhotoEd.3">
                  <p:embed/>
                </p:oleObj>
              </mc:Choice>
              <mc:Fallback>
                <p:oleObj name="Photo Editor Photo" r:id="rId8" imgW="1542857" imgH="76210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52400"/>
                        <a:ext cx="16764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8153400" y="623887"/>
            <a:ext cx="914400" cy="21431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271986" y="70247"/>
            <a:ext cx="65766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cs typeface="Times New Roman" panose="02020603050405020304" pitchFamily="18" charset="0"/>
              </a:rPr>
              <a:t>Stratospheric aerosol product (2)</a:t>
            </a:r>
            <a:endParaRPr lang="en-US" sz="3400" b="1" dirty="0"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98343" y="572869"/>
            <a:ext cx="559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cs typeface="Times New Roman" panose="02020603050405020304" pitchFamily="18" charset="0"/>
              </a:rPr>
              <a:t>     </a:t>
            </a:r>
            <a:r>
              <a:rPr lang="en-US" sz="3200" b="1" dirty="0" smtClean="0">
                <a:cs typeface="Times New Roman" panose="02020603050405020304" pitchFamily="18" charset="0"/>
              </a:rPr>
              <a:t> </a:t>
            </a:r>
            <a:r>
              <a:rPr lang="en-US" sz="3200" b="1" dirty="0"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cs typeface="Times New Roman" panose="02020603050405020304" pitchFamily="18" charset="0"/>
              </a:rPr>
              <a:t>erosol curtains</a:t>
            </a:r>
            <a:endParaRPr 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5EE-7949-4591-B5A3-4CB787DCCD13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551613" y="6356350"/>
            <a:ext cx="2135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 anchor="ctr"/>
          <a:lstStyle>
            <a:lvl1pPr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0D69B814-8397-4BA6-8BF8-48CC4928D96B}" type="slidenum">
              <a:rPr lang="en-US" sz="110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6</a:t>
            </a:fld>
            <a:endParaRPr lang="en-US" sz="11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"/>
          <a:stretch>
            <a:fillRect/>
          </a:stretch>
        </p:blipFill>
        <p:spPr bwMode="auto">
          <a:xfrm>
            <a:off x="3552825" y="1280405"/>
            <a:ext cx="4905375" cy="4128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535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3552825" y="5423153"/>
            <a:ext cx="4905375" cy="1431672"/>
            <a:chOff x="2467" y="3703"/>
            <a:chExt cx="3438" cy="1057"/>
          </a:xfrm>
        </p:grpSpPr>
        <p:pic>
          <p:nvPicPr>
            <p:cNvPr id="820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5"/>
            <a:stretch>
              <a:fillRect/>
            </a:stretch>
          </p:blipFill>
          <p:spPr bwMode="auto">
            <a:xfrm>
              <a:off x="2467" y="3703"/>
              <a:ext cx="3439" cy="1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50005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06" name="Rectangle 6"/>
            <p:cNvSpPr>
              <a:spLocks noChangeArrowheads="1"/>
            </p:cNvSpPr>
            <p:nvPr/>
          </p:nvSpPr>
          <p:spPr bwMode="auto">
            <a:xfrm>
              <a:off x="3586" y="3858"/>
              <a:ext cx="1788" cy="286"/>
            </a:xfrm>
            <a:prstGeom prst="rect">
              <a:avLst/>
            </a:prstGeom>
            <a:solidFill>
              <a:srgbClr val="0070C0"/>
            </a:solidFill>
            <a:ln w="25560">
              <a:solidFill>
                <a:srgbClr val="4F81B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7" name="Text Box 7"/>
            <p:cNvSpPr txBox="1">
              <a:spLocks noChangeArrowheads="1"/>
            </p:cNvSpPr>
            <p:nvPr/>
          </p:nvSpPr>
          <p:spPr bwMode="auto">
            <a:xfrm>
              <a:off x="3844" y="3766"/>
              <a:ext cx="1071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1639" tIns="42452" rIns="81639" bIns="42452">
              <a:spAutoFit/>
            </a:bodyPr>
            <a:lstStyle>
              <a:lvl1pPr defTabSz="414338" eaLnBrk="0" hangingPunct="0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14338" eaLnBrk="0" hangingPunct="0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14338" eaLnBrk="0" hangingPunct="0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14338" eaLnBrk="0" hangingPunct="0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14338" eaLnBrk="0" hangingPunct="0"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40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 week Zonal Mean</a:t>
              </a:r>
            </a:p>
          </p:txBody>
        </p:sp>
      </p:grpSp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147638" y="3276600"/>
            <a:ext cx="2695575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 dirty="0">
                <a:solidFill>
                  <a:srgbClr val="1F497D"/>
                </a:solidFill>
                <a:latin typeface="Times New Roman" pitchFamily="18" charset="0"/>
              </a:rPr>
              <a:t>OMPS at 524 nm (orbit #1055, January 10, 2012)</a:t>
            </a:r>
            <a:r>
              <a:rPr lang="en-US" b="1" dirty="0">
                <a:solidFill>
                  <a:srgbClr val="1F497D"/>
                </a:solidFill>
                <a:latin typeface="Calibri" pitchFamily="34" charset="0"/>
              </a:rPr>
              <a:t>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b="1" dirty="0">
              <a:solidFill>
                <a:srgbClr val="1F497D"/>
              </a:solidFill>
              <a:latin typeface="Calibri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b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8198" name="Text Box 10"/>
          <p:cNvSpPr txBox="1">
            <a:spLocks noChangeArrowheads="1"/>
          </p:cNvSpPr>
          <p:nvPr/>
        </p:nvSpPr>
        <p:spPr bwMode="auto">
          <a:xfrm>
            <a:off x="152400" y="5570538"/>
            <a:ext cx="2590800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500" b="1">
                <a:solidFill>
                  <a:srgbClr val="FF0000"/>
                </a:solidFill>
                <a:latin typeface="Times New Roman" pitchFamily="18" charset="0"/>
              </a:rPr>
              <a:t>CALIPSO at 532 nm (averaged over first two weeks in Jan 2012,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500" b="1">
                <a:solidFill>
                  <a:srgbClr val="FF0000"/>
                </a:solidFill>
                <a:latin typeface="Times New Roman" pitchFamily="18" charset="0"/>
              </a:rPr>
              <a:t>result by J.-P. Vernier)</a:t>
            </a:r>
          </a:p>
        </p:txBody>
      </p:sp>
      <p:sp>
        <p:nvSpPr>
          <p:cNvPr id="8200" name="AutoShape 12"/>
          <p:cNvSpPr>
            <a:spLocks/>
          </p:cNvSpPr>
          <p:nvPr/>
        </p:nvSpPr>
        <p:spPr bwMode="auto">
          <a:xfrm>
            <a:off x="2895600" y="1295400"/>
            <a:ext cx="382588" cy="3960813"/>
          </a:xfrm>
          <a:prstGeom prst="leftBrace">
            <a:avLst>
              <a:gd name="adj1" fmla="val 8292"/>
              <a:gd name="adj2" fmla="val 50000"/>
            </a:avLst>
          </a:prstGeom>
          <a:noFill/>
          <a:ln w="38160">
            <a:solidFill>
              <a:srgbClr val="4F81B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AutoShape 13"/>
          <p:cNvSpPr>
            <a:spLocks/>
          </p:cNvSpPr>
          <p:nvPr/>
        </p:nvSpPr>
        <p:spPr bwMode="auto">
          <a:xfrm>
            <a:off x="2895600" y="5334000"/>
            <a:ext cx="382588" cy="1447800"/>
          </a:xfrm>
          <a:prstGeom prst="leftBrace">
            <a:avLst>
              <a:gd name="adj1" fmla="val 8304"/>
              <a:gd name="adj2" fmla="val 50000"/>
            </a:avLst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0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9" t="50381" r="13860" b="3853"/>
          <a:stretch>
            <a:fillRect/>
          </a:stretch>
        </p:blipFill>
        <p:spPr bwMode="auto">
          <a:xfrm>
            <a:off x="109538" y="1423988"/>
            <a:ext cx="2760662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5439" t="50381" r="13860" b="385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3" name="Text Box 15"/>
          <p:cNvSpPr txBox="1">
            <a:spLocks noChangeArrowheads="1"/>
          </p:cNvSpPr>
          <p:nvPr/>
        </p:nvSpPr>
        <p:spPr bwMode="auto">
          <a:xfrm>
            <a:off x="1112838" y="2525713"/>
            <a:ext cx="124460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>
                <a:solidFill>
                  <a:srgbClr val="000000"/>
                </a:solidFill>
              </a:rPr>
              <a:t>Orbit 1055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1986" cy="1247775"/>
          </a:xfrm>
          <a:prstGeom prst="rect">
            <a:avLst/>
          </a:prstGeom>
        </p:spPr>
      </p:pic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7315200" y="152400"/>
          <a:ext cx="1676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6" name="Photo Editor Photo" r:id="rId8" imgW="1542857" imgH="762106" progId="MSPhotoEd.3">
                  <p:embed/>
                </p:oleObj>
              </mc:Choice>
              <mc:Fallback>
                <p:oleObj name="Photo Editor Photo" r:id="rId8" imgW="1542857" imgH="76210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52400"/>
                        <a:ext cx="16764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8153400" y="623887"/>
            <a:ext cx="914400" cy="21431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082925"/>
            <a:ext cx="3552825" cy="3775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47638" y="3276600"/>
            <a:ext cx="2695575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4338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 dirty="0">
                <a:solidFill>
                  <a:srgbClr val="1F497D"/>
                </a:solidFill>
                <a:latin typeface="Times New Roman" pitchFamily="18" charset="0"/>
              </a:rPr>
              <a:t>OMPS at 524 nm (orbit #1055, January 10, 2012)</a:t>
            </a:r>
            <a:r>
              <a:rPr lang="en-US" b="1" dirty="0">
                <a:solidFill>
                  <a:srgbClr val="1F497D"/>
                </a:solidFill>
                <a:latin typeface="Calibri" pitchFamily="34" charset="0"/>
              </a:rPr>
              <a:t>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b="1" dirty="0">
              <a:solidFill>
                <a:srgbClr val="1F497D"/>
              </a:solidFill>
              <a:latin typeface="Calibri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b="1" dirty="0">
              <a:solidFill>
                <a:srgbClr val="1F497D"/>
              </a:solidFill>
              <a:latin typeface="Calibri" pitchFamily="34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237139"/>
            <a:ext cx="3308350" cy="354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22250" y="3276600"/>
            <a:ext cx="3130550" cy="508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chemeClr val="tx1"/>
                </a:solidFill>
              </a:rPr>
              <a:t>Aerosol Angstrom vertical profile</a:t>
            </a:r>
          </a:p>
          <a:p>
            <a:pPr algn="ctr"/>
            <a:r>
              <a:rPr lang="en-US" sz="1700" b="1" dirty="0" smtClean="0">
                <a:solidFill>
                  <a:schemeClr val="tx1"/>
                </a:solidFill>
              </a:rPr>
              <a:t>(Daily mean)</a:t>
            </a:r>
            <a:r>
              <a:rPr lang="en-US" sz="1700" b="1" dirty="0" smtClean="0"/>
              <a:t> </a:t>
            </a:r>
            <a:endParaRPr lang="en-US" sz="1700" b="1" dirty="0"/>
          </a:p>
        </p:txBody>
      </p:sp>
      <p:sp>
        <p:nvSpPr>
          <p:cNvPr id="2" name="Rectangle 1"/>
          <p:cNvSpPr/>
          <p:nvPr/>
        </p:nvSpPr>
        <p:spPr>
          <a:xfrm>
            <a:off x="147638" y="3275806"/>
            <a:ext cx="45719" cy="3447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271986" y="70247"/>
            <a:ext cx="65766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cs typeface="Times New Roman" panose="02020603050405020304" pitchFamily="18" charset="0"/>
              </a:rPr>
              <a:t>Stratospheric aerosol product (2)</a:t>
            </a:r>
            <a:endParaRPr lang="en-US" sz="3400" b="1" dirty="0"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98343" y="572869"/>
            <a:ext cx="559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cs typeface="Times New Roman" panose="02020603050405020304" pitchFamily="18" charset="0"/>
              </a:rPr>
              <a:t>     </a:t>
            </a:r>
            <a:r>
              <a:rPr lang="en-US" sz="3200" b="1" dirty="0" smtClean="0">
                <a:cs typeface="Times New Roman" panose="02020603050405020304" pitchFamily="18" charset="0"/>
              </a:rPr>
              <a:t> </a:t>
            </a:r>
            <a:r>
              <a:rPr lang="en-US" sz="3200" b="1" dirty="0"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cs typeface="Times New Roman" panose="02020603050405020304" pitchFamily="18" charset="0"/>
              </a:rPr>
              <a:t>erosol curtains</a:t>
            </a:r>
            <a:endParaRPr 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5EE-7949-4591-B5A3-4CB787DCCD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163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9664" y="1295400"/>
            <a:ext cx="9064336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4343400"/>
            <a:ext cx="9144000" cy="25146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22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3176"/>
            <a:ext cx="3962400" cy="302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TextBox 13"/>
          <p:cNvSpPr txBox="1">
            <a:spLocks noChangeArrowheads="1"/>
          </p:cNvSpPr>
          <p:nvPr/>
        </p:nvSpPr>
        <p:spPr bwMode="auto">
          <a:xfrm>
            <a:off x="7558088" y="212725"/>
            <a:ext cx="1631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Monthly </a:t>
            </a:r>
          </a:p>
          <a:p>
            <a:pPr eaLnBrk="1" hangingPunct="1"/>
            <a:r>
              <a:rPr lang="en-US" b="1"/>
              <a:t>statistics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1986" cy="1247775"/>
          </a:xfrm>
          <a:prstGeom prst="rect">
            <a:avLst/>
          </a:prstGeom>
        </p:spPr>
      </p:pic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772491"/>
              </p:ext>
            </p:extLst>
          </p:nvPr>
        </p:nvGraphicFramePr>
        <p:xfrm>
          <a:off x="7315200" y="152400"/>
          <a:ext cx="1676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4" name="Photo Editor Photo" r:id="rId6" imgW="1542857" imgH="762106" progId="MSPhotoEd.3">
                  <p:embed/>
                </p:oleObj>
              </mc:Choice>
              <mc:Fallback>
                <p:oleObj name="Photo Editor Photo" r:id="rId6" imgW="1542857" imgH="76210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52400"/>
                        <a:ext cx="16764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8153400" y="623887"/>
            <a:ext cx="914400" cy="21431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43000" y="18871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      </a:t>
            </a:r>
            <a:endParaRPr lang="en-US" sz="3600" b="1" dirty="0">
              <a:cs typeface="Times New Roman" panose="02020603050405020304" pitchFamily="18" charset="0"/>
            </a:endParaRPr>
          </a:p>
          <a:p>
            <a:r>
              <a:rPr lang="en-US" sz="3200" b="1" dirty="0"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cs typeface="Times New Roman" panose="02020603050405020304" pitchFamily="18" charset="0"/>
              </a:rPr>
              <a:t>Comparison with CALIPSO and GOMOS</a:t>
            </a:r>
            <a:endParaRPr 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19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0" latinLnBrk="0" hangingPunct="0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28EDA83-1F2E-4A70-A17E-D41A2397C028}" type="slidenum">
              <a:rPr lang="ru-RU" smtClean="0"/>
              <a:pPr eaLnBrk="1" hangingPunct="1"/>
              <a:t>7</a:t>
            </a:fld>
            <a:endParaRPr lang="ru-RU"/>
          </a:p>
        </p:txBody>
      </p:sp>
      <p:grpSp>
        <p:nvGrpSpPr>
          <p:cNvPr id="3" name="Group 2"/>
          <p:cNvGrpSpPr/>
          <p:nvPr/>
        </p:nvGrpSpPr>
        <p:grpSpPr>
          <a:xfrm>
            <a:off x="76200" y="4648200"/>
            <a:ext cx="4419600" cy="2165662"/>
            <a:chOff x="228600" y="1444034"/>
            <a:chExt cx="4648200" cy="2289766"/>
          </a:xfrm>
        </p:grpSpPr>
        <p:pic>
          <p:nvPicPr>
            <p:cNvPr id="28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444034"/>
              <a:ext cx="4572000" cy="2289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Oval 29"/>
            <p:cNvSpPr/>
            <p:nvPr/>
          </p:nvSpPr>
          <p:spPr>
            <a:xfrm>
              <a:off x="381000" y="2286000"/>
              <a:ext cx="4495800" cy="2936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4572000" y="1371600"/>
            <a:ext cx="4426671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Comparison with CALIPSO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Bias </a:t>
            </a:r>
            <a:r>
              <a:rPr lang="en-US" sz="2400" b="1" dirty="0">
                <a:solidFill>
                  <a:srgbClr val="FF0000"/>
                </a:solidFill>
              </a:rPr>
              <a:t>&lt; </a:t>
            </a:r>
            <a:r>
              <a:rPr lang="en-US" sz="2400" b="1" dirty="0" smtClean="0">
                <a:solidFill>
                  <a:srgbClr val="FF0000"/>
                </a:solidFill>
              </a:rPr>
              <a:t>7%, Variance = 27 %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4910431"/>
            <a:ext cx="2209799" cy="196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33600"/>
            <a:ext cx="248741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4623811" y="4343400"/>
            <a:ext cx="4426671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Comparison with GOMOS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Bias </a:t>
            </a:r>
            <a:r>
              <a:rPr lang="en-US" sz="2400" b="1" dirty="0">
                <a:solidFill>
                  <a:srgbClr val="FF0000"/>
                </a:solidFill>
              </a:rPr>
              <a:t>&lt; </a:t>
            </a:r>
            <a:r>
              <a:rPr lang="en-US" sz="2400" b="1" dirty="0" smtClean="0">
                <a:solidFill>
                  <a:srgbClr val="FF0000"/>
                </a:solidFill>
              </a:rPr>
              <a:t>10%, Variance = 30 %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71986" y="70247"/>
            <a:ext cx="65766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cs typeface="Times New Roman" panose="02020603050405020304" pitchFamily="18" charset="0"/>
              </a:rPr>
              <a:t>Stratospheric aerosol product (3)</a:t>
            </a:r>
            <a:endParaRPr lang="en-US" sz="3400" b="1" dirty="0"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5EE-7949-4591-B5A3-4CB787DCCD13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1301"/>
            <a:ext cx="6119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cs typeface="Times New Roman" panose="02020603050405020304" pitchFamily="18" charset="0"/>
              </a:rPr>
              <a:t>      Observation of </a:t>
            </a:r>
            <a:r>
              <a:rPr lang="en-US" sz="3600" b="1" dirty="0"/>
              <a:t>Chelyabinsk </a:t>
            </a:r>
            <a:r>
              <a:rPr lang="en-US" sz="3600" b="1" dirty="0" smtClean="0"/>
              <a:t>  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          meteor aftermath (1)</a:t>
            </a:r>
            <a:r>
              <a:rPr lang="en-US" sz="3600" b="1" dirty="0" smtClean="0">
                <a:cs typeface="Times New Roman" panose="02020603050405020304" pitchFamily="18" charset="0"/>
              </a:rPr>
              <a:t> </a:t>
            </a:r>
            <a:endParaRPr lang="en-US" sz="3600" b="1" dirty="0"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1986" cy="124777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437618"/>
              </p:ext>
            </p:extLst>
          </p:nvPr>
        </p:nvGraphicFramePr>
        <p:xfrm>
          <a:off x="7315200" y="152400"/>
          <a:ext cx="1676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3" name="Photo Editor Photo" r:id="rId4" imgW="1542857" imgH="762106" progId="MSPhotoEd.3">
                  <p:embed/>
                </p:oleObj>
              </mc:Choice>
              <mc:Fallback>
                <p:oleObj name="Photo Editor Photo" r:id="rId4" imgW="1542857" imgH="76210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52400"/>
                        <a:ext cx="16764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8153400" y="623887"/>
            <a:ext cx="914400" cy="21431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841"/>
            <a:ext cx="4114799" cy="16361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799"/>
            <a:ext cx="4249642" cy="32835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43400" y="5943600"/>
            <a:ext cx="47251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“New </a:t>
            </a:r>
            <a:r>
              <a:rPr lang="en-US" sz="1600" b="1" dirty="0"/>
              <a:t>stratospheric dust belt due to the </a:t>
            </a:r>
            <a:r>
              <a:rPr lang="en-US" sz="1600" b="1" dirty="0" smtClean="0"/>
              <a:t>Chelyabinsk bolide”, Gorkavyi</a:t>
            </a:r>
            <a:r>
              <a:rPr lang="en-US" sz="1600" b="1" dirty="0"/>
              <a:t>, </a:t>
            </a:r>
            <a:r>
              <a:rPr lang="en-US" sz="1600" b="1" dirty="0" smtClean="0"/>
              <a:t>Rault, </a:t>
            </a:r>
            <a:r>
              <a:rPr lang="en-US" sz="1600" b="1" dirty="0"/>
              <a:t>Newman, da Silva, </a:t>
            </a:r>
            <a:r>
              <a:rPr lang="en-US" sz="1600" b="1" dirty="0" err="1"/>
              <a:t>Dudorov</a:t>
            </a:r>
            <a:r>
              <a:rPr lang="en-US" sz="1600" b="1" dirty="0"/>
              <a:t>, GRL, DOI: 10.1002/grl.50788 (5 </a:t>
            </a:r>
            <a:r>
              <a:rPr lang="en-US" sz="1600" b="1" dirty="0" smtClean="0"/>
              <a:t>Sep </a:t>
            </a:r>
            <a:r>
              <a:rPr lang="en-US" sz="1600" b="1" dirty="0"/>
              <a:t>2013)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149042" y="1371600"/>
            <a:ext cx="5029201" cy="4501273"/>
            <a:chOff x="0" y="0"/>
            <a:chExt cx="9144000" cy="686347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505450" cy="275272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9275" y="2052637"/>
              <a:ext cx="5505450" cy="275272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8550" y="4110748"/>
              <a:ext cx="5505450" cy="2752725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-1" y="1401036"/>
            <a:ext cx="45720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20m diameter</a:t>
            </a:r>
            <a:r>
              <a:rPr lang="en-US" sz="1500" dirty="0"/>
              <a:t>, 10,000 metric tons, </a:t>
            </a:r>
            <a:r>
              <a:rPr lang="en-US" sz="1500" dirty="0" smtClean="0"/>
              <a:t>18.6 </a:t>
            </a:r>
            <a:r>
              <a:rPr lang="en-US" sz="1500" dirty="0"/>
              <a:t>km/s</a:t>
            </a:r>
          </a:p>
          <a:p>
            <a:r>
              <a:rPr lang="en-US" sz="1500" dirty="0" smtClean="0"/>
              <a:t>Explosion at 23.3 </a:t>
            </a:r>
            <a:r>
              <a:rPr lang="en-US" sz="1500" dirty="0"/>
              <a:t>km with energy release </a:t>
            </a:r>
            <a:r>
              <a:rPr lang="en-US" sz="1500" dirty="0" smtClean="0"/>
              <a:t>= 30 x    </a:t>
            </a:r>
          </a:p>
          <a:p>
            <a:r>
              <a:rPr lang="en-US" sz="1500" dirty="0"/>
              <a:t> </a:t>
            </a:r>
            <a:r>
              <a:rPr lang="en-US" sz="1500" dirty="0" smtClean="0"/>
              <a:t>                               Hiroshima pulverized meteor   </a:t>
            </a:r>
            <a:endParaRPr lang="en-US" sz="1500" dirty="0"/>
          </a:p>
          <a:p>
            <a:r>
              <a:rPr lang="en-US" sz="1500" dirty="0" smtClean="0"/>
              <a:t>                                          Mushroom </a:t>
            </a:r>
            <a:r>
              <a:rPr lang="en-US" sz="1500" dirty="0"/>
              <a:t>cloud </a:t>
            </a:r>
            <a:r>
              <a:rPr lang="en-US" sz="1500" dirty="0" smtClean="0"/>
              <a:t>to &gt; 55km</a:t>
            </a:r>
            <a:endParaRPr lang="en-US" sz="15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5EE-7949-4591-B5A3-4CB787DCCD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8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1301"/>
            <a:ext cx="6119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cs typeface="Times New Roman" panose="02020603050405020304" pitchFamily="18" charset="0"/>
              </a:rPr>
              <a:t>      Observation of </a:t>
            </a:r>
            <a:r>
              <a:rPr lang="en-US" sz="3600" b="1" dirty="0"/>
              <a:t>Chelyabinsk </a:t>
            </a:r>
            <a:r>
              <a:rPr lang="en-US" sz="3600" b="1" dirty="0" smtClean="0"/>
              <a:t>  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          meteor aftermath (2)</a:t>
            </a:r>
            <a:r>
              <a:rPr lang="en-US" sz="3600" b="1" dirty="0" smtClean="0">
                <a:cs typeface="Times New Roman" panose="02020603050405020304" pitchFamily="18" charset="0"/>
              </a:rPr>
              <a:t> </a:t>
            </a:r>
            <a:endParaRPr lang="en-US" sz="3600" b="1" dirty="0"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1986" cy="124777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284072"/>
              </p:ext>
            </p:extLst>
          </p:nvPr>
        </p:nvGraphicFramePr>
        <p:xfrm>
          <a:off x="7315200" y="152400"/>
          <a:ext cx="1676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55" name="Photo Editor Photo" r:id="rId4" imgW="1542857" imgH="762106" progId="MSPhotoEd.3">
                  <p:embed/>
                </p:oleObj>
              </mc:Choice>
              <mc:Fallback>
                <p:oleObj name="Photo Editor Photo" r:id="rId4" imgW="1542857" imgH="76210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52400"/>
                        <a:ext cx="16764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8153400" y="623887"/>
            <a:ext cx="914400" cy="21431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007264"/>
            <a:ext cx="4191000" cy="32411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8686"/>
            <a:ext cx="4725108" cy="25837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38600"/>
            <a:ext cx="3581400" cy="276969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76800" y="15240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Meteor plume descent = -90 m / day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-1 mm /sec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E5EE-7949-4591-B5A3-4CB787DCCD13}" type="slidenum">
              <a:rPr lang="en-US" smtClean="0"/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33600" y="4038600"/>
            <a:ext cx="22860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Aerosol scattering </a:t>
            </a:r>
            <a:r>
              <a:rPr lang="en-US" sz="1600" b="1" dirty="0" err="1" smtClean="0">
                <a:solidFill>
                  <a:schemeClr val="tx1"/>
                </a:solidFill>
              </a:rPr>
              <a:t>ratio</a:t>
            </a:r>
            <a:r>
              <a:rPr lang="en-US" sz="1600" dirty="0" err="1" smtClean="0"/>
              <a:t>r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609600" y="5410200"/>
            <a:ext cx="22860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Aerosol size (Angstrom)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1546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68951</TotalTime>
  <Words>1310</Words>
  <Application>Microsoft Office PowerPoint</Application>
  <PresentationFormat>On-screen Show (4:3)</PresentationFormat>
  <Paragraphs>282</Paragraphs>
  <Slides>36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Office Theme</vt:lpstr>
      <vt:lpstr>Photo Editor Photo</vt:lpstr>
      <vt:lpstr>Equation</vt:lpstr>
      <vt:lpstr>Global stratospheric aerosol distribution as measured by the OMPS/LP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OMPS/LP aerosol features Aerosol bubbles</dc:title>
  <dc:creator>Didier Rault</dc:creator>
  <cp:lastModifiedBy>Didier Rault</cp:lastModifiedBy>
  <cp:revision>331</cp:revision>
  <dcterms:created xsi:type="dcterms:W3CDTF">2013-08-23T20:29:12Z</dcterms:created>
  <dcterms:modified xsi:type="dcterms:W3CDTF">2013-10-28T10:35:34Z</dcterms:modified>
</cp:coreProperties>
</file>