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84" r:id="rId3"/>
    <p:sldId id="287" r:id="rId4"/>
    <p:sldId id="286" r:id="rId5"/>
    <p:sldId id="288" r:id="rId6"/>
    <p:sldId id="294" r:id="rId7"/>
    <p:sldId id="299" r:id="rId8"/>
    <p:sldId id="295" r:id="rId9"/>
    <p:sldId id="297" r:id="rId10"/>
    <p:sldId id="298" r:id="rId11"/>
    <p:sldId id="301" r:id="rId12"/>
    <p:sldId id="296" r:id="rId13"/>
    <p:sldId id="292" r:id="rId14"/>
    <p:sldId id="30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FF66"/>
    <a:srgbClr val="000099"/>
    <a:srgbClr val="FFCC00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1829" autoAdjust="0"/>
  </p:normalViewPr>
  <p:slideViewPr>
    <p:cSldViewPr>
      <p:cViewPr>
        <p:scale>
          <a:sx n="71" d="100"/>
          <a:sy n="71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29/10/2013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64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71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9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1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8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55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86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1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1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1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SSiRC &gt; Roiger, A.&gt; SO2 distribution &gt; 21.10.2013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682200" y="836712"/>
            <a:ext cx="7779600" cy="7413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Aircraft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of the SO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</a:t>
            </a:r>
            <a:b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upper troposphere and lower stratosphere</a:t>
            </a:r>
            <a:r>
              <a:rPr lang="de-DE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8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9600" cy="1152000"/>
          </a:xfrm>
        </p:spPr>
        <p:txBody>
          <a:bodyPr/>
          <a:lstStyle/>
          <a:p>
            <a:r>
              <a:rPr lang="de-DE" sz="2200" b="1" dirty="0" smtClean="0">
                <a:solidFill>
                  <a:schemeClr val="tx1"/>
                </a:solidFill>
                <a:latin typeface="+mn-lt"/>
              </a:rPr>
              <a:t>A. Roiger, H. Schlager, K. Wissmüller, H. Aufmhoff, F. Arnold</a:t>
            </a:r>
          </a:p>
          <a:p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n-lt"/>
              </a:rPr>
              <a:t>DLR, Institute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Atmospheric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Physics</a:t>
            </a:r>
            <a:endParaRPr lang="de-DE" sz="2200" dirty="0" smtClean="0">
              <a:solidFill>
                <a:schemeClr val="tx1"/>
              </a:solidFill>
              <a:latin typeface="+mn-lt"/>
            </a:endParaRPr>
          </a:p>
          <a:p>
            <a:endParaRPr lang="de-DE" sz="22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5366" y="4492570"/>
            <a:ext cx="179119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SSRiC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Workshop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 – 30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Atlanta, GA, USA</a:t>
            </a:r>
          </a:p>
        </p:txBody>
      </p:sp>
    </p:spTree>
    <p:extLst>
      <p:ext uri="{BB962C8B-B14F-4D97-AF65-F5344CB8AC3E}">
        <p14:creationId xmlns:p14="http://schemas.microsoft.com/office/powerpoint/2010/main" val="229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20" y="1464078"/>
            <a:ext cx="44767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in-situ </a:t>
            </a:r>
            <a:r>
              <a:rPr lang="de-DE" sz="2800" b="1" dirty="0" err="1" smtClean="0"/>
              <a:t>observations</a:t>
            </a:r>
            <a:r>
              <a:rPr lang="de-DE" sz="2800" b="1" dirty="0" smtClean="0"/>
              <a:t> in Asian </a:t>
            </a:r>
            <a:r>
              <a:rPr lang="de-DE" sz="2800" b="1" dirty="0" err="1" smtClean="0"/>
              <a:t>Monsoon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outflow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022429" y="1089684"/>
            <a:ext cx="15645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EMAC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32448" cy="51232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37171" y="3140968"/>
            <a:ext cx="34624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de-DE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25414" y="1772816"/>
            <a:ext cx="41838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de-DE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7171" y="897560"/>
            <a:ext cx="3077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O3</a:t>
            </a:r>
            <a:endParaRPr lang="de-DE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in-situ </a:t>
            </a:r>
            <a:r>
              <a:rPr lang="de-DE" sz="2800" b="1" dirty="0" err="1" smtClean="0"/>
              <a:t>observations</a:t>
            </a:r>
            <a:r>
              <a:rPr lang="de-DE" sz="2800" b="1" dirty="0" smtClean="0"/>
              <a:t> in Asian </a:t>
            </a:r>
            <a:r>
              <a:rPr lang="de-DE" sz="2800" b="1" dirty="0" err="1" smtClean="0"/>
              <a:t>Monsoon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outflow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996255"/>
            <a:ext cx="4650825" cy="276999"/>
          </a:xfrm>
          <a:prstGeom prst="rect">
            <a:avLst/>
          </a:prstGeom>
          <a:solidFill>
            <a:srgbClr val="FFFF9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ESMVal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18 Sep 2012: Male –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Larnaca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5"/>
          <a:stretch/>
        </p:blipFill>
        <p:spPr bwMode="auto">
          <a:xfrm>
            <a:off x="39088" y="1530035"/>
            <a:ext cx="5456630" cy="42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687161" y="2204865"/>
            <a:ext cx="4742742" cy="432048"/>
          </a:xfrm>
          <a:prstGeom prst="rect">
            <a:avLst/>
          </a:prstGeom>
          <a:solidFill>
            <a:srgbClr val="B2B2B2">
              <a:alpha val="2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7311748" y="5445125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Rechteck 1"/>
          <p:cNvSpPr/>
          <p:nvPr/>
        </p:nvSpPr>
        <p:spPr>
          <a:xfrm>
            <a:off x="5364088" y="3140968"/>
            <a:ext cx="131630" cy="12241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3288" y="3295723"/>
            <a:ext cx="4726616" cy="565325"/>
          </a:xfrm>
          <a:prstGeom prst="rect">
            <a:avLst/>
          </a:prstGeom>
          <a:solidFill>
            <a:srgbClr val="B2B2B2">
              <a:alpha val="2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26" name="Picture 2" descr="J:\Abteilung 2\Public_abt_2\Krisch\ESMVal\HYSPLIT\map-agl_02Apr13_133852_0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r="4684"/>
          <a:stretch/>
        </p:blipFill>
        <p:spPr bwMode="auto">
          <a:xfrm>
            <a:off x="5583787" y="2312894"/>
            <a:ext cx="3560213" cy="29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945448" y="2010294"/>
            <a:ext cx="33123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Hysplit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backward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trajectories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4576"/>
            <a:ext cx="2548483" cy="35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/>
          <p:cNvSpPr/>
          <p:nvPr/>
        </p:nvSpPr>
        <p:spPr>
          <a:xfrm>
            <a:off x="107504" y="1052736"/>
            <a:ext cx="5803264" cy="248749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866714"/>
            <a:ext cx="5705752" cy="1634294"/>
          </a:xfrm>
          <a:prstGeom prst="rect">
            <a:avLst/>
          </a:prstGeom>
          <a:solidFill>
            <a:srgbClr val="FFFF99"/>
          </a:solidFill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2200"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de-DE" sz="2000" dirty="0" smtClean="0"/>
              <a:t>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onboard</a:t>
            </a:r>
            <a:r>
              <a:rPr lang="de-DE" sz="2000" dirty="0" smtClean="0"/>
              <a:t> </a:t>
            </a:r>
            <a:r>
              <a:rPr lang="de-DE" sz="2000" u="sng" dirty="0" err="1" smtClean="0"/>
              <a:t>Geophysica</a:t>
            </a:r>
            <a:r>
              <a:rPr lang="de-DE" sz="2000" u="sng" dirty="0" smtClean="0"/>
              <a:t> M55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i="1" dirty="0"/>
              <a:t> </a:t>
            </a:r>
            <a:r>
              <a:rPr lang="de-DE" sz="2000" i="1" dirty="0" smtClean="0"/>
              <a:t>    </a:t>
            </a:r>
            <a:r>
              <a:rPr lang="de-DE" sz="2000" dirty="0" smtClean="0"/>
              <a:t>(</a:t>
            </a:r>
            <a:r>
              <a:rPr lang="de-DE" sz="2000" dirty="0" err="1" smtClean="0"/>
              <a:t>StratoCLIM</a:t>
            </a:r>
            <a:r>
              <a:rPr lang="de-DE" sz="2000" dirty="0" smtClean="0"/>
              <a:t>, </a:t>
            </a:r>
            <a:r>
              <a:rPr lang="de-DE" sz="2000" dirty="0" err="1" smtClean="0"/>
              <a:t>summer</a:t>
            </a:r>
            <a:r>
              <a:rPr lang="de-DE" sz="2000" dirty="0" smtClean="0"/>
              <a:t> 2015/2016)</a:t>
            </a:r>
            <a:endParaRPr lang="de-DE" sz="2000" dirty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/>
              <a:t> </a:t>
            </a:r>
            <a:r>
              <a:rPr lang="de-DE" sz="2000" dirty="0" smtClean="0"/>
              <a:t>   → </a:t>
            </a:r>
            <a:r>
              <a:rPr lang="de-DE" sz="2000" dirty="0" err="1" smtClean="0"/>
              <a:t>Expected</a:t>
            </a:r>
            <a:r>
              <a:rPr lang="de-DE" sz="2000" dirty="0" smtClean="0"/>
              <a:t> 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/>
              <a:t>mixing</a:t>
            </a:r>
            <a:r>
              <a:rPr lang="de-DE" sz="2000" dirty="0"/>
              <a:t> </a:t>
            </a:r>
            <a:r>
              <a:rPr lang="de-DE" sz="2000" dirty="0" err="1" smtClean="0"/>
              <a:t>ratios</a:t>
            </a:r>
            <a:r>
              <a:rPr lang="de-DE" sz="2000" dirty="0"/>
              <a:t>:</a:t>
            </a:r>
            <a:r>
              <a:rPr lang="de-DE" sz="2000" dirty="0" smtClean="0"/>
              <a:t> ~10-15 </a:t>
            </a:r>
            <a:r>
              <a:rPr lang="de-DE" sz="2000" dirty="0" err="1" smtClean="0"/>
              <a:t>pptv</a:t>
            </a:r>
            <a:endParaRPr lang="de-DE" sz="2000" dirty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/>
              <a:t>    → </a:t>
            </a:r>
            <a:r>
              <a:rPr lang="de-DE" sz="2000" dirty="0"/>
              <a:t>CIMS </a:t>
            </a:r>
            <a:r>
              <a:rPr lang="de-DE" sz="2000" dirty="0" err="1"/>
              <a:t>instrument</a:t>
            </a:r>
            <a:r>
              <a:rPr lang="de-DE" sz="2000" dirty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integrated</a:t>
            </a:r>
            <a:r>
              <a:rPr lang="de-DE" sz="2000" dirty="0"/>
              <a:t> </a:t>
            </a:r>
            <a:r>
              <a:rPr lang="de-DE" sz="2000" dirty="0" smtClean="0"/>
              <a:t>in MIPAS </a:t>
            </a:r>
            <a:r>
              <a:rPr lang="de-DE" sz="2000" dirty="0" err="1" smtClean="0"/>
              <a:t>dome</a:t>
            </a:r>
            <a:r>
              <a:rPr lang="de-DE" sz="2000" dirty="0" smtClean="0"/>
              <a:t>     </a:t>
            </a:r>
            <a:endParaRPr lang="de-DE" sz="2000" dirty="0"/>
          </a:p>
        </p:txBody>
      </p:sp>
      <p:sp>
        <p:nvSpPr>
          <p:cNvPr id="25" name="Rechteck 24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Outlook: Future 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measurements</a:t>
            </a:r>
            <a:endParaRPr lang="de-DE" sz="2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79512" y="1194959"/>
            <a:ext cx="5683223" cy="615553"/>
          </a:xfrm>
          <a:prstGeom prst="rect">
            <a:avLst/>
          </a:prstGeom>
          <a:solidFill>
            <a:srgbClr val="FFFF99"/>
          </a:solidFill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 pitchFamily="34" charset="0"/>
              </a:rPr>
              <a:t>SO</a:t>
            </a:r>
            <a:r>
              <a:rPr lang="de-DE" sz="2000" baseline="-25000" dirty="0" smtClean="0">
                <a:latin typeface="+mj-lt"/>
                <a:cs typeface="Arial" pitchFamily="34" charset="0"/>
              </a:rPr>
              <a:t>2</a:t>
            </a:r>
            <a:r>
              <a:rPr lang="de-DE" sz="2000" dirty="0" smtClean="0">
                <a:latin typeface="+mj-lt"/>
                <a:cs typeface="Arial" pitchFamily="34" charset="0"/>
              </a:rPr>
              <a:t> </a:t>
            </a:r>
            <a:r>
              <a:rPr lang="de-DE" sz="2000" dirty="0" err="1" smtClean="0">
                <a:latin typeface="+mj-lt"/>
                <a:cs typeface="Arial" pitchFamily="34" charset="0"/>
              </a:rPr>
              <a:t>measurements</a:t>
            </a:r>
            <a:r>
              <a:rPr lang="de-DE" sz="2000" dirty="0" smtClean="0">
                <a:latin typeface="+mj-lt"/>
                <a:cs typeface="Arial" pitchFamily="34" charset="0"/>
              </a:rPr>
              <a:t> </a:t>
            </a:r>
            <a:r>
              <a:rPr lang="de-DE" sz="2000" dirty="0" err="1" smtClean="0">
                <a:latin typeface="+mj-lt"/>
                <a:cs typeface="Arial" pitchFamily="34" charset="0"/>
              </a:rPr>
              <a:t>onboard</a:t>
            </a:r>
            <a:r>
              <a:rPr lang="de-DE" sz="2000" dirty="0" smtClean="0">
                <a:latin typeface="+mj-lt"/>
                <a:cs typeface="Arial" pitchFamily="34" charset="0"/>
              </a:rPr>
              <a:t> </a:t>
            </a:r>
            <a:r>
              <a:rPr lang="de-DE" sz="2000" u="sng" dirty="0" smtClean="0">
                <a:latin typeface="+mj-lt"/>
                <a:cs typeface="Arial" pitchFamily="34" charset="0"/>
              </a:rPr>
              <a:t>HALO</a:t>
            </a:r>
            <a:endParaRPr lang="de-DE" sz="2000" dirty="0" smtClean="0">
              <a:latin typeface="+mj-lt"/>
              <a:cs typeface="Arial" pitchFamily="34" charset="0"/>
            </a:endParaRPr>
          </a:p>
          <a:p>
            <a:r>
              <a:rPr lang="de-DE" sz="2000" dirty="0" smtClean="0">
                <a:latin typeface="+mj-lt"/>
                <a:cs typeface="Arial" pitchFamily="34" charset="0"/>
              </a:rPr>
              <a:t>     (ACCRIDON, OMO – </a:t>
            </a:r>
            <a:r>
              <a:rPr lang="de-DE" sz="2000" dirty="0" err="1" smtClean="0">
                <a:latin typeface="+mj-lt"/>
                <a:cs typeface="Arial" pitchFamily="34" charset="0"/>
              </a:rPr>
              <a:t>Asia</a:t>
            </a:r>
            <a:r>
              <a:rPr lang="de-DE" sz="2000" dirty="0" smtClean="0">
                <a:latin typeface="+mj-lt"/>
                <a:cs typeface="Arial" pitchFamily="34" charset="0"/>
              </a:rPr>
              <a:t>)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 b="27059"/>
          <a:stretch/>
        </p:blipFill>
        <p:spPr bwMode="auto">
          <a:xfrm>
            <a:off x="141307" y="4005064"/>
            <a:ext cx="5891938" cy="17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3347864" y="3620130"/>
            <a:ext cx="0" cy="888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340042" y="2883540"/>
            <a:ext cx="881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645235" y="4488095"/>
            <a:ext cx="23827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cs typeface="Arial" pitchFamily="34" charset="0"/>
              </a:rPr>
              <a:t>Höpfner et al., ACPD, 2013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15308" y="3365199"/>
            <a:ext cx="994792" cy="17503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5400000">
            <a:off x="7650520" y="3640809"/>
            <a:ext cx="372141" cy="14701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95536" y="980728"/>
            <a:ext cx="8352928" cy="470096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1072" y="1052736"/>
            <a:ext cx="8167392" cy="4628960"/>
          </a:xfrm>
          <a:prstGeom prst="rect">
            <a:avLst/>
          </a:prstGeom>
          <a:solidFill>
            <a:srgbClr val="FFFF99"/>
          </a:solidFill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2200"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de-DE" sz="2000" b="1" dirty="0" err="1" smtClean="0"/>
              <a:t>Challenges</a:t>
            </a:r>
            <a:endParaRPr lang="de-DE" sz="2000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detection</a:t>
            </a:r>
            <a:r>
              <a:rPr lang="de-DE" sz="2000" dirty="0" smtClean="0"/>
              <a:t> </a:t>
            </a:r>
            <a:r>
              <a:rPr lang="de-DE" sz="2000" dirty="0" err="1" smtClean="0"/>
              <a:t>limit</a:t>
            </a:r>
            <a:r>
              <a:rPr lang="de-DE" sz="2000" dirty="0" smtClean="0"/>
              <a:t> </a:t>
            </a:r>
            <a:r>
              <a:rPr lang="de-DE" sz="2000" dirty="0" err="1" smtClean="0"/>
              <a:t>needed</a:t>
            </a:r>
            <a:r>
              <a:rPr lang="de-DE" sz="2000" dirty="0" smtClean="0"/>
              <a:t> (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a </a:t>
            </a:r>
            <a:r>
              <a:rPr lang="de-DE" sz="2000" dirty="0" err="1" smtClean="0"/>
              <a:t>factor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2 – 5)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/>
              <a:t>→  </a:t>
            </a:r>
            <a:r>
              <a:rPr lang="de-DE" sz="2000" dirty="0" err="1" smtClean="0"/>
              <a:t>zero</a:t>
            </a:r>
            <a:r>
              <a:rPr lang="de-DE" sz="2000" dirty="0" smtClean="0"/>
              <a:t> </a:t>
            </a:r>
            <a:r>
              <a:rPr lang="de-DE" sz="2000" dirty="0" err="1" smtClean="0"/>
              <a:t>baseline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determination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endParaRPr lang="de-DE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pressure</a:t>
            </a:r>
            <a:r>
              <a:rPr lang="de-DE" sz="2000" dirty="0" smtClean="0"/>
              <a:t>, </a:t>
            </a:r>
            <a:r>
              <a:rPr lang="de-DE" sz="2000" dirty="0" err="1" smtClean="0"/>
              <a:t>automatization</a:t>
            </a:r>
            <a:endParaRPr lang="de-DE" sz="2000" dirty="0" smtClean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0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de-DE" sz="2000" b="1" dirty="0" err="1" smtClean="0"/>
              <a:t>Achievements</a:t>
            </a:r>
            <a:endParaRPr lang="de-DE" sz="2000" b="1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 smtClean="0"/>
              <a:t>First </a:t>
            </a:r>
            <a:r>
              <a:rPr lang="de-DE" sz="2000" dirty="0" err="1" smtClean="0"/>
              <a:t>detailed</a:t>
            </a:r>
            <a:r>
              <a:rPr lang="de-DE" sz="2000" dirty="0" smtClean="0"/>
              <a:t> in-situ 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above</a:t>
            </a:r>
            <a:r>
              <a:rPr lang="de-DE" sz="2000" dirty="0" smtClean="0"/>
              <a:t> 15km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/>
              <a:t>     (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15 - 20km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</a:t>
            </a:r>
            <a:r>
              <a:rPr lang="de-DE" sz="2000" dirty="0" smtClean="0"/>
              <a:t> </a:t>
            </a:r>
            <a:r>
              <a:rPr lang="de-DE" sz="2000" dirty="0" err="1" smtClean="0"/>
              <a:t>reporting</a:t>
            </a:r>
            <a:r>
              <a:rPr lang="de-DE" sz="2000" dirty="0" smtClean="0"/>
              <a:t> 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estimates</a:t>
            </a:r>
            <a:r>
              <a:rPr lang="de-DE" sz="2000" dirty="0" smtClean="0"/>
              <a:t>)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 smtClean="0"/>
              <a:t>Horizontal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→ </a:t>
            </a:r>
            <a:r>
              <a:rPr lang="de-DE" sz="2000" dirty="0" err="1" smtClean="0"/>
              <a:t>indications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fresh</a:t>
            </a:r>
            <a:r>
              <a:rPr lang="de-DE" sz="2000" dirty="0" smtClean="0"/>
              <a:t> </a:t>
            </a:r>
            <a:r>
              <a:rPr lang="de-DE" sz="2000" dirty="0" err="1" smtClean="0"/>
              <a:t>injections</a:t>
            </a:r>
            <a:r>
              <a:rPr lang="de-DE" sz="2000" dirty="0" smtClean="0"/>
              <a:t>?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000" dirty="0" smtClean="0"/>
              <a:t>In </a:t>
            </a:r>
            <a:r>
              <a:rPr lang="de-DE" sz="2000" dirty="0" err="1" smtClean="0"/>
              <a:t>combination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simultaneous</a:t>
            </a:r>
            <a:r>
              <a:rPr lang="de-DE" sz="2000" dirty="0" smtClean="0"/>
              <a:t>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estimates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OH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25" name="Rechteck 24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Outlook: Future 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onboard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Geophysica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936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32758" y="836712"/>
            <a:ext cx="5821605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Picture 6" descr="ITMS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15596"/>
          <a:stretch>
            <a:fillRect/>
          </a:stretch>
        </p:blipFill>
        <p:spPr bwMode="auto">
          <a:xfrm>
            <a:off x="939828" y="995453"/>
            <a:ext cx="1656184" cy="198677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47160" y="1001634"/>
            <a:ext cx="5707203" cy="20621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CI-ITMS (</a:t>
            </a:r>
            <a:r>
              <a:rPr lang="de-DE" b="1" u="sng" dirty="0" smtClean="0">
                <a:cs typeface="Arial" pitchFamily="34" charset="0"/>
              </a:rPr>
              <a:t>C</a:t>
            </a:r>
            <a:r>
              <a:rPr lang="de-DE" b="1" dirty="0" smtClean="0">
                <a:cs typeface="Arial" pitchFamily="34" charset="0"/>
              </a:rPr>
              <a:t>hemical </a:t>
            </a:r>
            <a:r>
              <a:rPr lang="de-DE" b="1" u="sng" dirty="0" err="1" smtClean="0">
                <a:cs typeface="Arial" pitchFamily="34" charset="0"/>
              </a:rPr>
              <a:t>I</a:t>
            </a:r>
            <a:r>
              <a:rPr lang="de-DE" b="1" dirty="0" err="1" smtClean="0">
                <a:cs typeface="Arial" pitchFamily="34" charset="0"/>
              </a:rPr>
              <a:t>onization</a:t>
            </a:r>
            <a:r>
              <a:rPr lang="de-DE" b="1" dirty="0" smtClean="0">
                <a:cs typeface="Arial" pitchFamily="34" charset="0"/>
              </a:rPr>
              <a:t> – </a:t>
            </a:r>
            <a:r>
              <a:rPr lang="de-DE" b="1" u="sng" dirty="0" smtClean="0">
                <a:cs typeface="Arial" pitchFamily="34" charset="0"/>
              </a:rPr>
              <a:t>I</a:t>
            </a:r>
            <a:r>
              <a:rPr lang="de-DE" b="1" dirty="0" smtClean="0">
                <a:cs typeface="Arial" pitchFamily="34" charset="0"/>
              </a:rPr>
              <a:t>on </a:t>
            </a:r>
            <a:r>
              <a:rPr lang="de-DE" b="1" u="sng" dirty="0" smtClean="0">
                <a:cs typeface="Arial" pitchFamily="34" charset="0"/>
              </a:rPr>
              <a:t>T</a:t>
            </a:r>
            <a:r>
              <a:rPr lang="de-DE" b="1" dirty="0" smtClean="0">
                <a:cs typeface="Arial" pitchFamily="34" charset="0"/>
              </a:rPr>
              <a:t>rap </a:t>
            </a:r>
            <a:r>
              <a:rPr lang="de-DE" b="1" u="sng" dirty="0" err="1" smtClean="0">
                <a:cs typeface="Arial" pitchFamily="34" charset="0"/>
              </a:rPr>
              <a:t>M</a:t>
            </a:r>
            <a:r>
              <a:rPr lang="de-DE" b="1" dirty="0" err="1" smtClean="0">
                <a:cs typeface="Arial" pitchFamily="34" charset="0"/>
              </a:rPr>
              <a:t>ass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u="sng" dirty="0" err="1" smtClean="0">
                <a:cs typeface="Arial" pitchFamily="34" charset="0"/>
              </a:rPr>
              <a:t>S</a:t>
            </a:r>
            <a:r>
              <a:rPr lang="de-DE" b="1" dirty="0" err="1" smtClean="0">
                <a:cs typeface="Arial" pitchFamily="34" charset="0"/>
              </a:rPr>
              <a:t>pectrometry</a:t>
            </a:r>
            <a:r>
              <a:rPr lang="de-DE" b="1" dirty="0" smtClean="0">
                <a:cs typeface="Arial" pitchFamily="34" charset="0"/>
              </a:rPr>
              <a:t>)</a:t>
            </a:r>
          </a:p>
          <a:p>
            <a:endParaRPr lang="de-DE" sz="1400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CO</a:t>
            </a:r>
            <a:r>
              <a:rPr lang="de-DE" baseline="-25000" dirty="0" smtClean="0">
                <a:cs typeface="Arial" pitchFamily="34" charset="0"/>
              </a:rPr>
              <a:t>3</a:t>
            </a:r>
            <a:r>
              <a:rPr lang="de-DE" baseline="30000" dirty="0" smtClean="0">
                <a:cs typeface="Arial" pitchFamily="34" charset="0"/>
              </a:rPr>
              <a:t>-</a:t>
            </a:r>
            <a:r>
              <a:rPr lang="de-DE" dirty="0" smtClean="0">
                <a:cs typeface="Arial" pitchFamily="34" charset="0"/>
              </a:rPr>
              <a:t>  </a:t>
            </a:r>
            <a:r>
              <a:rPr lang="de-DE" dirty="0" err="1" smtClean="0">
                <a:cs typeface="Arial" pitchFamily="34" charset="0"/>
              </a:rPr>
              <a:t>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chemistry</a:t>
            </a:r>
            <a:r>
              <a:rPr lang="de-DE" dirty="0" smtClean="0">
                <a:cs typeface="Arial" pitchFamily="34" charset="0"/>
              </a:rPr>
              <a:t> (e.g. Speidel et al., 2007)</a:t>
            </a:r>
          </a:p>
          <a:p>
            <a:endParaRPr lang="de-DE" sz="1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time </a:t>
            </a:r>
            <a:r>
              <a:rPr lang="de-DE" dirty="0" err="1">
                <a:cs typeface="Arial" pitchFamily="34" charset="0"/>
              </a:rPr>
              <a:t>resolution</a:t>
            </a:r>
            <a:r>
              <a:rPr lang="de-DE" dirty="0">
                <a:cs typeface="Arial" pitchFamily="34" charset="0"/>
              </a:rPr>
              <a:t> ~ 1-2 s</a:t>
            </a:r>
          </a:p>
          <a:p>
            <a:endParaRPr lang="de-DE" sz="1000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cs typeface="Arial" pitchFamily="34" charset="0"/>
              </a:rPr>
              <a:t>detection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limit</a:t>
            </a:r>
            <a:r>
              <a:rPr lang="de-DE" dirty="0" smtClean="0">
                <a:cs typeface="Arial" pitchFamily="34" charset="0"/>
              </a:rPr>
              <a:t>  ~ 10 </a:t>
            </a:r>
            <a:r>
              <a:rPr lang="de-DE" dirty="0" err="1" smtClean="0">
                <a:cs typeface="Arial" pitchFamily="34" charset="0"/>
              </a:rPr>
              <a:t>pptv</a:t>
            </a:r>
            <a:r>
              <a:rPr lang="de-DE" dirty="0" smtClean="0">
                <a:cs typeface="Arial" pitchFamily="34" charset="0"/>
              </a:rPr>
              <a:t> (10s)</a:t>
            </a:r>
          </a:p>
          <a:p>
            <a:endParaRPr lang="de-DE" sz="1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online </a:t>
            </a:r>
            <a:r>
              <a:rPr lang="de-DE" dirty="0" err="1" smtClean="0">
                <a:cs typeface="Arial" pitchFamily="34" charset="0"/>
              </a:rPr>
              <a:t>isotopic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calibration</a:t>
            </a:r>
            <a:r>
              <a:rPr lang="de-DE" dirty="0" smtClean="0">
                <a:cs typeface="Arial" pitchFamily="34" charset="0"/>
              </a:rPr>
              <a:t>  </a:t>
            </a:r>
            <a:r>
              <a:rPr lang="de-DE" dirty="0" err="1" smtClean="0">
                <a:cs typeface="Arial" pitchFamily="34" charset="0"/>
              </a:rPr>
              <a:t>using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baseline="30000" dirty="0" smtClean="0">
                <a:cs typeface="Arial" pitchFamily="34" charset="0"/>
              </a:rPr>
              <a:t>34</a:t>
            </a:r>
            <a:r>
              <a:rPr lang="de-DE" dirty="0" smtClean="0">
                <a:cs typeface="Arial" pitchFamily="34" charset="0"/>
              </a:rPr>
              <a:t>SO</a:t>
            </a:r>
            <a:r>
              <a:rPr lang="de-DE" baseline="-25000" dirty="0" smtClean="0">
                <a:cs typeface="Arial" pitchFamily="34" charset="0"/>
              </a:rPr>
              <a:t>2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9" name="Picture 23" descr="HALO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30521" r="14594" b="24121"/>
          <a:stretch/>
        </p:blipFill>
        <p:spPr bwMode="auto">
          <a:xfrm>
            <a:off x="4725004" y="3870021"/>
            <a:ext cx="3807690" cy="150741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57861" y="5464334"/>
            <a:ext cx="39419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>
                <a:cs typeface="Arial" pitchFamily="34" charset="0"/>
              </a:defRPr>
            </a:lvl1pPr>
          </a:lstStyle>
          <a:p>
            <a:r>
              <a:rPr lang="de-DE" sz="2000" dirty="0" smtClean="0"/>
              <a:t> → 3 </a:t>
            </a:r>
            <a:r>
              <a:rPr lang="de-DE" sz="2000" dirty="0" err="1"/>
              <a:t>aircraft</a:t>
            </a:r>
            <a:r>
              <a:rPr lang="de-DE" sz="2000" dirty="0"/>
              <a:t> </a:t>
            </a:r>
            <a:r>
              <a:rPr lang="de-DE" sz="2000" dirty="0" err="1"/>
              <a:t>campaigns</a:t>
            </a:r>
            <a:r>
              <a:rPr lang="de-DE" sz="2000" dirty="0"/>
              <a:t> </a:t>
            </a:r>
            <a:r>
              <a:rPr lang="de-DE" sz="2000" dirty="0" smtClean="0"/>
              <a:t>(2010, 2012)  </a:t>
            </a:r>
            <a:endParaRPr lang="de-DE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/>
          <a:stretch/>
        </p:blipFill>
        <p:spPr bwMode="auto">
          <a:xfrm>
            <a:off x="1043608" y="3863338"/>
            <a:ext cx="2353003" cy="1520776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6949" y="5496021"/>
            <a:ext cx="412632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000" dirty="0" smtClean="0">
                <a:cs typeface="Arial" pitchFamily="34" charset="0"/>
              </a:rPr>
              <a:t> → 10 </a:t>
            </a:r>
            <a:r>
              <a:rPr lang="de-DE" sz="2000" dirty="0" err="1" smtClean="0">
                <a:cs typeface="Arial" pitchFamily="34" charset="0"/>
              </a:rPr>
              <a:t>aircraft</a:t>
            </a:r>
            <a:r>
              <a:rPr lang="de-DE" sz="2000" dirty="0" smtClean="0">
                <a:cs typeface="Arial" pitchFamily="34" charset="0"/>
              </a:rPr>
              <a:t> </a:t>
            </a:r>
            <a:r>
              <a:rPr lang="de-DE" sz="2000" dirty="0" err="1" smtClean="0">
                <a:cs typeface="Arial" pitchFamily="34" charset="0"/>
              </a:rPr>
              <a:t>campaigns</a:t>
            </a:r>
            <a:r>
              <a:rPr lang="de-DE" sz="2000" dirty="0" smtClean="0">
                <a:cs typeface="Arial" pitchFamily="34" charset="0"/>
              </a:rPr>
              <a:t> (2004 - 2012)</a:t>
            </a:r>
            <a:r>
              <a:rPr lang="de-DE" dirty="0" smtClean="0">
                <a:cs typeface="Arial" pitchFamily="34" charset="0"/>
              </a:rPr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3501752"/>
            <a:ext cx="3171317" cy="307777"/>
          </a:xfrm>
          <a:prstGeom prst="rect">
            <a:avLst/>
          </a:prstGeom>
          <a:solidFill>
            <a:srgbClr val="FFFF9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 smtClean="0">
                <a:cs typeface="Arial" pitchFamily="34" charset="0"/>
              </a:rPr>
              <a:t> </a:t>
            </a:r>
            <a:r>
              <a:rPr lang="de-DE" sz="2000" b="1" u="sng" dirty="0" smtClean="0">
                <a:cs typeface="Arial" pitchFamily="34" charset="0"/>
              </a:rPr>
              <a:t>Falcon: max. </a:t>
            </a:r>
            <a:r>
              <a:rPr lang="de-DE" sz="2000" b="1" u="sng" dirty="0" err="1" smtClean="0">
                <a:cs typeface="Arial" pitchFamily="34" charset="0"/>
              </a:rPr>
              <a:t>altitude</a:t>
            </a:r>
            <a:r>
              <a:rPr lang="de-DE" sz="2000" b="1" u="sng" dirty="0">
                <a:cs typeface="Arial" pitchFamily="34" charset="0"/>
              </a:rPr>
              <a:t> </a:t>
            </a:r>
            <a:r>
              <a:rPr lang="de-DE" sz="2000" b="1" u="sng" dirty="0" smtClean="0">
                <a:cs typeface="Arial" pitchFamily="34" charset="0"/>
              </a:rPr>
              <a:t>~12 km</a:t>
            </a:r>
            <a:r>
              <a:rPr lang="de-DE" sz="2000" b="1" dirty="0" smtClean="0">
                <a:cs typeface="Arial" pitchFamily="34" charset="0"/>
              </a:rPr>
              <a:t> </a:t>
            </a:r>
            <a:endParaRPr lang="de-DE" sz="2000" b="1" dirty="0"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05283" y="3501008"/>
            <a:ext cx="3085332" cy="307777"/>
          </a:xfrm>
          <a:prstGeom prst="rect">
            <a:avLst/>
          </a:prstGeom>
          <a:solidFill>
            <a:srgbClr val="FFFF99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>
                <a:cs typeface="Arial" pitchFamily="34" charset="0"/>
              </a:defRPr>
            </a:lvl1pPr>
          </a:lstStyle>
          <a:p>
            <a:r>
              <a:rPr lang="de-DE" sz="2000" b="1" dirty="0" smtClean="0"/>
              <a:t> </a:t>
            </a:r>
            <a:r>
              <a:rPr lang="de-DE" sz="2000" b="1" u="sng" dirty="0" smtClean="0"/>
              <a:t>HALO</a:t>
            </a:r>
            <a:r>
              <a:rPr lang="de-DE" sz="2000" b="1" u="sng" dirty="0"/>
              <a:t>: max. </a:t>
            </a:r>
            <a:r>
              <a:rPr lang="de-DE" sz="2000" b="1" u="sng" dirty="0" err="1"/>
              <a:t>altitude</a:t>
            </a:r>
            <a:r>
              <a:rPr lang="de-DE" sz="2000" b="1" u="sng" dirty="0"/>
              <a:t> ~15 </a:t>
            </a:r>
            <a:r>
              <a:rPr lang="de-DE" sz="2000" b="1" u="sng" dirty="0" smtClean="0"/>
              <a:t>km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09" y="94320"/>
            <a:ext cx="79816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using</a:t>
            </a:r>
            <a:r>
              <a:rPr lang="de-DE" sz="2800" b="1" dirty="0" smtClean="0"/>
              <a:t> CI - ITMS </a:t>
            </a:r>
            <a:endParaRPr lang="de-DE" sz="2800" b="1" dirty="0"/>
          </a:p>
        </p:txBody>
      </p:sp>
      <p:sp>
        <p:nvSpPr>
          <p:cNvPr id="1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0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6441" r="3939"/>
          <a:stretch/>
        </p:blipFill>
        <p:spPr>
          <a:xfrm>
            <a:off x="322431" y="1196752"/>
            <a:ext cx="8781873" cy="5112568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6" name="Textfeld 5"/>
          <p:cNvSpPr txBox="1"/>
          <p:nvPr/>
        </p:nvSpPr>
        <p:spPr>
          <a:xfrm>
            <a:off x="174216" y="97468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Overview</a:t>
            </a:r>
            <a:r>
              <a:rPr lang="de-DE" sz="2800" b="1" dirty="0" smtClean="0"/>
              <a:t>: 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measurements</a:t>
            </a:r>
            <a:r>
              <a:rPr lang="de-DE" sz="2800" b="1" dirty="0" smtClean="0"/>
              <a:t> (2004 – 2012)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816967"/>
            <a:ext cx="504056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cs typeface="Arial" pitchFamily="34" charset="0"/>
              </a:rPr>
              <a:t> In total: </a:t>
            </a:r>
            <a:r>
              <a:rPr lang="de-DE" sz="2000" dirty="0" smtClean="0">
                <a:cs typeface="Arial" pitchFamily="34" charset="0"/>
              </a:rPr>
              <a:t> 13 </a:t>
            </a:r>
            <a:r>
              <a:rPr lang="de-DE" sz="2000" dirty="0" err="1">
                <a:cs typeface="Arial" pitchFamily="34" charset="0"/>
              </a:rPr>
              <a:t>field</a:t>
            </a:r>
            <a:r>
              <a:rPr lang="de-DE" sz="2000" dirty="0">
                <a:cs typeface="Arial" pitchFamily="34" charset="0"/>
              </a:rPr>
              <a:t> </a:t>
            </a:r>
            <a:r>
              <a:rPr lang="de-DE" sz="2000" dirty="0" err="1" smtClean="0">
                <a:cs typeface="Arial" pitchFamily="34" charset="0"/>
              </a:rPr>
              <a:t>campaigns</a:t>
            </a:r>
            <a:r>
              <a:rPr lang="de-DE" sz="2000" dirty="0" smtClean="0">
                <a:cs typeface="Arial" pitchFamily="34" charset="0"/>
              </a:rPr>
              <a:t>  ~ 480 </a:t>
            </a:r>
            <a:r>
              <a:rPr lang="de-DE" sz="2000" dirty="0" err="1" smtClean="0">
                <a:cs typeface="Arial" pitchFamily="34" charset="0"/>
              </a:rPr>
              <a:t>flight</a:t>
            </a:r>
            <a:r>
              <a:rPr lang="de-DE" sz="2000" dirty="0" smtClean="0">
                <a:cs typeface="Arial" pitchFamily="34" charset="0"/>
              </a:rPr>
              <a:t> </a:t>
            </a:r>
            <a:r>
              <a:rPr lang="de-DE" sz="2000" dirty="0" err="1" smtClean="0">
                <a:cs typeface="Arial" pitchFamily="34" charset="0"/>
              </a:rPr>
              <a:t>hours</a:t>
            </a:r>
            <a:r>
              <a:rPr lang="de-DE" sz="2000" dirty="0" smtClean="0">
                <a:cs typeface="Arial" pitchFamily="34" charset="0"/>
              </a:rPr>
              <a:t> 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8993" r="96788" b="40828"/>
          <a:stretch/>
        </p:blipFill>
        <p:spPr>
          <a:xfrm>
            <a:off x="-36512" y="2856003"/>
            <a:ext cx="390560" cy="1102660"/>
          </a:xfrm>
          <a:prstGeom prst="rect">
            <a:avLst/>
          </a:prstGeom>
          <a:ln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0812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504" y="97468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In-situ 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vertical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profiles</a:t>
            </a:r>
            <a:r>
              <a:rPr lang="de-DE" sz="2800" b="1" dirty="0" smtClean="0"/>
              <a:t>: polar </a:t>
            </a:r>
            <a:r>
              <a:rPr lang="de-DE" sz="2800" b="1" dirty="0" err="1" smtClean="0"/>
              <a:t>region</a:t>
            </a:r>
            <a:r>
              <a:rPr lang="de-DE" sz="2800" b="1" dirty="0"/>
              <a:t> &amp; </a:t>
            </a:r>
            <a:r>
              <a:rPr lang="de-DE" sz="2800" b="1" dirty="0" err="1"/>
              <a:t>mid-latitudes</a:t>
            </a:r>
            <a:r>
              <a:rPr lang="de-DE" sz="2800" b="1" dirty="0"/>
              <a:t> </a:t>
            </a:r>
          </a:p>
        </p:txBody>
      </p:sp>
      <p:sp>
        <p:nvSpPr>
          <p:cNvPr id="2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r="89308"/>
          <a:stretch/>
        </p:blipFill>
        <p:spPr>
          <a:xfrm>
            <a:off x="2393018" y="2841927"/>
            <a:ext cx="373504" cy="34713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199484" y="908720"/>
            <a:ext cx="2861580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/>
              <a:t>DC3</a:t>
            </a:r>
            <a:endParaRPr lang="de-DE" dirty="0"/>
          </a:p>
          <a:p>
            <a:pPr algn="ctr"/>
            <a:r>
              <a:rPr lang="de-DE" dirty="0" smtClean="0"/>
              <a:t>Kansas (USA), May 2012  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7135588" y="2409362"/>
            <a:ext cx="1080120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/>
          <a:stretch/>
        </p:blipFill>
        <p:spPr>
          <a:xfrm>
            <a:off x="5964315" y="1767756"/>
            <a:ext cx="3099792" cy="450303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7" name="Rechteck 16"/>
          <p:cNvSpPr/>
          <p:nvPr/>
        </p:nvSpPr>
        <p:spPr>
          <a:xfrm>
            <a:off x="7908531" y="1980090"/>
            <a:ext cx="86065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332467" y="2808570"/>
            <a:ext cx="1473737" cy="246221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600">
                <a:cs typeface="Arial" pitchFamily="34" charset="0"/>
              </a:defRPr>
            </a:lvl1pPr>
          </a:lstStyle>
          <a:p>
            <a:r>
              <a:rPr lang="de-DE" dirty="0" smtClean="0"/>
              <a:t>BB (New Mexico) </a:t>
            </a:r>
            <a:endParaRPr lang="de-DE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7613824" y="1770493"/>
            <a:ext cx="1302819" cy="62401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06533" y="908720"/>
            <a:ext cx="2284023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2000">
                <a:cs typeface="Arial" pitchFamily="34" charset="0"/>
              </a:defRPr>
            </a:lvl1pPr>
          </a:lstStyle>
          <a:p>
            <a:r>
              <a:rPr lang="de-DE" sz="1800" dirty="0"/>
              <a:t>ASTAR</a:t>
            </a:r>
          </a:p>
          <a:p>
            <a:r>
              <a:rPr lang="de-DE" sz="1800" dirty="0" smtClean="0"/>
              <a:t> </a:t>
            </a:r>
            <a:r>
              <a:rPr lang="de-DE" sz="1800" dirty="0" err="1" smtClean="0"/>
              <a:t>Spitsbergen</a:t>
            </a:r>
            <a:r>
              <a:rPr lang="de-DE" sz="1800" dirty="0" smtClean="0"/>
              <a:t>, April 2007 </a:t>
            </a:r>
            <a:endParaRPr lang="de-DE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1200986" y="2586823"/>
            <a:ext cx="1545680" cy="646331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600">
                <a:cs typeface="Arial" pitchFamily="34" charset="0"/>
              </a:defRPr>
            </a:lvl1pPr>
          </a:lstStyle>
          <a:p>
            <a:r>
              <a:rPr lang="de-DE" sz="1400" dirty="0"/>
              <a:t>Norilsk </a:t>
            </a:r>
            <a:r>
              <a:rPr lang="de-DE" sz="1400" dirty="0" err="1"/>
              <a:t>smelter</a:t>
            </a:r>
            <a:endParaRPr lang="de-DE" sz="1400" dirty="0"/>
          </a:p>
          <a:p>
            <a:r>
              <a:rPr lang="de-DE" sz="1400" dirty="0"/>
              <a:t>~2500 </a:t>
            </a:r>
            <a:r>
              <a:rPr lang="de-DE" sz="1400" dirty="0" err="1" smtClean="0"/>
              <a:t>kT</a:t>
            </a:r>
            <a:r>
              <a:rPr lang="de-DE" sz="1400" dirty="0" smtClean="0"/>
              <a:t>/y</a:t>
            </a:r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Fioletov</a:t>
            </a:r>
            <a:r>
              <a:rPr lang="de-DE" sz="1400" dirty="0" smtClean="0"/>
              <a:t> et al., 2013)</a:t>
            </a:r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3947"/>
          <a:stretch/>
        </p:blipFill>
        <p:spPr>
          <a:xfrm>
            <a:off x="1972" y="1768101"/>
            <a:ext cx="2913844" cy="4447967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934567" y="1944510"/>
            <a:ext cx="1132174" cy="27641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10083" y="2860173"/>
            <a:ext cx="1410066" cy="246221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600">
                <a:cs typeface="Arial" pitchFamily="34" charset="0"/>
              </a:defRPr>
            </a:lvl1pPr>
          </a:lstStyle>
          <a:p>
            <a:r>
              <a:rPr lang="de-DE" dirty="0"/>
              <a:t>Norilsk </a:t>
            </a:r>
            <a:r>
              <a:rPr lang="de-DE" dirty="0" err="1" smtClean="0"/>
              <a:t>smelter</a:t>
            </a:r>
            <a:r>
              <a:rPr lang="de-DE" dirty="0" smtClean="0"/>
              <a:t> *</a:t>
            </a:r>
            <a:endParaRPr lang="de-DE" dirty="0"/>
          </a:p>
        </p:txBody>
      </p:sp>
      <p:cxnSp>
        <p:nvCxnSpPr>
          <p:cNvPr id="36" name="Gerade Verbindung 35"/>
          <p:cNvCxnSpPr/>
          <p:nvPr/>
        </p:nvCxnSpPr>
        <p:spPr>
          <a:xfrm flipH="1">
            <a:off x="1406547" y="3182618"/>
            <a:ext cx="188214" cy="29714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1612996" y="1742851"/>
            <a:ext cx="1302819" cy="624016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635896" y="1666518"/>
            <a:ext cx="713195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113522" y="908720"/>
            <a:ext cx="2628926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INTEX</a:t>
            </a:r>
            <a:endParaRPr lang="de-DE" dirty="0"/>
          </a:p>
          <a:p>
            <a:pPr algn="ctr"/>
            <a:r>
              <a:rPr lang="de-DE" dirty="0" smtClean="0"/>
              <a:t> W Europe, May-June 2006 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628421" y="3069994"/>
            <a:ext cx="2369816" cy="215444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400">
                <a:cs typeface="Arial" pitchFamily="34" charset="0"/>
              </a:defRPr>
            </a:lvl1pPr>
          </a:lstStyle>
          <a:p>
            <a:r>
              <a:rPr lang="de-DE" dirty="0" smtClean="0"/>
              <a:t> Asian </a:t>
            </a:r>
            <a:r>
              <a:rPr lang="de-DE" dirty="0" err="1" smtClean="0"/>
              <a:t>emissions</a:t>
            </a:r>
            <a:r>
              <a:rPr lang="de-DE" dirty="0" smtClean="0"/>
              <a:t> - WCB </a:t>
            </a:r>
            <a:r>
              <a:rPr lang="de-DE" dirty="0" err="1" smtClean="0"/>
              <a:t>outflow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/>
          <a:stretch/>
        </p:blipFill>
        <p:spPr>
          <a:xfrm>
            <a:off x="2843808" y="1751572"/>
            <a:ext cx="3154196" cy="4477356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3861897" y="1816341"/>
            <a:ext cx="1132174" cy="27641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217717" y="2780927"/>
            <a:ext cx="1191224" cy="49244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dirty="0" smtClean="0">
                <a:cs typeface="Arial" pitchFamily="34" charset="0"/>
              </a:rPr>
              <a:t> WCB </a:t>
            </a:r>
            <a:r>
              <a:rPr lang="de-DE" sz="1600" dirty="0" err="1" smtClean="0">
                <a:cs typeface="Arial" pitchFamily="34" charset="0"/>
              </a:rPr>
              <a:t>outflow</a:t>
            </a:r>
            <a:r>
              <a:rPr lang="de-DE" sz="1600" dirty="0" smtClean="0">
                <a:cs typeface="Arial" pitchFamily="34" charset="0"/>
              </a:rPr>
              <a:t> </a:t>
            </a:r>
            <a:endParaRPr lang="de-DE" sz="1600" dirty="0">
              <a:cs typeface="Arial" pitchFamily="34" charset="0"/>
            </a:endParaRPr>
          </a:p>
          <a:p>
            <a:pPr algn="ctr"/>
            <a:r>
              <a:rPr lang="de-DE" sz="1600" dirty="0" smtClean="0">
                <a:cs typeface="Arial" pitchFamily="34" charset="0"/>
              </a:rPr>
              <a:t>(NA, </a:t>
            </a:r>
            <a:r>
              <a:rPr lang="de-DE" sz="1600" dirty="0" err="1" smtClean="0">
                <a:cs typeface="Arial" pitchFamily="34" charset="0"/>
              </a:rPr>
              <a:t>Asia</a:t>
            </a:r>
            <a:r>
              <a:rPr lang="de-DE" sz="1600" dirty="0" smtClean="0">
                <a:cs typeface="Arial" pitchFamily="34" charset="0"/>
              </a:rPr>
              <a:t>) </a:t>
            </a:r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3992493" y="2483040"/>
            <a:ext cx="206036" cy="3103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4362175" y="1740113"/>
            <a:ext cx="1302819" cy="624016"/>
          </a:xfrm>
          <a:prstGeom prst="rect">
            <a:avLst/>
          </a:prstGeom>
        </p:spPr>
      </p:pic>
      <p:cxnSp>
        <p:nvCxnSpPr>
          <p:cNvPr id="4" name="Gerade Verbindung 3"/>
          <p:cNvCxnSpPr/>
          <p:nvPr/>
        </p:nvCxnSpPr>
        <p:spPr>
          <a:xfrm flipH="1">
            <a:off x="3861897" y="3233154"/>
            <a:ext cx="336632" cy="4118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7812360" y="3069994"/>
            <a:ext cx="96171" cy="26119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042881" y="6021288"/>
            <a:ext cx="27855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de-DE" sz="1600" dirty="0" smtClean="0"/>
              <a:t>~2500 </a:t>
            </a:r>
            <a:r>
              <a:rPr lang="de-DE" sz="1600" dirty="0" err="1" smtClean="0"/>
              <a:t>kT</a:t>
            </a:r>
            <a:r>
              <a:rPr lang="de-DE" sz="1600" dirty="0" smtClean="0"/>
              <a:t>/y, </a:t>
            </a:r>
            <a:r>
              <a:rPr lang="de-DE" sz="1600" i="1" dirty="0" err="1" smtClean="0"/>
              <a:t>Fioletov</a:t>
            </a:r>
            <a:r>
              <a:rPr lang="de-DE" sz="1600" i="1" dirty="0" smtClean="0"/>
              <a:t> </a:t>
            </a:r>
            <a:r>
              <a:rPr lang="de-DE" sz="1600" i="1" dirty="0"/>
              <a:t>et al., </a:t>
            </a:r>
            <a:r>
              <a:rPr lang="de-DE" sz="1600" i="1" dirty="0" smtClean="0"/>
              <a:t>2013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5"/>
          <a:stretch/>
        </p:blipFill>
        <p:spPr>
          <a:xfrm>
            <a:off x="6149729" y="1831005"/>
            <a:ext cx="2994271" cy="42454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3123602" y="1818344"/>
            <a:ext cx="3240360" cy="4258062"/>
          </a:xfrm>
          <a:prstGeom prst="rect">
            <a:avLst/>
          </a:prstGeom>
        </p:spPr>
      </p:pic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327576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7504" y="97468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In-situ 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vertical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profiles</a:t>
            </a:r>
            <a:r>
              <a:rPr lang="de-DE" sz="2800" b="1" dirty="0" smtClean="0"/>
              <a:t>: </a:t>
            </a:r>
            <a:r>
              <a:rPr lang="de-DE" sz="2800" b="1" dirty="0" err="1" smtClean="0"/>
              <a:t>tropics</a:t>
            </a:r>
            <a:r>
              <a:rPr lang="de-DE" sz="2800" b="1" dirty="0" smtClean="0"/>
              <a:t> </a:t>
            </a:r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"/>
          <a:stretch/>
        </p:blipFill>
        <p:spPr>
          <a:xfrm>
            <a:off x="-18290" y="1826645"/>
            <a:ext cx="3393502" cy="426665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814086" y="1961680"/>
            <a:ext cx="1309515" cy="370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986278" y="1833365"/>
            <a:ext cx="1309515" cy="370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727107" y="1961680"/>
            <a:ext cx="1309515" cy="370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50567" y="3573596"/>
            <a:ext cx="1597297" cy="49244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600">
                <a:cs typeface="Arial" pitchFamily="34" charset="0"/>
              </a:defRPr>
            </a:lvl1pPr>
          </a:lstStyle>
          <a:p>
            <a:pPr algn="ctr"/>
            <a:r>
              <a:rPr lang="de-DE" dirty="0" err="1" smtClean="0"/>
              <a:t>copper</a:t>
            </a:r>
            <a:r>
              <a:rPr lang="de-DE" dirty="0" smtClean="0"/>
              <a:t> </a:t>
            </a:r>
            <a:r>
              <a:rPr lang="de-DE" dirty="0" err="1" smtClean="0"/>
              <a:t>smelters</a:t>
            </a:r>
            <a:r>
              <a:rPr lang="de-DE" dirty="0" smtClean="0"/>
              <a:t> </a:t>
            </a:r>
            <a:r>
              <a:rPr lang="de-DE" dirty="0"/>
              <a:t>&amp; </a:t>
            </a:r>
            <a:endParaRPr lang="de-DE" dirty="0" smtClean="0"/>
          </a:p>
          <a:p>
            <a:pPr algn="ctr"/>
            <a:r>
              <a:rPr lang="de-DE" dirty="0" err="1" smtClean="0"/>
              <a:t>deg</a:t>
            </a:r>
            <a:r>
              <a:rPr lang="de-DE" dirty="0" smtClean="0"/>
              <a:t>. </a:t>
            </a:r>
            <a:r>
              <a:rPr lang="de-DE" dirty="0" err="1"/>
              <a:t>v</a:t>
            </a:r>
            <a:r>
              <a:rPr lang="de-DE" dirty="0" err="1" smtClean="0"/>
              <a:t>olcanoes</a:t>
            </a:r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588450" y="913598"/>
            <a:ext cx="2561279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SCOUT</a:t>
            </a:r>
          </a:p>
          <a:p>
            <a:pPr algn="ctr"/>
            <a:r>
              <a:rPr lang="de-DE" dirty="0" smtClean="0"/>
              <a:t> N </a:t>
            </a:r>
            <a:r>
              <a:rPr lang="de-DE" dirty="0" err="1" smtClean="0"/>
              <a:t>Australia</a:t>
            </a:r>
            <a:r>
              <a:rPr lang="de-DE" dirty="0" smtClean="0"/>
              <a:t>, Nov-</a:t>
            </a:r>
            <a:r>
              <a:rPr lang="de-DE" dirty="0" err="1" smtClean="0"/>
              <a:t>Dec</a:t>
            </a:r>
            <a:r>
              <a:rPr lang="de-DE" dirty="0" smtClean="0"/>
              <a:t> 2005 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804248" y="913598"/>
            <a:ext cx="2162323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AMMA</a:t>
            </a:r>
          </a:p>
          <a:p>
            <a:pPr algn="ctr"/>
            <a:r>
              <a:rPr lang="de-DE" dirty="0" smtClean="0"/>
              <a:t> West </a:t>
            </a:r>
            <a:r>
              <a:rPr lang="de-DE" dirty="0" err="1" smtClean="0"/>
              <a:t>Africa</a:t>
            </a:r>
            <a:r>
              <a:rPr lang="de-DE" dirty="0" smtClean="0"/>
              <a:t>, </a:t>
            </a:r>
            <a:r>
              <a:rPr lang="de-DE" dirty="0" err="1" smtClean="0"/>
              <a:t>July</a:t>
            </a:r>
            <a:r>
              <a:rPr lang="de-DE" dirty="0" smtClean="0"/>
              <a:t> 2006 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93039" y="913598"/>
            <a:ext cx="2042097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/>
              <a:t>TROCCINOX</a:t>
            </a:r>
          </a:p>
          <a:p>
            <a:pPr algn="ctr"/>
            <a:r>
              <a:rPr lang="de-DE" dirty="0"/>
              <a:t> Brasil, Feb-Mar 2005 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1697879" y="1740113"/>
            <a:ext cx="1302819" cy="62401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4846910" y="1748281"/>
            <a:ext cx="1302819" cy="62401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t="12998" r="11209" b="72817"/>
          <a:stretch/>
        </p:blipFill>
        <p:spPr>
          <a:xfrm>
            <a:off x="7805685" y="1772816"/>
            <a:ext cx="1302819" cy="6240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949280"/>
            <a:ext cx="292073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de-DE" sz="1600" dirty="0"/>
              <a:t>~4000 </a:t>
            </a:r>
            <a:r>
              <a:rPr lang="de-DE" sz="1600" dirty="0" err="1" smtClean="0"/>
              <a:t>kT</a:t>
            </a:r>
            <a:r>
              <a:rPr lang="de-DE" sz="1600" dirty="0" smtClean="0"/>
              <a:t>/y, </a:t>
            </a:r>
            <a:r>
              <a:rPr lang="de-DE" sz="1600" i="1" dirty="0" err="1" smtClean="0"/>
              <a:t>Fioletov</a:t>
            </a:r>
            <a:r>
              <a:rPr lang="de-DE" sz="1600" i="1" dirty="0" smtClean="0"/>
              <a:t> </a:t>
            </a:r>
            <a:r>
              <a:rPr lang="de-DE" sz="1600" i="1" dirty="0"/>
              <a:t>et al., </a:t>
            </a:r>
            <a:r>
              <a:rPr lang="de-DE" sz="1600" i="1" dirty="0" smtClean="0"/>
              <a:t>2013</a:t>
            </a:r>
            <a:endParaRPr lang="de-DE" sz="1600" i="1" dirty="0"/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1403649" y="3356993"/>
            <a:ext cx="346918" cy="21660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327576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"/>
          <a:stretch/>
        </p:blipFill>
        <p:spPr>
          <a:xfrm>
            <a:off x="6018956" y="1876555"/>
            <a:ext cx="3017540" cy="42798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550987" y="913598"/>
            <a:ext cx="2561279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SCOUT</a:t>
            </a:r>
          </a:p>
          <a:p>
            <a:pPr algn="ctr"/>
            <a:r>
              <a:rPr lang="de-DE" dirty="0" smtClean="0"/>
              <a:t> N </a:t>
            </a:r>
            <a:r>
              <a:rPr lang="de-DE" dirty="0" err="1" smtClean="0"/>
              <a:t>Australia</a:t>
            </a:r>
            <a:r>
              <a:rPr lang="de-DE" dirty="0" smtClean="0"/>
              <a:t>, Nov-</a:t>
            </a:r>
            <a:r>
              <a:rPr lang="de-DE" dirty="0" err="1" smtClean="0"/>
              <a:t>Dec</a:t>
            </a:r>
            <a:r>
              <a:rPr lang="de-DE" dirty="0" smtClean="0"/>
              <a:t> 2005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766785" y="913598"/>
            <a:ext cx="2162323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AMMA</a:t>
            </a:r>
          </a:p>
          <a:p>
            <a:pPr algn="ctr"/>
            <a:r>
              <a:rPr lang="de-DE" dirty="0" smtClean="0"/>
              <a:t> West </a:t>
            </a:r>
            <a:r>
              <a:rPr lang="de-DE" dirty="0" err="1" smtClean="0"/>
              <a:t>Africa</a:t>
            </a:r>
            <a:r>
              <a:rPr lang="de-DE" dirty="0" smtClean="0"/>
              <a:t>, </a:t>
            </a:r>
            <a:r>
              <a:rPr lang="de-DE" dirty="0" err="1" smtClean="0"/>
              <a:t>July</a:t>
            </a:r>
            <a:r>
              <a:rPr lang="de-DE" dirty="0" smtClean="0"/>
              <a:t> 2006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7504" y="97468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vertical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profiles</a:t>
            </a:r>
            <a:r>
              <a:rPr lang="de-DE" sz="2800" b="1" dirty="0" smtClean="0"/>
              <a:t>: in-situ </a:t>
            </a:r>
            <a:r>
              <a:rPr lang="de-DE" sz="2800" b="1" dirty="0" err="1" smtClean="0"/>
              <a:t>measurements</a:t>
            </a:r>
            <a:r>
              <a:rPr lang="de-DE" sz="2800" b="1" dirty="0" smtClean="0"/>
              <a:t> &amp; EMAC </a:t>
            </a:r>
            <a:r>
              <a:rPr lang="de-DE" sz="2800" b="1" dirty="0" err="1" smtClean="0"/>
              <a:t>model</a:t>
            </a:r>
            <a:endParaRPr lang="de-DE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55576" y="913598"/>
            <a:ext cx="2042097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sysDot"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/>
              <a:t>TROCCINOX</a:t>
            </a:r>
          </a:p>
          <a:p>
            <a:pPr algn="ctr"/>
            <a:r>
              <a:rPr lang="de-DE" dirty="0"/>
              <a:t> Brasil, Feb-Mar 2005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41198"/>
            <a:ext cx="3384376" cy="421520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624670" y="6053244"/>
            <a:ext cx="2276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0033CC"/>
                </a:solidFill>
                <a:cs typeface="Arial" pitchFamily="34" charset="0"/>
              </a:rPr>
              <a:t>EMAC: Jöckel et al., GMD, 2010</a:t>
            </a:r>
          </a:p>
        </p:txBody>
      </p:sp>
      <p:sp>
        <p:nvSpPr>
          <p:cNvPr id="19" name="Rechteck 18"/>
          <p:cNvSpPr/>
          <p:nvPr/>
        </p:nvSpPr>
        <p:spPr>
          <a:xfrm>
            <a:off x="1331640" y="2062861"/>
            <a:ext cx="1944216" cy="914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/>
          <a:stretch/>
        </p:blipFill>
        <p:spPr>
          <a:xfrm>
            <a:off x="3275856" y="1931653"/>
            <a:ext cx="2979700" cy="423365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797081" y="2062861"/>
            <a:ext cx="1132174" cy="27641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33362" y="2037762"/>
            <a:ext cx="1132174" cy="27641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35332" b="54222"/>
          <a:stretch/>
        </p:blipFill>
        <p:spPr>
          <a:xfrm>
            <a:off x="1043608" y="1756271"/>
            <a:ext cx="2229669" cy="40427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35332" b="54222"/>
          <a:stretch/>
        </p:blipFill>
        <p:spPr>
          <a:xfrm>
            <a:off x="4032800" y="1784763"/>
            <a:ext cx="2229669" cy="40427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35332" b="54222"/>
          <a:stretch/>
        </p:blipFill>
        <p:spPr>
          <a:xfrm>
            <a:off x="6914331" y="1772816"/>
            <a:ext cx="2229669" cy="4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24846"/>
          </a:xfrm>
          <a:prstGeom prst="rect">
            <a:avLst/>
          </a:prstGeom>
        </p:spPr>
      </p:pic>
      <p:sp>
        <p:nvSpPr>
          <p:cNvPr id="48" name="Rechteck 47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distribution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altitudes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between</a:t>
            </a:r>
            <a:r>
              <a:rPr lang="de-DE" sz="2800" b="1" dirty="0" smtClean="0"/>
              <a:t> 8 – 12 km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42012" y="842228"/>
            <a:ext cx="9730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5°x5° </a:t>
            </a:r>
            <a:r>
              <a:rPr lang="de-DE" b="1" dirty="0" err="1" smtClean="0">
                <a:cs typeface="Arial" pitchFamily="34" charset="0"/>
              </a:rPr>
              <a:t>bins</a:t>
            </a:r>
            <a:endParaRPr lang="de-DE" b="1" dirty="0" smtClean="0">
              <a:cs typeface="Arial" pitchFamily="34" charset="0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0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2484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5664" y="4149080"/>
            <a:ext cx="1194238" cy="492443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600">
                <a:cs typeface="Arial" pitchFamily="34" charset="0"/>
              </a:defRPr>
            </a:lvl1pPr>
          </a:lstStyle>
          <a:p>
            <a:r>
              <a:rPr lang="de-DE" dirty="0"/>
              <a:t>MCS </a:t>
            </a:r>
            <a:r>
              <a:rPr lang="de-DE" dirty="0" err="1"/>
              <a:t>outflow</a:t>
            </a:r>
            <a:endParaRPr lang="de-DE" dirty="0"/>
          </a:p>
          <a:p>
            <a:r>
              <a:rPr lang="de-DE" dirty="0"/>
              <a:t>(Fiedler, 2008)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51172" y="1383349"/>
            <a:ext cx="864019" cy="738664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Canadian</a:t>
            </a:r>
            <a:r>
              <a:rPr lang="de-DE" sz="1600" dirty="0" smtClean="0">
                <a:latin typeface="+mn-lt"/>
              </a:rPr>
              <a:t> </a:t>
            </a:r>
          </a:p>
          <a:p>
            <a:pPr algn="ctr"/>
            <a:r>
              <a:rPr lang="de-DE" sz="1600" dirty="0" smtClean="0">
                <a:latin typeface="+mn-lt"/>
              </a:rPr>
              <a:t>  </a:t>
            </a:r>
            <a:r>
              <a:rPr lang="de-DE" sz="1600" dirty="0" err="1">
                <a:latin typeface="+mn-lt"/>
              </a:rPr>
              <a:t>biomass</a:t>
            </a:r>
            <a:r>
              <a:rPr lang="de-DE" sz="1600" dirty="0" smtClean="0">
                <a:latin typeface="+mn-lt"/>
              </a:rPr>
              <a:t> </a:t>
            </a:r>
          </a:p>
          <a:p>
            <a:pPr algn="ctr"/>
            <a:r>
              <a:rPr lang="de-DE" sz="1600" dirty="0" err="1" smtClean="0">
                <a:latin typeface="+mn-lt"/>
              </a:rPr>
              <a:t>burning</a:t>
            </a:r>
            <a:endParaRPr lang="de-DE" sz="1600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05047" y="764704"/>
            <a:ext cx="1705853" cy="492443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volcano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>
                <a:latin typeface="+mn-lt"/>
              </a:rPr>
              <a:t>„</a:t>
            </a:r>
            <a:r>
              <a:rPr lang="de-DE" sz="1600" dirty="0" err="1" smtClean="0">
                <a:latin typeface="+mn-lt"/>
              </a:rPr>
              <a:t>Kasatochi</a:t>
            </a:r>
            <a:r>
              <a:rPr lang="de-DE" sz="1600" dirty="0" smtClean="0">
                <a:latin typeface="+mn-lt"/>
              </a:rPr>
              <a:t>“</a:t>
            </a:r>
            <a:endParaRPr lang="de-DE" sz="1600" dirty="0">
              <a:latin typeface="+mn-lt"/>
            </a:endParaRPr>
          </a:p>
          <a:p>
            <a:pPr algn="ctr"/>
            <a:r>
              <a:rPr lang="de-DE" sz="1600" dirty="0">
                <a:latin typeface="+mn-lt"/>
              </a:rPr>
              <a:t>(Jurkat et al., 2010)</a:t>
            </a:r>
          </a:p>
        </p:txBody>
      </p:sp>
      <p:sp>
        <p:nvSpPr>
          <p:cNvPr id="33" name="Ellipse 32"/>
          <p:cNvSpPr/>
          <p:nvPr/>
        </p:nvSpPr>
        <p:spPr>
          <a:xfrm>
            <a:off x="3131840" y="1752681"/>
            <a:ext cx="792088" cy="6682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369661" y="1955447"/>
            <a:ext cx="447423" cy="4654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Gerade Verbindung 35"/>
          <p:cNvCxnSpPr/>
          <p:nvPr/>
        </p:nvCxnSpPr>
        <p:spPr>
          <a:xfrm flipH="1" flipV="1">
            <a:off x="4542839" y="1313825"/>
            <a:ext cx="1" cy="6235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4374516" y="3284984"/>
            <a:ext cx="192803" cy="7920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distribution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altitudes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between</a:t>
            </a:r>
            <a:r>
              <a:rPr lang="de-DE" sz="2800" b="1" dirty="0" smtClean="0"/>
              <a:t> 8 – 12 km</a:t>
            </a:r>
            <a:endParaRPr lang="de-DE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884861" y="764704"/>
            <a:ext cx="1405833" cy="492443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600">
                <a:cs typeface="Arial" pitchFamily="34" charset="0"/>
              </a:defRPr>
            </a:lvl1pPr>
          </a:lstStyle>
          <a:p>
            <a:r>
              <a:rPr lang="de-DE" dirty="0"/>
              <a:t> Asian </a:t>
            </a:r>
            <a:r>
              <a:rPr lang="de-DE" dirty="0" err="1" smtClean="0"/>
              <a:t>emissions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(Fiedler, 2008)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51338" y="8724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47765" y="945974"/>
            <a:ext cx="9730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5°x5° </a:t>
            </a:r>
            <a:r>
              <a:rPr lang="de-DE" b="1" dirty="0" err="1" smtClean="0">
                <a:cs typeface="Arial" pitchFamily="34" charset="0"/>
              </a:rPr>
              <a:t>bins</a:t>
            </a:r>
            <a:endParaRPr lang="de-DE" b="1" dirty="0" smtClean="0">
              <a:cs typeface="Arial" pitchFamily="34" charset="0"/>
            </a:endParaRPr>
          </a:p>
        </p:txBody>
      </p:sp>
      <p:sp>
        <p:nvSpPr>
          <p:cNvPr id="2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 flipH="1">
            <a:off x="7725155" y="3338149"/>
            <a:ext cx="89348" cy="23486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8267" y="2830517"/>
            <a:ext cx="1468352" cy="492443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600">
                <a:cs typeface="Arial" pitchFamily="34" charset="0"/>
              </a:defRPr>
            </a:lvl1pPr>
          </a:lstStyle>
          <a:p>
            <a:r>
              <a:rPr lang="de-DE" dirty="0" err="1"/>
              <a:t>Indonesian</a:t>
            </a:r>
            <a:r>
              <a:rPr lang="de-DE" dirty="0"/>
              <a:t> 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biomass</a:t>
            </a:r>
            <a:r>
              <a:rPr lang="de-DE" dirty="0" smtClean="0"/>
              <a:t> </a:t>
            </a:r>
            <a:r>
              <a:rPr lang="de-DE" dirty="0" err="1"/>
              <a:t>burning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9144000" cy="53686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0314" y="842168"/>
            <a:ext cx="9730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5°x5° </a:t>
            </a:r>
            <a:r>
              <a:rPr lang="de-DE" b="1" dirty="0" err="1" smtClean="0">
                <a:cs typeface="Arial" pitchFamily="34" charset="0"/>
              </a:rPr>
              <a:t>bins</a:t>
            </a:r>
            <a:endParaRPr lang="de-DE" b="1" dirty="0" smtClean="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4000" cy="711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94320"/>
            <a:ext cx="90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SO</a:t>
            </a:r>
            <a:r>
              <a:rPr lang="de-DE" sz="2800" b="1" baseline="-25000" dirty="0" smtClean="0"/>
              <a:t>2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distribution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altitudes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between</a:t>
            </a:r>
            <a:r>
              <a:rPr lang="de-DE" sz="2800" b="1" dirty="0" smtClean="0"/>
              <a:t> 12 – 15km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101970" y="1520284"/>
            <a:ext cx="2336985" cy="1015663"/>
          </a:xfrm>
          <a:prstGeom prst="rect">
            <a:avLst/>
          </a:prstGeom>
          <a:solidFill>
            <a:srgbClr val="FFFF66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cs typeface="Arial" pitchFamily="34" charset="0"/>
              </a:rPr>
              <a:t>SO</a:t>
            </a:r>
            <a:r>
              <a:rPr lang="de-DE" sz="1600" baseline="-25000" dirty="0" smtClean="0">
                <a:cs typeface="Arial" pitchFamily="34" charset="0"/>
              </a:rPr>
              <a:t>2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typically</a:t>
            </a:r>
            <a:r>
              <a:rPr lang="de-DE" sz="1600" dirty="0" smtClean="0">
                <a:cs typeface="Arial" pitchFamily="34" charset="0"/>
              </a:rPr>
              <a:t> ~10-30 </a:t>
            </a:r>
            <a:r>
              <a:rPr lang="de-DE" sz="1600" dirty="0" err="1" smtClean="0">
                <a:cs typeface="Arial" pitchFamily="34" charset="0"/>
              </a:rPr>
              <a:t>pptv</a:t>
            </a:r>
            <a:endParaRPr lang="de-DE" sz="1600" dirty="0" smtClean="0">
              <a:cs typeface="Arial" pitchFamily="34" charset="0"/>
            </a:endParaRPr>
          </a:p>
          <a:p>
            <a:pPr algn="ctr"/>
            <a:r>
              <a:rPr lang="de-DE" sz="1600" dirty="0" smtClean="0">
                <a:cs typeface="Arial" pitchFamily="34" charset="0"/>
              </a:rPr>
              <a:t>→ In </a:t>
            </a:r>
            <a:r>
              <a:rPr lang="de-DE" sz="1600" dirty="0" err="1" smtClean="0">
                <a:cs typeface="Arial" pitchFamily="34" charset="0"/>
              </a:rPr>
              <a:t>good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agreement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with</a:t>
            </a:r>
            <a:endParaRPr lang="de-DE" sz="1600" dirty="0" smtClean="0">
              <a:cs typeface="Arial" pitchFamily="34" charset="0"/>
            </a:endParaRPr>
          </a:p>
          <a:p>
            <a:pPr algn="ctr"/>
            <a:r>
              <a:rPr lang="de-DE" sz="1600" dirty="0" smtClean="0">
                <a:cs typeface="Arial" pitchFamily="34" charset="0"/>
              </a:rPr>
              <a:t>MIPAS </a:t>
            </a:r>
            <a:r>
              <a:rPr lang="de-DE" sz="1600" dirty="0" err="1" smtClean="0">
                <a:cs typeface="Arial" pitchFamily="34" charset="0"/>
              </a:rPr>
              <a:t>observations</a:t>
            </a:r>
            <a:r>
              <a:rPr lang="de-DE" sz="1600" dirty="0" smtClean="0">
                <a:cs typeface="Arial" pitchFamily="34" charset="0"/>
              </a:rPr>
              <a:t> </a:t>
            </a:r>
          </a:p>
          <a:p>
            <a:pPr algn="ctr"/>
            <a:r>
              <a:rPr lang="de-DE" sz="1600" dirty="0" smtClean="0">
                <a:cs typeface="Arial" pitchFamily="34" charset="0"/>
              </a:rPr>
              <a:t>(Höpfner et al., ACPD, 2013)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220072" y="6669360"/>
            <a:ext cx="3816424" cy="72008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Roiger, A.&gt;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Aircraft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SO</a:t>
            </a:r>
            <a:r>
              <a:rPr lang="de-DE" sz="1000" baseline="-25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</a:rPr>
              <a:t>SSiRC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 Workshop 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de-DE" sz="1000" dirty="0" smtClean="0">
                <a:solidFill>
                  <a:schemeClr val="tx1"/>
                </a:solidFill>
                <a:latin typeface="+mn-lt"/>
              </a:rPr>
              <a:t>29.10.2013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55171" y="1844824"/>
            <a:ext cx="2001317" cy="49244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dirty="0">
                <a:cs typeface="Arial" pitchFamily="34" charset="0"/>
              </a:rPr>
              <a:t>Asian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Monsoon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outflow</a:t>
            </a:r>
            <a:endParaRPr lang="de-DE" sz="1600" dirty="0" smtClean="0">
              <a:cs typeface="Arial" pitchFamily="34" charset="0"/>
            </a:endParaRPr>
          </a:p>
          <a:p>
            <a:pPr algn="ctr"/>
            <a:r>
              <a:rPr lang="de-DE" sz="1600" dirty="0" smtClean="0">
                <a:cs typeface="Arial" pitchFamily="34" charset="0"/>
              </a:rPr>
              <a:t>in Tropical </a:t>
            </a:r>
            <a:r>
              <a:rPr lang="de-DE" sz="1600" dirty="0" err="1" smtClean="0">
                <a:cs typeface="Arial" pitchFamily="34" charset="0"/>
              </a:rPr>
              <a:t>Easterly</a:t>
            </a:r>
            <a:r>
              <a:rPr lang="de-DE" sz="1600" dirty="0" smtClean="0">
                <a:cs typeface="Arial" pitchFamily="34" charset="0"/>
              </a:rPr>
              <a:t> Jet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4572000" y="3552996"/>
            <a:ext cx="146664" cy="1540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6273285" y="2377173"/>
            <a:ext cx="254979" cy="331747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17347" y="3835896"/>
            <a:ext cx="2001317" cy="49244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dirty="0">
                <a:cs typeface="Arial" pitchFamily="34" charset="0"/>
              </a:rPr>
              <a:t>Asian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Monsoon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outflow</a:t>
            </a:r>
            <a:endParaRPr lang="de-DE" sz="1600" dirty="0" smtClean="0">
              <a:cs typeface="Arial" pitchFamily="34" charset="0"/>
            </a:endParaRPr>
          </a:p>
          <a:p>
            <a:pPr algn="ctr"/>
            <a:r>
              <a:rPr lang="de-DE" sz="1600" dirty="0" smtClean="0">
                <a:cs typeface="Arial" pitchFamily="34" charset="0"/>
              </a:rPr>
              <a:t>in Tropical </a:t>
            </a:r>
            <a:r>
              <a:rPr lang="de-DE" sz="1600" dirty="0" err="1" smtClean="0">
                <a:cs typeface="Arial" pitchFamily="34" charset="0"/>
              </a:rPr>
              <a:t>Easterly</a:t>
            </a:r>
            <a:r>
              <a:rPr lang="de-DE" sz="1600" dirty="0" smtClean="0">
                <a:cs typeface="Arial" pitchFamily="34" charset="0"/>
              </a:rPr>
              <a:t> Jet</a:t>
            </a:r>
          </a:p>
        </p:txBody>
      </p:sp>
    </p:spTree>
    <p:extLst>
      <p:ext uri="{BB962C8B-B14F-4D97-AF65-F5344CB8AC3E}">
        <p14:creationId xmlns:p14="http://schemas.microsoft.com/office/powerpoint/2010/main" val="8500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Präsentation_4zu3_DE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AAE53C7D-4D9A-464B-B166-6AE4B21A465C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</Words>
  <Application>Microsoft Office PowerPoint</Application>
  <PresentationFormat>Bildschirmpräsentation (4:3)</PresentationFormat>
  <Paragraphs>130</Paragraphs>
  <Slides>13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DLR_Präsentation_4zu3_DE_neu</vt:lpstr>
      <vt:lpstr>Aircraft measurements of the SO2 distribution  in the upper troposphere and lower stratosphere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Ziereis, Helmut</dc:creator>
  <cp:lastModifiedBy>Roiger, Anke-Elisabeth</cp:lastModifiedBy>
  <cp:revision>163</cp:revision>
  <dcterms:created xsi:type="dcterms:W3CDTF">2013-07-08T10:21:59Z</dcterms:created>
  <dcterms:modified xsi:type="dcterms:W3CDTF">2013-10-29T15:01:54Z</dcterms:modified>
</cp:coreProperties>
</file>