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4" r:id="rId2"/>
    <p:sldId id="275" r:id="rId3"/>
    <p:sldId id="297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5" r:id="rId14"/>
    <p:sldId id="324" r:id="rId15"/>
    <p:sldId id="326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091" autoAdjust="0"/>
    <p:restoredTop sz="94660"/>
  </p:normalViewPr>
  <p:slideViewPr>
    <p:cSldViewPr>
      <p:cViewPr>
        <p:scale>
          <a:sx n="80" d="100"/>
          <a:sy n="80" d="100"/>
        </p:scale>
        <p:origin x="-146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28.10.2013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\\psf\Host\Users\cd\Desktop\Startbild_4zu3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143000" y="1392238"/>
            <a:ext cx="7342188" cy="741362"/>
          </a:xfrm>
          <a:prstGeom prst="rect">
            <a:avLst/>
          </a:prstGeom>
        </p:spPr>
        <p:txBody>
          <a:bodyPr lIns="0" tIns="0" rIns="0" bIns="0" anchor="t"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GB" noProof="0" dirty="0" smtClean="0"/>
              <a:t>Click here to insert lecture title</a:t>
            </a:r>
          </a:p>
        </p:txBody>
      </p:sp>
      <p:pic>
        <p:nvPicPr>
          <p:cNvPr id="7" name="Grafik 10" descr="dlr_signe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5857875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159000"/>
            <a:ext cx="7342188" cy="371475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 smtClean="0"/>
              <a:t>Click here to insert lecture subtitle</a:t>
            </a:r>
          </a:p>
        </p:txBody>
      </p:sp>
      <p:sp>
        <p:nvSpPr>
          <p:cNvPr id="20" name="Rectangle 5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000" y="122238"/>
            <a:ext cx="1230313" cy="12223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0" dirty="0" smtClean="0"/>
              <a:t>www.DLR.de  •  Chart </a:t>
            </a:r>
            <a:fld id="{E19ADC32-8BA4-452D-8D92-8E4AF5BC6D76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21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4900" y="122238"/>
            <a:ext cx="539908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 smtClean="0"/>
              <a:t>&gt; Lecture &gt; Author  •  Document &gt; Date</a:t>
            </a:r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43000" y="938212"/>
            <a:ext cx="7342188" cy="7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chart title</a:t>
            </a:r>
            <a:endParaRPr lang="de-DE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1143000" y="1884363"/>
            <a:ext cx="7694613" cy="399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2" name="Rectangle 5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000" y="122238"/>
            <a:ext cx="1230313" cy="12223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0" dirty="0" smtClean="0"/>
              <a:t>www.DLR.de  •  Chart </a:t>
            </a:r>
            <a:fld id="{E19ADC32-8BA4-452D-8D92-8E4AF5BC6D76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13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4900" y="122238"/>
            <a:ext cx="539908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 smtClean="0"/>
              <a:t>&gt; Lecture &gt; Author  •  Document &gt; Date</a:t>
            </a:r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39150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43000" y="938212"/>
            <a:ext cx="7342188" cy="7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chart title</a:t>
            </a:r>
            <a:endParaRPr lang="de-DE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1143001" y="1884363"/>
            <a:ext cx="3769200" cy="399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5065200" y="1882800"/>
            <a:ext cx="3769200" cy="399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3" name="Rectangle 5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000" y="122238"/>
            <a:ext cx="1230313" cy="12223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0" dirty="0" smtClean="0"/>
              <a:t>www.DLR.de  •  Chart </a:t>
            </a:r>
            <a:fld id="{E19ADC32-8BA4-452D-8D92-8E4AF5BC6D76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14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4900" y="122238"/>
            <a:ext cx="539908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 smtClean="0"/>
              <a:t>&gt; Lecture &gt; Author  •  Document &gt; Date</a:t>
            </a:r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04250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43000" y="938212"/>
            <a:ext cx="7342188" cy="7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chart title</a:t>
            </a:r>
            <a:endParaRPr lang="de-DE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1143001" y="2422800"/>
            <a:ext cx="37692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5065200" y="2422800"/>
            <a:ext cx="37692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Textplatzhalter 1"/>
          <p:cNvSpPr>
            <a:spLocks noGrp="1"/>
          </p:cNvSpPr>
          <p:nvPr>
            <p:ph type="body" idx="11" hasCustomPrompt="1"/>
          </p:nvPr>
        </p:nvSpPr>
        <p:spPr>
          <a:xfrm>
            <a:off x="1144800" y="1871439"/>
            <a:ext cx="37692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065200" y="1872000"/>
            <a:ext cx="37692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0" name="Rectangle 5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000" y="122238"/>
            <a:ext cx="1230313" cy="12223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0" dirty="0" smtClean="0"/>
              <a:t>www.DLR.de  •  Chart </a:t>
            </a:r>
            <a:fld id="{E19ADC32-8BA4-452D-8D92-8E4AF5BC6D76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11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4900" y="122238"/>
            <a:ext cx="539908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 smtClean="0"/>
              <a:t>&gt; Lecture &gt; Author  •  Document &gt; Date</a:t>
            </a:r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53847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43000" y="938212"/>
            <a:ext cx="7342188" cy="7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chart title</a:t>
            </a:r>
            <a:endParaRPr lang="de-DE" dirty="0" smtClean="0"/>
          </a:p>
        </p:txBody>
      </p:sp>
      <p:sp>
        <p:nvSpPr>
          <p:cNvPr id="7" name="Rectangle 5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000" y="122238"/>
            <a:ext cx="1230313" cy="12223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0" dirty="0" smtClean="0"/>
              <a:t>www.DLR.de  •  Chart </a:t>
            </a:r>
            <a:fld id="{E19ADC32-8BA4-452D-8D92-8E4AF5BC6D76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8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4900" y="122238"/>
            <a:ext cx="539908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 smtClean="0"/>
              <a:t>&gt; Lecture &gt; Author  •  Document &gt; Date</a:t>
            </a:r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401938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000" y="122238"/>
            <a:ext cx="1230313" cy="12223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0" dirty="0" smtClean="0"/>
              <a:t>www.DLR.de  •  Chart </a:t>
            </a:r>
            <a:fld id="{E19ADC32-8BA4-452D-8D92-8E4AF5BC6D76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4900" y="122238"/>
            <a:ext cx="539908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 smtClean="0"/>
              <a:t>&gt; Lecture &gt; Author  •  Document &gt; Date</a:t>
            </a:r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51768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884363"/>
            <a:ext cx="7694613" cy="399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pic>
        <p:nvPicPr>
          <p:cNvPr id="13" name="Grafik 10" descr="dlr_signet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61436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5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000" y="122238"/>
            <a:ext cx="1230313" cy="12223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0" dirty="0" smtClean="0"/>
              <a:t>www.DLR.de  •  Chart </a:t>
            </a:r>
            <a:fld id="{E19ADC32-8BA4-452D-8D92-8E4AF5BC6D76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1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4900" y="122238"/>
            <a:ext cx="539908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 smtClean="0"/>
              <a:t>&gt; Lecture &gt; Author  •  Document &gt; Date</a:t>
            </a:r>
            <a:endParaRPr lang="en-GB" noProof="1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38212"/>
            <a:ext cx="7342188" cy="7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chart title</a:t>
            </a:r>
          </a:p>
        </p:txBody>
      </p:sp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5" r:id="rId5"/>
    <p:sldLayoutId id="2147483656" r:id="rId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GB" sz="2400" b="1" kern="1200" noProof="0" dirty="0" smtClean="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395536" y="260648"/>
            <a:ext cx="8568952" cy="741362"/>
          </a:xfrm>
        </p:spPr>
        <p:txBody>
          <a:bodyPr/>
          <a:lstStyle/>
          <a:p>
            <a:pPr algn="ctr"/>
            <a:r>
              <a:rPr lang="en-US" sz="2800" dirty="0" smtClean="0"/>
              <a:t>Gas-phase </a:t>
            </a:r>
            <a:r>
              <a:rPr lang="en-US" sz="2800" dirty="0"/>
              <a:t>sulfuric acid in the stratosphere: measurement technique, previous and future </a:t>
            </a:r>
            <a:r>
              <a:rPr lang="en-US" sz="2800" dirty="0" smtClean="0"/>
              <a:t>observations</a:t>
            </a:r>
            <a:br>
              <a:rPr lang="en-US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000" b="0" dirty="0" smtClean="0"/>
              <a:t>Hans Schlager</a:t>
            </a:r>
            <a:r>
              <a:rPr lang="en-GB" sz="2000" b="0" baseline="30000" dirty="0" smtClean="0"/>
              <a:t>1</a:t>
            </a:r>
            <a:r>
              <a:rPr lang="en-GB" sz="2000" b="0" dirty="0" smtClean="0"/>
              <a:t> &amp; Frank Arnold</a:t>
            </a:r>
            <a:r>
              <a:rPr lang="en-GB" sz="2000" b="0" baseline="30000" dirty="0" smtClean="0"/>
              <a:t>1,2</a:t>
            </a:r>
            <a:r>
              <a:rPr lang="en-GB" sz="2000" b="0" dirty="0" smtClean="0"/>
              <a:t> </a:t>
            </a:r>
            <a:br>
              <a:rPr lang="en-GB" sz="2000" b="0" dirty="0" smtClean="0"/>
            </a:br>
            <a:r>
              <a:rPr lang="en-GB" sz="2000" b="0" baseline="30000" dirty="0" smtClean="0"/>
              <a:t>1</a:t>
            </a:r>
            <a:r>
              <a:rPr lang="en-GB" sz="2000" b="0" dirty="0" smtClean="0"/>
              <a:t>DLR-Institut </a:t>
            </a:r>
            <a:r>
              <a:rPr lang="en-GB" sz="2000" b="0" dirty="0" err="1" smtClean="0"/>
              <a:t>für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Physik</a:t>
            </a:r>
            <a:r>
              <a:rPr lang="en-GB" sz="2000" b="0" dirty="0" smtClean="0"/>
              <a:t> der </a:t>
            </a:r>
            <a:r>
              <a:rPr lang="en-GB" sz="2000" b="0" dirty="0" err="1" smtClean="0"/>
              <a:t>Atmosphäre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Oberpfaffenhofen</a:t>
            </a:r>
            <a:r>
              <a:rPr lang="en-GB" sz="2000" b="0" dirty="0" smtClean="0"/>
              <a:t/>
            </a:r>
            <a:br>
              <a:rPr lang="en-GB" sz="2000" b="0" dirty="0" smtClean="0"/>
            </a:br>
            <a:r>
              <a:rPr lang="en-GB" sz="2000" b="0" baseline="30000" dirty="0" smtClean="0"/>
              <a:t>2</a:t>
            </a:r>
            <a:r>
              <a:rPr lang="en-GB" sz="2000" b="0" dirty="0" smtClean="0"/>
              <a:t>Max-Planck-Institut </a:t>
            </a:r>
            <a:r>
              <a:rPr lang="en-GB" sz="2000" b="0" dirty="0" err="1" smtClean="0"/>
              <a:t>für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Kernphysik</a:t>
            </a:r>
            <a:r>
              <a:rPr lang="en-GB" sz="2000" b="0" dirty="0" smtClean="0"/>
              <a:t>, Heidelberg </a:t>
            </a:r>
            <a:endParaRPr lang="en-GB" sz="2000" b="0" dirty="0"/>
          </a:p>
        </p:txBody>
      </p:sp>
      <p:sp>
        <p:nvSpPr>
          <p:cNvPr id="6" name="Textfeld 5"/>
          <p:cNvSpPr txBox="1"/>
          <p:nvPr/>
        </p:nvSpPr>
        <p:spPr>
          <a:xfrm>
            <a:off x="1403648" y="4437110"/>
            <a:ext cx="1791196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err="1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SSiRC</a:t>
            </a:r>
            <a:r>
              <a:rPr lang="de-DE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 Workshop</a:t>
            </a:r>
          </a:p>
          <a:p>
            <a:r>
              <a:rPr lang="de-DE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28-30 </a:t>
            </a:r>
            <a:r>
              <a:rPr lang="de-DE" dirty="0" err="1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Oct</a:t>
            </a:r>
            <a:r>
              <a:rPr lang="de-DE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 2013</a:t>
            </a:r>
          </a:p>
          <a:p>
            <a:r>
              <a:rPr lang="de-DE" dirty="0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Atlanta, GA, USA</a:t>
            </a:r>
          </a:p>
        </p:txBody>
      </p:sp>
    </p:spTree>
    <p:extLst>
      <p:ext uri="{BB962C8B-B14F-4D97-AF65-F5344CB8AC3E}">
        <p14:creationId xmlns:p14="http://schemas.microsoft.com/office/powerpoint/2010/main" val="206903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6354"/>
            <a:ext cx="8350300" cy="741600"/>
          </a:xfrm>
        </p:spPr>
        <p:txBody>
          <a:bodyPr/>
          <a:lstStyle/>
          <a:p>
            <a:pPr algn="ctr"/>
            <a:r>
              <a:rPr lang="en-GB" sz="2800" dirty="0" smtClean="0"/>
              <a:t>Passive CIMS: Negative Ion Mass Spectrum</a:t>
            </a:r>
            <a:endParaRPr lang="en-GB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25" y="620688"/>
            <a:ext cx="5856793" cy="552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215804" y="2996952"/>
            <a:ext cx="138820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HSO</a:t>
            </a:r>
            <a:r>
              <a:rPr lang="de-DE" sz="16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de-DE" sz="1600" baseline="30000" dirty="0" smtClean="0">
                <a:latin typeface="Arial" pitchFamily="34" charset="0"/>
                <a:cs typeface="Arial" pitchFamily="34" charset="0"/>
              </a:rPr>
              <a:t>-(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de-DE" sz="16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de-DE" sz="16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) 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955797" y="2233814"/>
            <a:ext cx="150201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HSO</a:t>
            </a:r>
            <a:r>
              <a:rPr lang="de-DE" sz="16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de-DE" sz="1600" baseline="30000" dirty="0" smtClean="0">
                <a:latin typeface="Arial" pitchFamily="34" charset="0"/>
                <a:cs typeface="Arial" pitchFamily="34" charset="0"/>
              </a:rPr>
              <a:t>-(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de-DE" sz="16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de-DE" sz="16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de-DE" sz="16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652120" y="903040"/>
            <a:ext cx="1502014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HSO</a:t>
            </a:r>
            <a:r>
              <a:rPr lang="de-DE" sz="16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de-DE" sz="1600" baseline="30000" dirty="0" smtClean="0">
                <a:latin typeface="Arial" pitchFamily="34" charset="0"/>
                <a:cs typeface="Arial" pitchFamily="34" charset="0"/>
              </a:rPr>
              <a:t>-(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de-DE" sz="16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de-DE" sz="16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de-DE" sz="16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424401" y="3315949"/>
            <a:ext cx="122629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NO</a:t>
            </a:r>
            <a:r>
              <a:rPr lang="de-DE" sz="16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de-DE" sz="1600" baseline="30000" dirty="0" smtClean="0">
                <a:latin typeface="Arial" pitchFamily="34" charset="0"/>
                <a:cs typeface="Arial" pitchFamily="34" charset="0"/>
              </a:rPr>
              <a:t>-(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HNO</a:t>
            </a:r>
            <a:r>
              <a:rPr lang="de-DE" sz="16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)  </a:t>
            </a:r>
          </a:p>
        </p:txBody>
      </p:sp>
      <p:sp>
        <p:nvSpPr>
          <p:cNvPr id="3" name="Rechteck 2"/>
          <p:cNvSpPr/>
          <p:nvPr/>
        </p:nvSpPr>
        <p:spPr>
          <a:xfrm>
            <a:off x="5724128" y="3485226"/>
            <a:ext cx="15327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latin typeface="Arial" pitchFamily="34" charset="0"/>
                <a:cs typeface="Arial" pitchFamily="34" charset="0"/>
              </a:rPr>
              <a:t>HSO</a:t>
            </a:r>
            <a:r>
              <a:rPr lang="de-DE" sz="1600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de-DE" sz="1600" baseline="30000" dirty="0">
                <a:latin typeface="Arial" pitchFamily="34" charset="0"/>
                <a:cs typeface="Arial" pitchFamily="34" charset="0"/>
              </a:rPr>
              <a:t>-(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de-DE" sz="16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de-DE" sz="16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de-DE" sz="1600" baseline="-25000" dirty="0" smtClean="0">
                <a:latin typeface="Arial" pitchFamily="34" charset="0"/>
                <a:cs typeface="Arial" pitchFamily="34" charset="0"/>
              </a:rPr>
              <a:t>4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34884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6354"/>
            <a:ext cx="8350300" cy="741600"/>
          </a:xfrm>
        </p:spPr>
        <p:txBody>
          <a:bodyPr/>
          <a:lstStyle/>
          <a:p>
            <a:pPr algn="ctr"/>
            <a:r>
              <a:rPr lang="en-GB" sz="2800" dirty="0" smtClean="0"/>
              <a:t>Passive CIMS: Measured H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SO</a:t>
            </a:r>
            <a:r>
              <a:rPr lang="en-GB" sz="2800" baseline="-25000" dirty="0" smtClean="0"/>
              <a:t>4</a:t>
            </a:r>
            <a:r>
              <a:rPr lang="en-GB" sz="2800" dirty="0" smtClean="0"/>
              <a:t> Profiles</a:t>
            </a:r>
            <a:endParaRPr lang="en-GB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46010" y="-153721"/>
            <a:ext cx="5723987" cy="69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186054" y="3705733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256756" y="3844233"/>
            <a:ext cx="19236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010403" y="6064997"/>
            <a:ext cx="176009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(Schlager et al., 1987)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951442" y="2472923"/>
            <a:ext cx="1607812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no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re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-evaporation</a:t>
            </a:r>
          </a:p>
          <a:p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no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photolysis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733083" y="1657548"/>
            <a:ext cx="156485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re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-evaporation,</a:t>
            </a:r>
          </a:p>
          <a:p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photolysis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removal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by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Meteor smoke</a:t>
            </a:r>
            <a:endParaRPr lang="de-DE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186054" y="836712"/>
            <a:ext cx="1781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600" dirty="0" err="1">
                <a:latin typeface="Arial" pitchFamily="34" charset="0"/>
                <a:cs typeface="Arial" pitchFamily="34" charset="0"/>
              </a:rPr>
              <a:t>re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-evaporation,</a:t>
            </a:r>
          </a:p>
          <a:p>
            <a:pPr algn="r"/>
            <a:r>
              <a:rPr lang="de-DE" sz="1600" dirty="0" err="1">
                <a:latin typeface="Arial" pitchFamily="34" charset="0"/>
                <a:cs typeface="Arial" pitchFamily="34" charset="0"/>
              </a:rPr>
              <a:t>photolysis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,</a:t>
            </a:r>
            <a:endParaRPr lang="de-DE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440170" y="4905454"/>
            <a:ext cx="1298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440170" y="4221088"/>
            <a:ext cx="14908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74844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6354"/>
            <a:ext cx="8350300" cy="741600"/>
          </a:xfrm>
        </p:spPr>
        <p:txBody>
          <a:bodyPr/>
          <a:lstStyle/>
          <a:p>
            <a:pPr algn="ctr"/>
            <a:r>
              <a:rPr lang="en-GB" sz="2800" dirty="0" smtClean="0"/>
              <a:t>Temperatures 30 </a:t>
            </a:r>
            <a:r>
              <a:rPr lang="en-GB" sz="2800" dirty="0" err="1" smtClean="0"/>
              <a:t>hPa</a:t>
            </a:r>
            <a:r>
              <a:rPr lang="en-GB" sz="2800" dirty="0" smtClean="0"/>
              <a:t> (</a:t>
            </a:r>
            <a:r>
              <a:rPr lang="en-GB" sz="2800" dirty="0" err="1" smtClean="0"/>
              <a:t>Radiosonde</a:t>
            </a:r>
            <a:r>
              <a:rPr lang="en-GB" sz="2800" dirty="0" smtClean="0"/>
              <a:t> data) </a:t>
            </a:r>
            <a:endParaRPr lang="en-GB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7" y="908720"/>
            <a:ext cx="519112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045632" y="5048128"/>
            <a:ext cx="15388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066972" y="5038664"/>
            <a:ext cx="19236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25265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6354"/>
            <a:ext cx="8350300" cy="741600"/>
          </a:xfrm>
        </p:spPr>
        <p:txBody>
          <a:bodyPr/>
          <a:lstStyle/>
          <a:p>
            <a:pPr algn="ctr"/>
            <a:r>
              <a:rPr lang="en-GB" sz="2800" dirty="0" smtClean="0"/>
              <a:t>Signature of El </a:t>
            </a:r>
            <a:r>
              <a:rPr lang="en-GB" sz="2800" dirty="0" err="1" smtClean="0"/>
              <a:t>Chichon</a:t>
            </a:r>
            <a:r>
              <a:rPr lang="en-GB" sz="2800" dirty="0" smtClean="0"/>
              <a:t> Eruption</a:t>
            </a:r>
            <a:endParaRPr lang="en-GB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6804248" y="6056740"/>
            <a:ext cx="214962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(Arnold &amp;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Bührke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, Nature 1983)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692696"/>
            <a:ext cx="62865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4067944" y="3717032"/>
            <a:ext cx="504056" cy="36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40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6354"/>
            <a:ext cx="8350300" cy="741600"/>
          </a:xfrm>
        </p:spPr>
        <p:txBody>
          <a:bodyPr/>
          <a:lstStyle/>
          <a:p>
            <a:pPr algn="ctr"/>
            <a:r>
              <a:rPr lang="en-GB" sz="2800" dirty="0" err="1" smtClean="0"/>
              <a:t>StratoClim</a:t>
            </a:r>
            <a:r>
              <a:rPr lang="en-GB" sz="2800" dirty="0" smtClean="0"/>
              <a:t>: H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SO</a:t>
            </a:r>
            <a:r>
              <a:rPr lang="en-GB" sz="2800" baseline="-25000" dirty="0" smtClean="0"/>
              <a:t>4</a:t>
            </a:r>
            <a:r>
              <a:rPr lang="en-GB" sz="2800" dirty="0" smtClean="0"/>
              <a:t> measurements on board the </a:t>
            </a:r>
            <a:r>
              <a:rPr lang="en-GB" sz="2800" dirty="0" err="1" smtClean="0"/>
              <a:t>Geophysica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t="2769" r="26267" b="54305"/>
          <a:stretch/>
        </p:blipFill>
        <p:spPr>
          <a:xfrm>
            <a:off x="25945" y="987552"/>
            <a:ext cx="9117489" cy="330554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5796136" y="1196752"/>
            <a:ext cx="1080120" cy="10801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51520" y="1093104"/>
            <a:ext cx="3789755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Tentative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schedule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Test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campaign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2015</a:t>
            </a:r>
          </a:p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South-East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Asia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campaign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2016</a:t>
            </a:r>
          </a:p>
          <a:p>
            <a:endParaRPr lang="de-DE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urligh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" t="27770" r="20448" b="30975"/>
          <a:stretch/>
        </p:blipFill>
        <p:spPr bwMode="auto">
          <a:xfrm>
            <a:off x="2127551" y="4427429"/>
            <a:ext cx="6987654" cy="2442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53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5036" y="764704"/>
            <a:ext cx="8905836" cy="446276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Challenges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de-DE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de-DE" sz="2400" b="1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measurements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board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Geophysica</a:t>
            </a:r>
            <a:endParaRPr lang="de-DE" sz="2400" b="1" dirty="0" smtClean="0">
              <a:latin typeface="Arial" pitchFamily="34" charset="0"/>
              <a:cs typeface="Arial" pitchFamily="34" charset="0"/>
            </a:endParaRPr>
          </a:p>
          <a:p>
            <a:endParaRPr lang="de-DE" b="1" dirty="0">
              <a:latin typeface="Arial" pitchFamily="34" charset="0"/>
              <a:cs typeface="Arial" pitchFamily="34" charset="0"/>
            </a:endParaRPr>
          </a:p>
          <a:p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achieve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detection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limit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of 10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ppqv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use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LNe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cryopump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calibration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H</a:t>
            </a:r>
            <a:r>
              <a:rPr lang="de-DE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de-DE" sz="24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wall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losses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instrument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sampling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line</a:t>
            </a: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avoid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aerosol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evaporation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sampling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line</a:t>
            </a: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prepare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automatic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operation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and in-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flight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calibration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de-DE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StratoClim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measurements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will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provide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first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H</a:t>
            </a:r>
            <a:r>
              <a:rPr lang="de-DE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de-DE" sz="24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data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in</a:t>
            </a:r>
          </a:p>
          <a:p>
            <a:pPr algn="ctr"/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stratosphere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since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25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years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! </a:t>
            </a:r>
          </a:p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  </a:t>
            </a:r>
            <a:endParaRPr lang="de-DE" sz="2400" dirty="0">
              <a:latin typeface="Arial" pitchFamily="34" charset="0"/>
              <a:cs typeface="Arial" pitchFamily="34" charset="0"/>
            </a:endParaRP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3432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342188" cy="741600"/>
          </a:xfrm>
        </p:spPr>
        <p:txBody>
          <a:bodyPr/>
          <a:lstStyle/>
          <a:p>
            <a:r>
              <a:rPr lang="en-GB" sz="2800" dirty="0" smtClean="0"/>
              <a:t>Background</a:t>
            </a:r>
            <a:endParaRPr lang="en-GB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608" y="1196752"/>
            <a:ext cx="7694613" cy="399256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err="1" smtClean="0"/>
              <a:t>Gasphase</a:t>
            </a:r>
            <a:r>
              <a:rPr lang="en-GB" sz="2400" dirty="0" smtClean="0"/>
              <a:t> H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SO</a:t>
            </a:r>
            <a:r>
              <a:rPr lang="en-GB" sz="2400" baseline="-25000" dirty="0" smtClean="0"/>
              <a:t>4</a:t>
            </a:r>
            <a:r>
              <a:rPr lang="en-GB" sz="2400" dirty="0" smtClean="0"/>
              <a:t> is an important compound of the       stratospheric </a:t>
            </a:r>
            <a:r>
              <a:rPr lang="en-GB" sz="2400" dirty="0" err="1" smtClean="0"/>
              <a:t>sulfur</a:t>
            </a:r>
            <a:r>
              <a:rPr lang="en-GB" sz="2400" dirty="0" smtClean="0"/>
              <a:t> budget, however, data is sparse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/>
              <a:t>Main H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SO</a:t>
            </a:r>
            <a:r>
              <a:rPr lang="en-GB" sz="2400" baseline="-25000" dirty="0" smtClean="0"/>
              <a:t>4</a:t>
            </a:r>
            <a:r>
              <a:rPr lang="en-GB" sz="2400" dirty="0" smtClean="0"/>
              <a:t> sources gases are COS and SO</a:t>
            </a:r>
            <a:r>
              <a:rPr lang="en-GB" sz="2400" baseline="-25000" dirty="0" smtClean="0"/>
              <a:t>2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/>
              <a:t>H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SO</a:t>
            </a:r>
            <a:r>
              <a:rPr lang="en-GB" sz="2400" baseline="-25000" dirty="0" smtClean="0"/>
              <a:t>4</a:t>
            </a:r>
            <a:r>
              <a:rPr lang="en-GB" sz="2400" dirty="0" smtClean="0"/>
              <a:t> abundance in the stratosphere is variable mainly due to seasonal temperature changes and variable SO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 input from volcanic eruptions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/>
              <a:t>In-situ measurements of H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SO</a:t>
            </a:r>
            <a:r>
              <a:rPr lang="en-GB" sz="2400" baseline="-25000" dirty="0" smtClean="0"/>
              <a:t>4</a:t>
            </a:r>
            <a:r>
              <a:rPr lang="en-GB" sz="2400" dirty="0" smtClean="0"/>
              <a:t> in the stratosphere are difficult to perform due low mixing ratios (sub-</a:t>
            </a:r>
            <a:r>
              <a:rPr lang="en-GB" sz="2400" dirty="0" err="1" smtClean="0"/>
              <a:t>pptv</a:t>
            </a:r>
            <a:r>
              <a:rPr lang="en-GB" sz="2400" dirty="0" smtClean="0"/>
              <a:t>)    and sampling issues.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/>
              <a:t> No in-situ H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SO</a:t>
            </a:r>
            <a:r>
              <a:rPr lang="en-GB" sz="2400" baseline="-25000" dirty="0" smtClean="0"/>
              <a:t>4</a:t>
            </a:r>
            <a:r>
              <a:rPr lang="en-GB" sz="2400" dirty="0" smtClean="0"/>
              <a:t> data collected since late </a:t>
            </a:r>
            <a:r>
              <a:rPr lang="en-GB" sz="2400" dirty="0" smtClean="0"/>
              <a:t>80s.     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54635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342188" cy="741600"/>
          </a:xfrm>
        </p:spPr>
        <p:txBody>
          <a:bodyPr/>
          <a:lstStyle/>
          <a:p>
            <a:pPr algn="ctr">
              <a:spcBef>
                <a:spcPts val="3000"/>
              </a:spcBef>
              <a:spcAft>
                <a:spcPts val="1200"/>
              </a:spcAft>
            </a:pPr>
            <a:r>
              <a:rPr lang="en-GB" sz="2800" dirty="0" smtClean="0"/>
              <a:t>H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SO</a:t>
            </a:r>
            <a:r>
              <a:rPr lang="en-GB" sz="2800" baseline="-25000" dirty="0" smtClean="0"/>
              <a:t>4</a:t>
            </a:r>
            <a:r>
              <a:rPr lang="en-GB" sz="2800" dirty="0" smtClean="0"/>
              <a:t> Profile (volcanic quiescent period)</a:t>
            </a:r>
            <a:br>
              <a:rPr lang="en-GB" sz="2800" dirty="0" smtClean="0"/>
            </a:br>
            <a:endParaRPr lang="en-GB" sz="2000" b="0" dirty="0"/>
          </a:p>
        </p:txBody>
      </p:sp>
      <p:sp>
        <p:nvSpPr>
          <p:cNvPr id="3" name="Textfeld 2"/>
          <p:cNvSpPr txBox="1"/>
          <p:nvPr/>
        </p:nvSpPr>
        <p:spPr>
          <a:xfrm>
            <a:off x="5165158" y="6453336"/>
            <a:ext cx="359874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(H</a:t>
            </a:r>
            <a:r>
              <a:rPr lang="de-DE" sz="1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de-DE" sz="14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profiles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: Christoph  Brühl, MPI Mainz)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7" b="6998"/>
          <a:stretch/>
        </p:blipFill>
        <p:spPr>
          <a:xfrm>
            <a:off x="827584" y="852487"/>
            <a:ext cx="3528392" cy="491407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 rot="16200000">
            <a:off x="86355" y="2957125"/>
            <a:ext cx="120545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Log(p/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hPa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543723" y="5489560"/>
            <a:ext cx="2808461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-14         -12       -10         -8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888322" y="960403"/>
            <a:ext cx="359393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Main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controlling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factors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of </a:t>
            </a:r>
          </a:p>
          <a:p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gasphase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H</a:t>
            </a:r>
            <a:r>
              <a:rPr lang="de-DE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de-DE" sz="2400" baseline="-25000" dirty="0" smtClean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334068" y="4714111"/>
            <a:ext cx="25648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352184" y="4149079"/>
            <a:ext cx="25648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345359" y="3557641"/>
            <a:ext cx="25648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349741" y="2957124"/>
            <a:ext cx="25648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357491" y="2492895"/>
            <a:ext cx="25648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320757" y="1988840"/>
            <a:ext cx="25648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345359" y="1556791"/>
            <a:ext cx="25648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70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306194" y="1052736"/>
            <a:ext cx="30777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km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738608" y="5797909"/>
            <a:ext cx="234141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VMR (48°N, Apr 2007)</a:t>
            </a:r>
          </a:p>
        </p:txBody>
      </p:sp>
      <p:cxnSp>
        <p:nvCxnSpPr>
          <p:cNvPr id="19" name="Gerade Verbindung 18"/>
          <p:cNvCxnSpPr/>
          <p:nvPr/>
        </p:nvCxnSpPr>
        <p:spPr>
          <a:xfrm>
            <a:off x="3779912" y="3429000"/>
            <a:ext cx="4896544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2591780" y="4426078"/>
            <a:ext cx="6084676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4888322" y="3523679"/>
            <a:ext cx="3513782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Equilibrium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saturation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pressure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of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de-DE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de-DE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vapor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over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H</a:t>
            </a:r>
            <a:r>
              <a:rPr lang="de-DE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de-DE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– H</a:t>
            </a:r>
            <a:r>
              <a:rPr lang="de-DE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O</a:t>
            </a: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aerosol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solution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droplets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4888322" y="4575611"/>
            <a:ext cx="3757439" cy="13849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Photochemical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H</a:t>
            </a:r>
            <a:r>
              <a:rPr lang="de-DE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de-DE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production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by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COS and SO</a:t>
            </a:r>
            <a:r>
              <a:rPr lang="de-DE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oxidation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initiated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by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OH and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heterogeneous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removal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4871265" y="2095098"/>
            <a:ext cx="3773469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de-DE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de-DE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production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COS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photolysis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O(</a:t>
            </a:r>
            <a:r>
              <a:rPr lang="de-DE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P)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loss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photolysis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heterogeneous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removal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due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meteor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smoke   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480827" y="1833790"/>
            <a:ext cx="102592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stronger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de-DE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de-DE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photolysis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480827" y="2865143"/>
            <a:ext cx="102592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removal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meteor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smoke </a:t>
            </a:r>
          </a:p>
        </p:txBody>
      </p:sp>
      <p:cxnSp>
        <p:nvCxnSpPr>
          <p:cNvPr id="24" name="Gerade Verbindung mit Pfeil 23"/>
          <p:cNvCxnSpPr/>
          <p:nvPr/>
        </p:nvCxnSpPr>
        <p:spPr>
          <a:xfrm flipV="1">
            <a:off x="2506749" y="2631394"/>
            <a:ext cx="402564" cy="2563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V="1">
            <a:off x="2497726" y="2127339"/>
            <a:ext cx="252028" cy="1911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24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342188" cy="741600"/>
          </a:xfrm>
        </p:spPr>
        <p:txBody>
          <a:bodyPr/>
          <a:lstStyle/>
          <a:p>
            <a:pPr>
              <a:spcBef>
                <a:spcPts val="3000"/>
              </a:spcBef>
              <a:spcAft>
                <a:spcPts val="1200"/>
              </a:spcAft>
            </a:pPr>
            <a:r>
              <a:rPr lang="en-GB" sz="2800" dirty="0" smtClean="0"/>
              <a:t>H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SO</a:t>
            </a:r>
            <a:r>
              <a:rPr lang="en-GB" sz="2800" baseline="-25000" dirty="0" smtClean="0"/>
              <a:t>4</a:t>
            </a:r>
            <a:r>
              <a:rPr lang="en-GB" sz="2800" dirty="0" smtClean="0"/>
              <a:t> Profiles (mid-latitudes and tropics)</a:t>
            </a:r>
            <a:br>
              <a:rPr lang="en-GB" sz="2800" dirty="0" smtClean="0"/>
            </a:br>
            <a:endParaRPr lang="en-GB" sz="2000" b="0" dirty="0"/>
          </a:p>
        </p:txBody>
      </p:sp>
      <p:sp>
        <p:nvSpPr>
          <p:cNvPr id="3" name="Textfeld 2"/>
          <p:cNvSpPr txBox="1"/>
          <p:nvPr/>
        </p:nvSpPr>
        <p:spPr>
          <a:xfrm>
            <a:off x="5868144" y="6381328"/>
            <a:ext cx="3164328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Courtesy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: Christoph  Brühl, MPI Mainz)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7" b="7325"/>
          <a:stretch/>
        </p:blipFill>
        <p:spPr>
          <a:xfrm>
            <a:off x="5004048" y="852487"/>
            <a:ext cx="3672408" cy="4914072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5857479" y="5942333"/>
            <a:ext cx="2397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latin typeface="Arial" pitchFamily="34" charset="0"/>
                <a:cs typeface="Arial" pitchFamily="34" charset="0"/>
              </a:rPr>
              <a:t>VMR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(2°N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, Apr 2007)</a:t>
            </a:r>
          </a:p>
        </p:txBody>
      </p:sp>
      <p:grpSp>
        <p:nvGrpSpPr>
          <p:cNvPr id="13" name="Gruppieren 12"/>
          <p:cNvGrpSpPr/>
          <p:nvPr/>
        </p:nvGrpSpPr>
        <p:grpSpPr>
          <a:xfrm>
            <a:off x="550584" y="852487"/>
            <a:ext cx="4063387" cy="4914072"/>
            <a:chOff x="550584" y="852487"/>
            <a:chExt cx="4063387" cy="4914072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57" b="6998"/>
            <a:stretch/>
          </p:blipFill>
          <p:spPr>
            <a:xfrm>
              <a:off x="827584" y="852487"/>
              <a:ext cx="3528392" cy="4914072"/>
            </a:xfrm>
            <a:prstGeom prst="rect">
              <a:avLst/>
            </a:prstGeom>
          </p:spPr>
        </p:pic>
        <p:sp>
          <p:nvSpPr>
            <p:cNvPr id="15" name="Textfeld 14"/>
            <p:cNvSpPr txBox="1"/>
            <p:nvPr/>
          </p:nvSpPr>
          <p:spPr>
            <a:xfrm rot="16200000">
              <a:off x="86355" y="2957125"/>
              <a:ext cx="120545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b="1" dirty="0" smtClean="0">
                  <a:latin typeface="Arial" pitchFamily="34" charset="0"/>
                  <a:cs typeface="Arial" pitchFamily="34" charset="0"/>
                </a:rPr>
                <a:t>Log(p/</a:t>
              </a:r>
              <a:r>
                <a:rPr lang="de-DE" b="1" dirty="0" err="1" smtClean="0">
                  <a:latin typeface="Arial" pitchFamily="34" charset="0"/>
                  <a:cs typeface="Arial" pitchFamily="34" charset="0"/>
                </a:rPr>
                <a:t>hPa</a:t>
              </a:r>
              <a:r>
                <a:rPr lang="de-DE" b="1" dirty="0" smtClean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1543723" y="5489560"/>
              <a:ext cx="280846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de-DE" b="1" dirty="0" smtClean="0">
                  <a:latin typeface="Arial" pitchFamily="34" charset="0"/>
                  <a:cs typeface="Arial" pitchFamily="34" charset="0"/>
                </a:rPr>
                <a:t>-14         -12       -10         -8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4334068" y="4714111"/>
              <a:ext cx="25648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4352184" y="4149079"/>
              <a:ext cx="25648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4345359" y="3557641"/>
              <a:ext cx="25648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30</a:t>
              </a: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4349741" y="2957124"/>
              <a:ext cx="25648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40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4357491" y="2492895"/>
              <a:ext cx="25648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50</a:t>
              </a: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4320757" y="1988840"/>
              <a:ext cx="25648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60</a:t>
              </a: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4345359" y="1556791"/>
              <a:ext cx="25648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70</a:t>
              </a: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4306194" y="1052736"/>
              <a:ext cx="30777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km</a:t>
              </a:r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1777248" y="5942333"/>
            <a:ext cx="234141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VMR (48°N, Apr 2007)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5823805" y="5489560"/>
            <a:ext cx="2808461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-14         -12       -10         -8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773995" y="2818624"/>
            <a:ext cx="128240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Lower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VMR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due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lower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temperatues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6415196" y="3649621"/>
            <a:ext cx="0" cy="4994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54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10887"/>
            <a:ext cx="9036496" cy="741600"/>
          </a:xfrm>
        </p:spPr>
        <p:txBody>
          <a:bodyPr/>
          <a:lstStyle/>
          <a:p>
            <a:pPr>
              <a:spcBef>
                <a:spcPts val="3000"/>
              </a:spcBef>
              <a:spcAft>
                <a:spcPts val="1200"/>
              </a:spcAft>
            </a:pPr>
            <a:r>
              <a:rPr lang="en-GB" sz="2800" dirty="0" smtClean="0"/>
              <a:t>H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SO</a:t>
            </a:r>
            <a:r>
              <a:rPr lang="en-GB" sz="2800" baseline="-25000" dirty="0" smtClean="0"/>
              <a:t>4</a:t>
            </a:r>
            <a:r>
              <a:rPr lang="en-GB" sz="2800" dirty="0" smtClean="0"/>
              <a:t> Profiles (volcanic quiescent &amp; unrest periods) </a:t>
            </a:r>
            <a:br>
              <a:rPr lang="en-GB" sz="2800" dirty="0" smtClean="0"/>
            </a:br>
            <a:endParaRPr lang="en-GB" sz="2000" b="0" dirty="0"/>
          </a:p>
        </p:txBody>
      </p:sp>
      <p:sp>
        <p:nvSpPr>
          <p:cNvPr id="3" name="Textfeld 2"/>
          <p:cNvSpPr txBox="1"/>
          <p:nvPr/>
        </p:nvSpPr>
        <p:spPr>
          <a:xfrm>
            <a:off x="5868144" y="6381328"/>
            <a:ext cx="3164328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Courtesy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: Christoph  Brühl, MPI Mainz)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721894" y="5862029"/>
            <a:ext cx="234141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VMR (48°N, Apr 2007)</a:t>
            </a:r>
          </a:p>
        </p:txBody>
      </p:sp>
      <p:sp>
        <p:nvSpPr>
          <p:cNvPr id="12" name="Rechteck 11"/>
          <p:cNvSpPr/>
          <p:nvPr/>
        </p:nvSpPr>
        <p:spPr>
          <a:xfrm>
            <a:off x="5508104" y="5815862"/>
            <a:ext cx="2846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latin typeface="Arial" pitchFamily="34" charset="0"/>
                <a:cs typeface="Arial" pitchFamily="34" charset="0"/>
              </a:rPr>
              <a:t>VMR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(48°N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, Apr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1992/93)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b="11567"/>
          <a:stretch/>
        </p:blipFill>
        <p:spPr>
          <a:xfrm>
            <a:off x="5157216" y="852487"/>
            <a:ext cx="3303216" cy="4637073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5870215" y="5489559"/>
            <a:ext cx="2551981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-14       -12      -10       -8</a:t>
            </a:r>
          </a:p>
        </p:txBody>
      </p:sp>
      <p:grpSp>
        <p:nvGrpSpPr>
          <p:cNvPr id="15" name="Gruppieren 14"/>
          <p:cNvGrpSpPr/>
          <p:nvPr/>
        </p:nvGrpSpPr>
        <p:grpSpPr>
          <a:xfrm>
            <a:off x="550584" y="852487"/>
            <a:ext cx="4063387" cy="4914072"/>
            <a:chOff x="550584" y="852487"/>
            <a:chExt cx="4063387" cy="4914072"/>
          </a:xfrm>
        </p:grpSpPr>
        <p:pic>
          <p:nvPicPr>
            <p:cNvPr id="16" name="Grafik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57" b="6998"/>
            <a:stretch/>
          </p:blipFill>
          <p:spPr>
            <a:xfrm>
              <a:off x="827584" y="852487"/>
              <a:ext cx="3528392" cy="4914072"/>
            </a:xfrm>
            <a:prstGeom prst="rect">
              <a:avLst/>
            </a:prstGeom>
          </p:spPr>
        </p:pic>
        <p:sp>
          <p:nvSpPr>
            <p:cNvPr id="17" name="Textfeld 16"/>
            <p:cNvSpPr txBox="1"/>
            <p:nvPr/>
          </p:nvSpPr>
          <p:spPr>
            <a:xfrm rot="16200000">
              <a:off x="86355" y="2957125"/>
              <a:ext cx="120545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b="1" dirty="0" smtClean="0">
                  <a:latin typeface="Arial" pitchFamily="34" charset="0"/>
                  <a:cs typeface="Arial" pitchFamily="34" charset="0"/>
                </a:rPr>
                <a:t>Log(p/</a:t>
              </a:r>
              <a:r>
                <a:rPr lang="de-DE" b="1" dirty="0" err="1" smtClean="0">
                  <a:latin typeface="Arial" pitchFamily="34" charset="0"/>
                  <a:cs typeface="Arial" pitchFamily="34" charset="0"/>
                </a:rPr>
                <a:t>hPa</a:t>
              </a:r>
              <a:r>
                <a:rPr lang="de-DE" b="1" dirty="0" smtClean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1543723" y="5489560"/>
              <a:ext cx="280846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de-DE" b="1" dirty="0" smtClean="0">
                  <a:latin typeface="Arial" pitchFamily="34" charset="0"/>
                  <a:cs typeface="Arial" pitchFamily="34" charset="0"/>
                </a:rPr>
                <a:t>-14         -12       -10         -8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4334068" y="4714111"/>
              <a:ext cx="25648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4352184" y="4149079"/>
              <a:ext cx="25648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4345359" y="3557641"/>
              <a:ext cx="25648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30</a:t>
              </a: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4349741" y="2957124"/>
              <a:ext cx="25648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40</a:t>
              </a: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4357491" y="2492895"/>
              <a:ext cx="25648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50</a:t>
              </a: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4320757" y="1988840"/>
              <a:ext cx="25648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60</a:t>
              </a: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4345359" y="1556791"/>
              <a:ext cx="25648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70</a:t>
              </a: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4306194" y="1052736"/>
              <a:ext cx="30777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km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335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342188" cy="741600"/>
          </a:xfrm>
        </p:spPr>
        <p:txBody>
          <a:bodyPr/>
          <a:lstStyle/>
          <a:p>
            <a:r>
              <a:rPr lang="en-GB" sz="2800" dirty="0" smtClean="0"/>
              <a:t>In-situ H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SO</a:t>
            </a:r>
            <a:r>
              <a:rPr lang="en-GB" sz="2800" baseline="-25000" dirty="0" smtClean="0"/>
              <a:t>4</a:t>
            </a:r>
            <a:r>
              <a:rPr lang="en-GB" sz="2800" dirty="0" smtClean="0"/>
              <a:t> Measurement Technique:</a:t>
            </a:r>
            <a:br>
              <a:rPr lang="en-GB" sz="2800" dirty="0" smtClean="0"/>
            </a:br>
            <a:r>
              <a:rPr lang="en-GB" sz="2800" dirty="0" smtClean="0"/>
              <a:t>Active and Passive CIMS </a:t>
            </a:r>
            <a:endParaRPr lang="en-GB" sz="2800" dirty="0"/>
          </a:p>
        </p:txBody>
      </p:sp>
      <p:sp>
        <p:nvSpPr>
          <p:cNvPr id="3" name="Textfeld 2"/>
          <p:cNvSpPr txBox="1"/>
          <p:nvPr/>
        </p:nvSpPr>
        <p:spPr>
          <a:xfrm>
            <a:off x="1046014" y="1124744"/>
            <a:ext cx="7996997" cy="61555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CIMS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de-DE" sz="2400" dirty="0">
              <a:latin typeface="Arial" pitchFamily="34" charset="0"/>
              <a:cs typeface="Arial" pitchFamily="34" charset="0"/>
            </a:endParaRPr>
          </a:p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NO</a:t>
            </a:r>
            <a:r>
              <a:rPr lang="de-DE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de-DE" sz="24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(HNO</a:t>
            </a:r>
            <a:r>
              <a:rPr lang="de-DE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de-DE" sz="2400" baseline="-250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(H</a:t>
            </a:r>
            <a:r>
              <a:rPr lang="de-DE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O)</a:t>
            </a:r>
            <a:r>
              <a:rPr lang="de-DE" sz="2400" baseline="-25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+ H</a:t>
            </a:r>
            <a:r>
              <a:rPr lang="de-DE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de-DE" sz="24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-&gt; HSO</a:t>
            </a:r>
            <a:r>
              <a:rPr lang="de-DE" sz="24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de-DE" sz="24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(HNO</a:t>
            </a:r>
            <a:r>
              <a:rPr lang="de-DE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de-DE" sz="2400" baseline="-250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(H</a:t>
            </a:r>
            <a:r>
              <a:rPr lang="de-DE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O)</a:t>
            </a:r>
            <a:r>
              <a:rPr lang="de-DE" sz="2400" baseline="-25000" dirty="0" smtClean="0">
                <a:latin typeface="Arial" pitchFamily="34" charset="0"/>
                <a:cs typeface="Arial" pitchFamily="34" charset="0"/>
              </a:rPr>
              <a:t>m</a:t>
            </a:r>
          </a:p>
          <a:p>
            <a:r>
              <a:rPr lang="de-DE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			+ (h-l+1) HNO</a:t>
            </a:r>
            <a:r>
              <a:rPr lang="de-DE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+ (n-m) H</a:t>
            </a:r>
            <a:r>
              <a:rPr lang="de-DE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O</a:t>
            </a:r>
          </a:p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	       	 	 </a:t>
            </a:r>
          </a:p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de-DE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de-DE" sz="24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] = (1/ k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de-DE" sz="2400" baseline="-25000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) 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ln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(1-R),    R= HSO</a:t>
            </a:r>
            <a:r>
              <a:rPr lang="de-DE" sz="24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de-DE" sz="24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/NO</a:t>
            </a:r>
            <a:r>
              <a:rPr lang="de-DE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de-DE" sz="24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cluster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ions</a:t>
            </a: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endParaRPr lang="de-DE" sz="2400" dirty="0">
              <a:latin typeface="Arial" pitchFamily="34" charset="0"/>
              <a:cs typeface="Arial" pitchFamily="34" charset="0"/>
            </a:endParaRPr>
          </a:p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ACIMS: NO</a:t>
            </a:r>
            <a:r>
              <a:rPr lang="de-DE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de-DE" sz="24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ions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produced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ion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source</a:t>
            </a: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PACIMS: NO</a:t>
            </a:r>
            <a:r>
              <a:rPr lang="de-DE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de-DE" sz="24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produced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ambient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air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cosmic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rays</a:t>
            </a: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k(h=0-2)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measured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Viggiano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et al (1997): 2.3 – 1.7</a:t>
            </a:r>
          </a:p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						       x 10</a:t>
            </a:r>
            <a:r>
              <a:rPr lang="de-DE" sz="2400" baseline="30000" dirty="0" smtClean="0">
                <a:latin typeface="Arial" pitchFamily="34" charset="0"/>
                <a:cs typeface="Arial" pitchFamily="34" charset="0"/>
              </a:rPr>
              <a:t>-9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cm</a:t>
            </a:r>
            <a:r>
              <a:rPr lang="de-DE" sz="24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/s</a:t>
            </a:r>
            <a:endParaRPr lang="de-DE" sz="2400" dirty="0">
              <a:latin typeface="Arial" pitchFamily="34" charset="0"/>
              <a:cs typeface="Arial" pitchFamily="34" charset="0"/>
            </a:endParaRPr>
          </a:p>
          <a:p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tr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drift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time in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cell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(ACIMS)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ion-ion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recombination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lifetime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(PACIMS) </a:t>
            </a:r>
            <a:endParaRPr lang="de-DE" sz="2400" dirty="0">
              <a:latin typeface="Arial" pitchFamily="34" charset="0"/>
              <a:cs typeface="Arial" pitchFamily="34" charset="0"/>
            </a:endParaRPr>
          </a:p>
          <a:p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endParaRPr lang="de-DE" sz="2000" dirty="0">
              <a:latin typeface="Arial" pitchFamily="34" charset="0"/>
              <a:cs typeface="Arial" pitchFamily="34" charset="0"/>
            </a:endParaRPr>
          </a:p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Rechteck 3"/>
          <p:cNvSpPr/>
          <p:nvPr/>
        </p:nvSpPr>
        <p:spPr>
          <a:xfrm>
            <a:off x="899592" y="1700808"/>
            <a:ext cx="7632848" cy="100811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72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342188" cy="741600"/>
          </a:xfrm>
        </p:spPr>
        <p:txBody>
          <a:bodyPr/>
          <a:lstStyle/>
          <a:p>
            <a:r>
              <a:rPr lang="en-GB" sz="2800" dirty="0" smtClean="0"/>
              <a:t>H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SO</a:t>
            </a:r>
            <a:r>
              <a:rPr lang="en-GB" sz="2800" baseline="-25000" dirty="0" smtClean="0"/>
              <a:t>4</a:t>
            </a:r>
            <a:r>
              <a:rPr lang="en-GB" sz="2800" dirty="0" smtClean="0"/>
              <a:t> CIMS measurements:</a:t>
            </a:r>
            <a:br>
              <a:rPr lang="en-GB" sz="2800" dirty="0" smtClean="0"/>
            </a:b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40072" y="1340768"/>
            <a:ext cx="8280920" cy="399256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/>
              <a:t>PBL (ACIMS):			</a:t>
            </a:r>
            <a:r>
              <a:rPr lang="en-GB" sz="2000" dirty="0" err="1" smtClean="0"/>
              <a:t>Eisele</a:t>
            </a:r>
            <a:r>
              <a:rPr lang="en-GB" sz="2000" dirty="0" smtClean="0"/>
              <a:t> &amp; Tanner (1993), </a:t>
            </a:r>
            <a:r>
              <a:rPr lang="en-GB" sz="2000" dirty="0" err="1" smtClean="0"/>
              <a:t>Berresheim</a:t>
            </a:r>
            <a:r>
              <a:rPr lang="en-GB" sz="2000" dirty="0" smtClean="0"/>
              <a:t>  et 					al. (2000), Fiedler et al. (2005),						</a:t>
            </a:r>
            <a:r>
              <a:rPr lang="en-GB" sz="2000" dirty="0" err="1" smtClean="0"/>
              <a:t>Petäjä</a:t>
            </a:r>
            <a:r>
              <a:rPr lang="en-GB" sz="2000" dirty="0" smtClean="0"/>
              <a:t> et al. (2009), Aufmhoff et al.               				(2010), </a:t>
            </a:r>
            <a:r>
              <a:rPr lang="en-GB" sz="2000" dirty="0" err="1" smtClean="0"/>
              <a:t>Zheng</a:t>
            </a:r>
            <a:r>
              <a:rPr lang="en-GB" sz="2000" dirty="0" smtClean="0"/>
              <a:t> et al. (2011)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/>
              <a:t> TP layer (PACIMS)		</a:t>
            </a:r>
            <a:r>
              <a:rPr lang="en-GB" sz="2000" dirty="0" err="1" smtClean="0"/>
              <a:t>Möhler</a:t>
            </a:r>
            <a:r>
              <a:rPr lang="en-GB" sz="2000" dirty="0" smtClean="0"/>
              <a:t> &amp; Arnold (1992) 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/>
              <a:t> STR (PACIMS):		Arnold &amp; Fabian (1980), Arnold &amp; </a:t>
            </a:r>
            <a:r>
              <a:rPr lang="en-GB" sz="2000" dirty="0" err="1" smtClean="0"/>
              <a:t>Bührke</a:t>
            </a:r>
            <a:r>
              <a:rPr lang="en-GB" sz="2000" dirty="0" smtClean="0"/>
              <a:t> 				1983), </a:t>
            </a:r>
            <a:r>
              <a:rPr lang="en-GB" sz="2000" dirty="0" err="1" smtClean="0"/>
              <a:t>Viggiano</a:t>
            </a:r>
            <a:r>
              <a:rPr lang="en-GB" sz="2000" dirty="0" smtClean="0"/>
              <a:t> et al. (1983),       					Schlager et al. (1987</a:t>
            </a:r>
            <a:r>
              <a:rPr lang="en-GB" sz="2000" dirty="0" smtClean="0"/>
              <a:t>)      </a:t>
            </a:r>
            <a:endParaRPr lang="en-GB" sz="2000" dirty="0" smtClean="0"/>
          </a:p>
        </p:txBody>
      </p:sp>
      <p:pic>
        <p:nvPicPr>
          <p:cNvPr id="5" name="Picture 5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41"/>
          <a:stretch>
            <a:fillRect/>
          </a:stretch>
        </p:blipFill>
        <p:spPr bwMode="auto">
          <a:xfrm>
            <a:off x="827584" y="1803284"/>
            <a:ext cx="3511866" cy="220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65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342188" cy="741600"/>
          </a:xfrm>
        </p:spPr>
        <p:txBody>
          <a:bodyPr/>
          <a:lstStyle/>
          <a:p>
            <a:pPr algn="ctr"/>
            <a:r>
              <a:rPr lang="en-GB" sz="2800" dirty="0" smtClean="0"/>
              <a:t>Passive CIMS: Negative Ion Chemistry 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111" y="597948"/>
            <a:ext cx="4303129" cy="563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 rot="16200000">
            <a:off x="1520175" y="3279130"/>
            <a:ext cx="1949252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      Life time / s      </a:t>
            </a:r>
          </a:p>
        </p:txBody>
      </p:sp>
    </p:spTree>
    <p:extLst>
      <p:ext uri="{BB962C8B-B14F-4D97-AF65-F5344CB8AC3E}">
        <p14:creationId xmlns:p14="http://schemas.microsoft.com/office/powerpoint/2010/main" val="382285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 rot="18893724">
            <a:off x="3573794" y="4244657"/>
            <a:ext cx="1424796" cy="8229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46354"/>
            <a:ext cx="8134276" cy="741600"/>
          </a:xfrm>
        </p:spPr>
        <p:txBody>
          <a:bodyPr/>
          <a:lstStyle/>
          <a:p>
            <a:pPr algn="ctr"/>
            <a:r>
              <a:rPr lang="en-GB" sz="2800" dirty="0" smtClean="0"/>
              <a:t>Passive CIMS: Ion-Ion-Recombination Lifetime</a:t>
            </a:r>
            <a:endParaRPr lang="en-GB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"/>
          <a:stretch/>
        </p:blipFill>
        <p:spPr bwMode="auto">
          <a:xfrm rot="60000">
            <a:off x="2134284" y="593072"/>
            <a:ext cx="5133594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 rot="16200000">
            <a:off x="1134014" y="2996951"/>
            <a:ext cx="167674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Altitude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 /  km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139952" y="5933365"/>
            <a:ext cx="140583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Lifetime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/  s</a:t>
            </a:r>
          </a:p>
        </p:txBody>
      </p:sp>
      <p:sp>
        <p:nvSpPr>
          <p:cNvPr id="12" name="Rechteck 11"/>
          <p:cNvSpPr/>
          <p:nvPr/>
        </p:nvSpPr>
        <p:spPr>
          <a:xfrm rot="2641834">
            <a:off x="3989361" y="4734991"/>
            <a:ext cx="1061814" cy="40400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 rot="17702431">
            <a:off x="6460190" y="1333701"/>
            <a:ext cx="786841" cy="40400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 rot="8333356">
            <a:off x="4469826" y="3665417"/>
            <a:ext cx="608102" cy="28803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 rot="8333356">
            <a:off x="3323495" y="4484550"/>
            <a:ext cx="608102" cy="28803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097655" y="3864107"/>
            <a:ext cx="1458733" cy="12311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ion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density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measurements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calculated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recommbination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coefficients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9" name="Gerade Verbindung mit Pfeil 8"/>
          <p:cNvCxnSpPr>
            <a:endCxn id="8" idx="3"/>
          </p:cNvCxnSpPr>
          <p:nvPr/>
        </p:nvCxnSpPr>
        <p:spPr>
          <a:xfrm flipH="1" flipV="1">
            <a:off x="4544793" y="4009352"/>
            <a:ext cx="535711" cy="47030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30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R-Präsentation 4:3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sp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545</Words>
  <Application>Microsoft Office PowerPoint</Application>
  <PresentationFormat>Bildschirmpräsentation (4:3)</PresentationFormat>
  <Paragraphs>152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DLR-Präsentation 4:3 Englisch</vt:lpstr>
      <vt:lpstr>Gas-phase sulfuric acid in the stratosphere: measurement technique, previous and future observations  Hans Schlager1 &amp; Frank Arnold1,2  1DLR-Institut für Physik der Atmosphäre Oberpfaffenhofen 2Max-Planck-Institut für Kernphysik, Heidelberg </vt:lpstr>
      <vt:lpstr>Background</vt:lpstr>
      <vt:lpstr>H2SO4 Profile (volcanic quiescent period) </vt:lpstr>
      <vt:lpstr>H2SO4 Profiles (mid-latitudes and tropics) </vt:lpstr>
      <vt:lpstr>H2SO4 Profiles (volcanic quiescent &amp; unrest periods)  </vt:lpstr>
      <vt:lpstr>In-situ H2SO4 Measurement Technique: Active and Passive CIMS </vt:lpstr>
      <vt:lpstr>H2SO4 CIMS measurements:  </vt:lpstr>
      <vt:lpstr>Passive CIMS: Negative Ion Chemistry </vt:lpstr>
      <vt:lpstr>Passive CIMS: Ion-Ion-Recombination Lifetime</vt:lpstr>
      <vt:lpstr>Passive CIMS: Negative Ion Mass Spectrum</vt:lpstr>
      <vt:lpstr>Passive CIMS: Measured H2SO4 Profiles</vt:lpstr>
      <vt:lpstr>Temperatures 30 hPa (Radiosonde data) </vt:lpstr>
      <vt:lpstr>Signature of El Chichon Eruption</vt:lpstr>
      <vt:lpstr>StratoClim: H2SO4 measurements on board the Geophysica </vt:lpstr>
      <vt:lpstr>PowerPoint-Präsentation</vt:lpstr>
    </vt:vector>
  </TitlesOfParts>
  <Company>T-Systems SfR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Mayerhofer, Ludwig</dc:creator>
  <cp:lastModifiedBy>Schlager, Hans</cp:lastModifiedBy>
  <cp:revision>150</cp:revision>
  <dcterms:created xsi:type="dcterms:W3CDTF">2012-06-19T06:51:55Z</dcterms:created>
  <dcterms:modified xsi:type="dcterms:W3CDTF">2013-10-28T11:54:56Z</dcterms:modified>
</cp:coreProperties>
</file>