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816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/>
        </p:nvSpPr>
        <p:spPr>
          <a:xfrm>
            <a:off x="0" y="0"/>
            <a:ext cx="9144000" cy="5176499"/>
          </a:xfrm>
          <a:prstGeom prst="rect">
            <a:avLst/>
          </a:prstGeom>
          <a:gradFill>
            <a:gsLst>
              <a:gs pos="0">
                <a:srgbClr val="003171"/>
              </a:gs>
              <a:gs pos="100000">
                <a:srgbClr val="549FFF"/>
              </a:gs>
            </a:gsLst>
            <a:lin ang="792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9" name="Shape 9"/>
          <p:cNvSpPr/>
          <p:nvPr/>
        </p:nvSpPr>
        <p:spPr>
          <a:xfrm flipH="1">
            <a:off x="-3832" y="12039"/>
            <a:ext cx="10925833" cy="5165065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40784"/>
                </a:srgbClr>
              </a:gs>
              <a:gs pos="41000">
                <a:srgbClr val="003171">
                  <a:alpha val="94901"/>
                </a:srgbClr>
              </a:gs>
              <a:gs pos="100000">
                <a:srgbClr val="003171">
                  <a:alpha val="94901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0" name="Shape 10"/>
          <p:cNvSpPr/>
          <p:nvPr/>
        </p:nvSpPr>
        <p:spPr>
          <a:xfrm flipH="1">
            <a:off x="14659" y="660"/>
            <a:ext cx="10500940" cy="5165065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endParaRPr/>
          </a:p>
        </p:txBody>
      </p:sp>
      <p:sp>
        <p:nvSpPr>
          <p:cNvPr id="11" name="Shape 11"/>
          <p:cNvSpPr/>
          <p:nvPr/>
        </p:nvSpPr>
        <p:spPr>
          <a:xfrm>
            <a:off x="-846666" y="-661"/>
            <a:ext cx="2167466" cy="5176308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2" name="Shape 12"/>
          <p:cNvSpPr/>
          <p:nvPr/>
        </p:nvSpPr>
        <p:spPr>
          <a:xfrm rot="10800000" flipH="1">
            <a:off x="-524933" y="131"/>
            <a:ext cx="1403434" cy="5176308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ctrTitle"/>
          </p:nvPr>
        </p:nvSpPr>
        <p:spPr>
          <a:xfrm>
            <a:off x="1082040" y="1242060"/>
            <a:ext cx="7050900" cy="1102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indent="304800" algn="r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indent="304800" algn="r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indent="304800" algn="r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indent="304800" algn="r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indent="304800" algn="r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indent="304800" algn="r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indent="304800" algn="r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indent="304800" algn="r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indent="304800" algn="r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ubTitle" idx="1"/>
          </p:nvPr>
        </p:nvSpPr>
        <p:spPr>
          <a:xfrm>
            <a:off x="1082040" y="2423159"/>
            <a:ext cx="7035899" cy="694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0" indent="152400" algn="r"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1pPr>
            <a:lvl2pPr marL="0" indent="152400"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2pPr>
            <a:lvl3pPr marL="0" indent="152400" algn="r">
              <a:spcBef>
                <a:spcPts val="0"/>
              </a:spcBef>
              <a:buClr>
                <a:schemeClr val="lt1"/>
              </a:buClr>
              <a:buNone/>
              <a:defRPr>
                <a:solidFill>
                  <a:schemeClr val="lt1"/>
                </a:solidFill>
              </a:defRPr>
            </a:lvl3pPr>
            <a:lvl4pPr marL="0" indent="152400"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4pPr>
            <a:lvl5pPr marL="0" indent="152400"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5pPr>
            <a:lvl6pPr marL="0" indent="152400"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6pPr>
            <a:lvl7pPr marL="0" indent="152400"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7pPr>
            <a:lvl8pPr marL="0" indent="152400"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8pPr>
            <a:lvl9pPr marL="0" indent="152400"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 rot="10800000" flipH="1">
            <a:off x="-348182" y="-16424"/>
            <a:ext cx="1723519" cy="5159924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457200" y="1244242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18" name="Shape 18"/>
          <p:cNvSpPr/>
          <p:nvPr/>
        </p:nvSpPr>
        <p:spPr>
          <a:xfrm rot="10800000" flipH="1">
            <a:off x="-1118653" y="774"/>
            <a:ext cx="3100650" cy="5142725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9" name="Shape 19"/>
          <p:cNvSpPr/>
          <p:nvPr/>
        </p:nvSpPr>
        <p:spPr>
          <a:xfrm rot="10800000">
            <a:off x="8088846" y="-9550"/>
            <a:ext cx="1100667" cy="5153050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 rot="10800000" flipH="1">
            <a:off x="-348182" y="-16424"/>
            <a:ext cx="1723519" cy="5159924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3" name="Shape 23"/>
          <p:cNvSpPr/>
          <p:nvPr/>
        </p:nvSpPr>
        <p:spPr>
          <a:xfrm rot="10800000" flipH="1">
            <a:off x="-1118653" y="774"/>
            <a:ext cx="3100650" cy="5142725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4" name="Shape 24"/>
          <p:cNvSpPr/>
          <p:nvPr/>
        </p:nvSpPr>
        <p:spPr>
          <a:xfrm rot="10800000">
            <a:off x="8088846" y="-9550"/>
            <a:ext cx="1100667" cy="5153050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457200" y="1244242"/>
            <a:ext cx="4038599" cy="3630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2"/>
          </p:nvPr>
        </p:nvSpPr>
        <p:spPr>
          <a:xfrm>
            <a:off x="4648200" y="1244242"/>
            <a:ext cx="4038599" cy="3630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/>
        </p:nvSpPr>
        <p:spPr>
          <a:xfrm rot="10800000" flipH="1">
            <a:off x="-348182" y="-16424"/>
            <a:ext cx="1723519" cy="5159924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0" name="Shape 30"/>
          <p:cNvSpPr/>
          <p:nvPr/>
        </p:nvSpPr>
        <p:spPr>
          <a:xfrm rot="10800000" flipH="1">
            <a:off x="-1118653" y="774"/>
            <a:ext cx="3100650" cy="5142725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1" name="Shape 31"/>
          <p:cNvSpPr/>
          <p:nvPr/>
        </p:nvSpPr>
        <p:spPr>
          <a:xfrm rot="10800000">
            <a:off x="8088846" y="-9550"/>
            <a:ext cx="1100667" cy="5153050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Shape 34"/>
          <p:cNvGrpSpPr/>
          <p:nvPr/>
        </p:nvGrpSpPr>
        <p:grpSpPr>
          <a:xfrm>
            <a:off x="-6264" y="3700039"/>
            <a:ext cx="9150267" cy="2325488"/>
            <a:chOff x="-6264" y="4933386"/>
            <a:chExt cx="9150267" cy="3100650"/>
          </a:xfrm>
        </p:grpSpPr>
        <p:sp>
          <p:nvSpPr>
            <p:cNvPr id="35" name="Shape 35"/>
            <p:cNvSpPr/>
            <p:nvPr/>
          </p:nvSpPr>
          <p:spPr>
            <a:xfrm>
              <a:off x="-7" y="5537200"/>
              <a:ext cx="9144008" cy="1574769"/>
            </a:xfrm>
            <a:custGeom>
              <a:avLst/>
              <a:gdLst/>
              <a:ahLst/>
              <a:cxnLst/>
              <a:rect l="0" t="0" r="0" b="0"/>
              <a:pathLst>
                <a:path w="9144009" h="1257301" extrusionOk="0">
                  <a:moveTo>
                    <a:pt x="5" y="266700"/>
                  </a:moveTo>
                  <a:cubicBezTo>
                    <a:pt x="8115305" y="1257301"/>
                    <a:pt x="7620009" y="0"/>
                    <a:pt x="9144009" y="186267"/>
                  </a:cubicBezTo>
                  <a:cubicBezTo>
                    <a:pt x="9144008" y="441678"/>
                    <a:pt x="9143998" y="818763"/>
                    <a:pt x="9143997" y="1074174"/>
                  </a:cubicBezTo>
                  <a:lnTo>
                    <a:pt x="0" y="1086874"/>
                  </a:lnTo>
                  <a:cubicBezTo>
                    <a:pt x="0" y="854041"/>
                    <a:pt x="5" y="499533"/>
                    <a:pt x="5" y="266700"/>
                  </a:cubicBezTo>
                  <a:close/>
                </a:path>
              </a:pathLst>
            </a:custGeom>
            <a:gradFill>
              <a:gsLst>
                <a:gs pos="0">
                  <a:srgbClr val="549FFF"/>
                </a:gs>
                <a:gs pos="100000">
                  <a:srgbClr val="003171">
                    <a:alpha val="51764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endParaRPr/>
            </a:p>
          </p:txBody>
        </p:sp>
        <p:sp>
          <p:nvSpPr>
            <p:cNvPr id="36" name="Shape 36"/>
            <p:cNvSpPr/>
            <p:nvPr/>
          </p:nvSpPr>
          <p:spPr>
            <a:xfrm rot="5400000" flipH="1">
              <a:off x="3018543" y="1908578"/>
              <a:ext cx="3100650" cy="9150266"/>
            </a:xfrm>
            <a:custGeom>
              <a:avLst/>
              <a:gdLst/>
              <a:ahLst/>
              <a:cxnLst/>
              <a:rect l="0" t="0" r="0" b="0"/>
              <a:pathLst>
                <a:path w="8053639" h="6879900" extrusionOk="0">
                  <a:moveTo>
                    <a:pt x="4696126" y="16025"/>
                  </a:moveTo>
                  <a:lnTo>
                    <a:pt x="2920537" y="0"/>
                  </a:lnTo>
                  <a:cubicBezTo>
                    <a:pt x="2927053" y="2293300"/>
                    <a:pt x="2933568" y="4586600"/>
                    <a:pt x="2940084" y="6879900"/>
                  </a:cubicBezTo>
                  <a:lnTo>
                    <a:pt x="4085318" y="6861462"/>
                  </a:lnTo>
                  <a:cubicBezTo>
                    <a:pt x="8053639" y="4651267"/>
                    <a:pt x="0" y="3113439"/>
                    <a:pt x="4696126" y="16025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78823"/>
                  </a:srgbClr>
                </a:gs>
                <a:gs pos="41000">
                  <a:srgbClr val="003171">
                    <a:alpha val="78823"/>
                  </a:srgbClr>
                </a:gs>
                <a:gs pos="100000">
                  <a:srgbClr val="003171">
                    <a:alpha val="78823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endParaRPr/>
            </a:p>
          </p:txBody>
        </p:sp>
        <p:sp>
          <p:nvSpPr>
            <p:cNvPr id="37" name="Shape 37"/>
            <p:cNvSpPr/>
            <p:nvPr/>
          </p:nvSpPr>
          <p:spPr>
            <a:xfrm>
              <a:off x="-7" y="5740400"/>
              <a:ext cx="9144010" cy="1574769"/>
            </a:xfrm>
            <a:custGeom>
              <a:avLst/>
              <a:gdLst/>
              <a:ahLst/>
              <a:cxnLst/>
              <a:rect l="0" t="0" r="0" b="0"/>
              <a:pathLst>
                <a:path w="9144011" h="1257301" extrusionOk="0">
                  <a:moveTo>
                    <a:pt x="7" y="266700"/>
                  </a:moveTo>
                  <a:cubicBezTo>
                    <a:pt x="8115307" y="1257301"/>
                    <a:pt x="7620011" y="0"/>
                    <a:pt x="9144011" y="186267"/>
                  </a:cubicBezTo>
                  <a:lnTo>
                    <a:pt x="9144011" y="921775"/>
                  </a:lnTo>
                  <a:lnTo>
                    <a:pt x="0" y="931914"/>
                  </a:lnTo>
                  <a:cubicBezTo>
                    <a:pt x="0" y="699081"/>
                    <a:pt x="7" y="499533"/>
                    <a:pt x="7" y="266700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81960"/>
                  </a:srgbClr>
                </a:gs>
                <a:gs pos="100000">
                  <a:srgbClr val="003171">
                    <a:alpha val="8196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399" cy="6035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marL="0" indent="152400" algn="ctr">
              <a:buSzPct val="100000"/>
              <a:buNone/>
              <a:defRPr sz="2400"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2"/>
            </a:gs>
            <a:gs pos="100000">
              <a:schemeClr val="accent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marL="0" indent="254000">
              <a:buClr>
                <a:srgbClr val="00387E"/>
              </a:buClr>
              <a:buSzPct val="100000"/>
              <a:buFont typeface="Trebuchet MS"/>
              <a:buNone/>
              <a:defRPr sz="4000" b="1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indent="254000">
              <a:buClr>
                <a:srgbClr val="00387E"/>
              </a:buClr>
              <a:buSzPct val="100000"/>
              <a:buFont typeface="Trebuchet MS"/>
              <a:buNone/>
              <a:defRPr sz="4000" b="1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indent="254000">
              <a:buClr>
                <a:srgbClr val="00387E"/>
              </a:buClr>
              <a:buSzPct val="100000"/>
              <a:buFont typeface="Trebuchet MS"/>
              <a:buNone/>
              <a:defRPr sz="4000" b="1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indent="254000">
              <a:buClr>
                <a:srgbClr val="00387E"/>
              </a:buClr>
              <a:buSzPct val="100000"/>
              <a:buFont typeface="Trebuchet MS"/>
              <a:buNone/>
              <a:defRPr sz="4000" b="1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indent="254000">
              <a:buClr>
                <a:srgbClr val="00387E"/>
              </a:buClr>
              <a:buSzPct val="100000"/>
              <a:buFont typeface="Trebuchet MS"/>
              <a:buNone/>
              <a:defRPr sz="4000" b="1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indent="254000">
              <a:buClr>
                <a:srgbClr val="00387E"/>
              </a:buClr>
              <a:buSzPct val="100000"/>
              <a:buFont typeface="Trebuchet MS"/>
              <a:buNone/>
              <a:defRPr sz="4000" b="1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indent="254000">
              <a:buClr>
                <a:srgbClr val="00387E"/>
              </a:buClr>
              <a:buSzPct val="100000"/>
              <a:buFont typeface="Trebuchet MS"/>
              <a:buNone/>
              <a:defRPr sz="4000" b="1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indent="254000">
              <a:buClr>
                <a:srgbClr val="00387E"/>
              </a:buClr>
              <a:buSzPct val="100000"/>
              <a:buFont typeface="Trebuchet MS"/>
              <a:buNone/>
              <a:defRPr sz="4000" b="1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indent="254000">
              <a:buClr>
                <a:srgbClr val="00387E"/>
              </a:buClr>
              <a:buSzPct val="100000"/>
              <a:buFont typeface="Trebuchet MS"/>
              <a:buNone/>
              <a:defRPr sz="4000" b="1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95400"/>
            <a:ext cx="8229600" cy="3394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342900" indent="-139700">
              <a:buClr>
                <a:schemeClr val="dk2"/>
              </a:buClr>
              <a:buSzPct val="100000"/>
              <a:buFont typeface="Trebuchet MS"/>
              <a:defRPr sz="3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742950" indent="-107950">
              <a:spcBef>
                <a:spcPts val="560"/>
              </a:spcBef>
              <a:buClr>
                <a:schemeClr val="dk2"/>
              </a:buClr>
              <a:buSzPct val="100000"/>
              <a:buFont typeface="Trebuchet MS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143000" indent="-76200"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600200" indent="-101600"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057400" indent="-101600"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514600" indent="-101600"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971800" indent="-101600"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429000" indent="-101600"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886200" indent="-101600"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ctrTitle"/>
          </p:nvPr>
        </p:nvSpPr>
        <p:spPr>
          <a:xfrm>
            <a:off x="1082040" y="1242060"/>
            <a:ext cx="7050900" cy="1102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Stratospheric Sulfur and its Role in Climate</a:t>
            </a:r>
          </a:p>
        </p:txBody>
      </p:sp>
      <p:sp>
        <p:nvSpPr>
          <p:cNvPr id="42" name="Shape 42"/>
          <p:cNvSpPr txBox="1">
            <a:spLocks noGrp="1"/>
          </p:cNvSpPr>
          <p:nvPr>
            <p:ph type="subTitle" idx="1"/>
          </p:nvPr>
        </p:nvSpPr>
        <p:spPr>
          <a:xfrm>
            <a:off x="1082050" y="2423146"/>
            <a:ext cx="7035899" cy="913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/>
              <a:t>Workshop </a:t>
            </a:r>
          </a:p>
          <a:p>
            <a:pPr>
              <a:buNone/>
            </a:pPr>
            <a:r>
              <a:rPr lang="en"/>
              <a:t>28 - 30th October 2013</a:t>
            </a:r>
          </a:p>
        </p:txBody>
      </p:sp>
      <p:sp>
        <p:nvSpPr>
          <p:cNvPr id="43" name="Shape 43"/>
          <p:cNvSpPr/>
          <p:nvPr/>
        </p:nvSpPr>
        <p:spPr>
          <a:xfrm>
            <a:off x="5805773" y="4029173"/>
            <a:ext cx="1419525" cy="60615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grpSp>
        <p:nvGrpSpPr>
          <p:cNvPr id="44" name="Shape 44"/>
          <p:cNvGrpSpPr/>
          <p:nvPr/>
        </p:nvGrpSpPr>
        <p:grpSpPr>
          <a:xfrm>
            <a:off x="7298214" y="3600171"/>
            <a:ext cx="1157754" cy="1035145"/>
            <a:chOff x="758550" y="2746500"/>
            <a:chExt cx="1631099" cy="1510499"/>
          </a:xfrm>
        </p:grpSpPr>
        <p:sp>
          <p:nvSpPr>
            <p:cNvPr id="45" name="Shape 45"/>
            <p:cNvSpPr/>
            <p:nvPr/>
          </p:nvSpPr>
          <p:spPr>
            <a:xfrm>
              <a:off x="758550" y="2746500"/>
              <a:ext cx="1631099" cy="1510499"/>
            </a:xfrm>
            <a:prstGeom prst="rect">
              <a:avLst/>
            </a:prstGeom>
            <a:solidFill>
              <a:schemeClr val="lt1"/>
            </a:solidFill>
            <a:ln w="19050" cap="flat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6" name="Shape 46"/>
            <p:cNvSpPr/>
            <p:nvPr/>
          </p:nvSpPr>
          <p:spPr>
            <a:xfrm>
              <a:off x="839875" y="2831962"/>
              <a:ext cx="1400175" cy="1419225"/>
            </a:xfrm>
            <a:prstGeom prst="rect">
              <a:avLst/>
            </a:prstGeom>
            <a:blipFill>
              <a:blip r:embed="rId4"/>
              <a:stretch>
                <a:fillRect/>
              </a:stretch>
            </a:blipFill>
            <a:ln>
              <a:noFill/>
            </a:ln>
          </p:spPr>
        </p:sp>
      </p:grp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457200" y="1244242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/>
              <a:t>Ray Wang &amp; GT for hosting us</a:t>
            </a:r>
          </a:p>
          <a:p>
            <a:pPr marL="457200" lvl="0" indent="-381000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/>
              <a:t>Tom Becher for support (SSiRC web-page)</a:t>
            </a:r>
          </a:p>
          <a:p>
            <a:pPr marL="457200" lvl="0" indent="-381000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/>
              <a:t>Kendra Nolley for on-site support</a:t>
            </a:r>
          </a:p>
          <a:p>
            <a:pPr marL="457200" lvl="0" indent="-381000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/>
              <a:t>SPARC &amp; WCRP for travel support</a:t>
            </a:r>
          </a:p>
        </p:txBody>
      </p:sp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Thanks to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457200" y="1244242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 dirty="0"/>
              <a:t>Ice-breaker: TODAY 6:15 pm</a:t>
            </a:r>
          </a:p>
          <a:p>
            <a:pPr marL="457200" lvl="0" indent="-381000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 dirty="0"/>
              <a:t>Continental breakfast each day (from 7:00 to 10 a.m.) @ conference center</a:t>
            </a:r>
          </a:p>
          <a:p>
            <a:pPr marL="457200" lvl="0" indent="-381000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 dirty="0"/>
              <a:t>Lunch on your own - a list of local restaurants is available in program</a:t>
            </a:r>
          </a:p>
          <a:p>
            <a:pPr marL="457200" lvl="0" indent="-381000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 dirty="0"/>
              <a:t>Please see Larry or Stefanie to upload talks </a:t>
            </a:r>
          </a:p>
          <a:p>
            <a:pPr marL="457200" lvl="0" indent="-381000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 dirty="0"/>
              <a:t>Wireless </a:t>
            </a:r>
            <a:r>
              <a:rPr lang="en" sz="2400" dirty="0" smtClean="0"/>
              <a:t>password</a:t>
            </a:r>
            <a:r>
              <a:rPr lang="en" sz="2400" dirty="0" smtClean="0"/>
              <a:t>: 29DFN (GTVisitor)</a:t>
            </a:r>
            <a:endParaRPr lang="en" sz="2400" dirty="0"/>
          </a:p>
        </p:txBody>
      </p:sp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Organization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457200" y="1244242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/>
              <a:t>SSiRC is a new activity in the second phase of SPARC (Stratosphere-Troposphere Processes and their role in Climate)</a:t>
            </a:r>
          </a:p>
          <a:p>
            <a:pPr marL="457200" lvl="0" indent="-381000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/>
              <a:t>Was established and endorsed by the SPARC SSG in 2012.</a:t>
            </a:r>
          </a:p>
          <a:p>
            <a:pPr marL="457200" lvl="0" indent="-381000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/>
              <a:t>The present workshop is the first large meeting.</a:t>
            </a:r>
          </a:p>
          <a:p>
            <a:endParaRPr/>
          </a:p>
          <a:p>
            <a:pPr lvl="0">
              <a:spcBef>
                <a:spcPts val="600"/>
              </a:spcBef>
              <a:buNone/>
            </a:pPr>
            <a:r>
              <a:rPr lang="en" sz="2400"/>
              <a:t>ww.sparc-ssirc.org</a:t>
            </a:r>
          </a:p>
        </p:txBody>
      </p:sp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What is SSiRC?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457200" y="1244242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/>
              <a:t>Stratospheric aerosol can have a strong effect on surface climate</a:t>
            </a:r>
          </a:p>
          <a:p>
            <a:pPr marL="457200" lvl="0" indent="-381000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/>
              <a:t>Processes which maintain the stratospheric aerosol layer are not well understood</a:t>
            </a:r>
          </a:p>
          <a:p>
            <a:pPr marL="457200" lvl="0" indent="-38100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/>
              <a:t>It is clear that some crucial sulfur-bearing species are not well measured at the tropopause into the stratosphere</a:t>
            </a:r>
          </a:p>
        </p:txBody>
      </p:sp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Motivation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457200" y="1244242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sz="2400" b="1"/>
              <a:t>Scientific goals</a:t>
            </a:r>
          </a:p>
          <a:p>
            <a:pPr marL="457200" lvl="0" indent="-381000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/>
              <a:t>Improve understanding of the processes that sustain the stratospheric aerosol layer and their variability and long term changes.</a:t>
            </a:r>
          </a:p>
          <a:p>
            <a:pPr marL="914400" lvl="1" indent="-342900" rtl="0">
              <a:spcBef>
                <a:spcPts val="60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 sz="1800"/>
              <a:t>TTL Processes</a:t>
            </a:r>
          </a:p>
          <a:p>
            <a:pPr marL="914400" lvl="1" indent="-342900" rtl="0">
              <a:spcBef>
                <a:spcPts val="60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 sz="1800"/>
              <a:t>Processes that distribute aerosol in the stratosphere</a:t>
            </a:r>
          </a:p>
          <a:p>
            <a:pPr marL="914400" lvl="1" indent="-342900" rtl="0">
              <a:spcBef>
                <a:spcPts val="60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 sz="1800"/>
              <a:t>Impact of volcanoes on the Earth System</a:t>
            </a:r>
          </a:p>
          <a:p>
            <a:pPr marL="457200" lvl="0" indent="-38100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/>
              <a:t>Increase our ability to assess the effects of large volcanic eruptions and climate engineering schemes.</a:t>
            </a:r>
          </a:p>
        </p:txBody>
      </p:sp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 sz="3600"/>
              <a:t>What are the key goals of SSiRC?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457200" y="1244242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sz="2400" b="1"/>
              <a:t>Programmatic goals</a:t>
            </a:r>
          </a:p>
          <a:p>
            <a:pPr marL="457200" lvl="0" indent="-381000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/>
              <a:t>Provide an umbrella for various individual activities at several places.</a:t>
            </a:r>
          </a:p>
          <a:p>
            <a:pPr marL="457200" lvl="0" indent="-381000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/>
              <a:t>Encourage &amp; support new instrumentation &amp; measurements of sulfur containing compounds.</a:t>
            </a:r>
          </a:p>
          <a:p>
            <a:pPr marL="457200" lvl="0" indent="-381000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/>
              <a:t>Initiate new model/data intercomparisons.</a:t>
            </a:r>
          </a:p>
          <a:p>
            <a:pPr marL="457200" lvl="0" indent="-381000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/>
              <a:t>Facilitate the development of sulfur-aerosol chemistry module for climate models</a:t>
            </a:r>
          </a:p>
        </p:txBody>
      </p:sp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n" sz="3600"/>
              <a:t>What are the key goals of SSiRC?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457200" y="1244242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600"/>
              </a:spcBef>
              <a:buNone/>
            </a:pPr>
            <a:r>
              <a:rPr lang="en" sz="3000"/>
              <a:t>Tuesday afternoon (16:30 - 18:00)</a:t>
            </a:r>
          </a:p>
          <a:p>
            <a:pPr marL="914400" lvl="0" indent="-381000" rtl="0">
              <a:spcBef>
                <a:spcPts val="600"/>
              </a:spcBef>
              <a:buClr>
                <a:schemeClr val="dk2"/>
              </a:buClr>
              <a:buSzPct val="100000"/>
              <a:buFont typeface="Trebuchet MS"/>
              <a:buAutoNum type="arabicPeriod"/>
            </a:pPr>
            <a:r>
              <a:rPr lang="en" sz="2400"/>
              <a:t>Satellite and airborne field campaign discussions (Room 222) - Marc von Hobe</a:t>
            </a:r>
          </a:p>
          <a:p>
            <a:pPr marL="914400" lvl="0" indent="-381000" rtl="0">
              <a:spcBef>
                <a:spcPts val="600"/>
              </a:spcBef>
              <a:buClr>
                <a:schemeClr val="dk2"/>
              </a:buClr>
              <a:buSzPct val="100000"/>
              <a:buFont typeface="Trebuchet MS"/>
              <a:buAutoNum type="arabicPeriod"/>
            </a:pPr>
            <a:r>
              <a:rPr lang="en" sz="2400"/>
              <a:t>Model intercomparison (Room 330) - Claudia Timmreck</a:t>
            </a:r>
          </a:p>
        </p:txBody>
      </p:sp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Breakout Groups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457200" y="1244242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600"/>
              </a:spcBef>
              <a:buNone/>
            </a:pPr>
            <a:r>
              <a:rPr lang="en"/>
              <a:t>Monday afternoon (16:45-18:00)</a:t>
            </a:r>
          </a:p>
          <a:p>
            <a:pPr marL="457200" lvl="0" indent="-381000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/>
              <a:t>Markus Rex/Terry Deshler: Google X Project Loon</a:t>
            </a:r>
          </a:p>
          <a:p>
            <a:pPr lvl="0" rtl="0">
              <a:spcBef>
                <a:spcPts val="600"/>
              </a:spcBef>
              <a:buNone/>
            </a:pPr>
            <a:r>
              <a:rPr lang="en"/>
              <a:t>Wednesday afternoon (16:15-17:30)</a:t>
            </a:r>
          </a:p>
          <a:p>
            <a:pPr marL="457200" lvl="0" indent="-381000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/>
              <a:t>Larry Thomason/Tom Peter: Years after ASAP</a:t>
            </a:r>
          </a:p>
          <a:p>
            <a:pPr marL="457200" lvl="0" indent="-381000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/>
              <a:t>Ross: ATTREX, CONTRAST and CAST</a:t>
            </a:r>
          </a:p>
          <a:p>
            <a:pPr marL="457200" lvl="0" indent="-381000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/>
              <a:t>Markus: StratoClim</a:t>
            </a:r>
          </a:p>
          <a:p>
            <a:pPr marL="457200" lvl="0" indent="-381000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/>
              <a:t>Summary of breakout-group discussions</a:t>
            </a:r>
          </a:p>
          <a:p>
            <a:endParaRPr/>
          </a:p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Plenary Discussions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wave">
  <a:themeElements>
    <a:clrScheme name="Custom 506">
      <a:dk1>
        <a:srgbClr val="000000"/>
      </a:dk1>
      <a:lt1>
        <a:srgbClr val="FFFFFF"/>
      </a:lt1>
      <a:dk2>
        <a:srgbClr val="00387E"/>
      </a:dk2>
      <a:lt2>
        <a:srgbClr val="C6D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87E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357</Words>
  <Application>Microsoft Office PowerPoint</Application>
  <PresentationFormat>On-screen Show (16:9)</PresentationFormat>
  <Paragraphs>49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wave</vt:lpstr>
      <vt:lpstr>Stratospheric Sulfur and its Role in Climate</vt:lpstr>
      <vt:lpstr>Thanks to</vt:lpstr>
      <vt:lpstr>Organization</vt:lpstr>
      <vt:lpstr>What is SSiRC?</vt:lpstr>
      <vt:lpstr>Motivation</vt:lpstr>
      <vt:lpstr>What are the key goals of SSiRC?</vt:lpstr>
      <vt:lpstr>What are the key goals of SSiRC?</vt:lpstr>
      <vt:lpstr>Breakout Groups</vt:lpstr>
      <vt:lpstr>Plenary Discussions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Stratospheric Sulfur and its Role in Climate</dc:title>
  <cp:lastModifiedBy>Thomason</cp:lastModifiedBy>
  <cp:revision>1</cp:revision>
  <dcterms:modified xsi:type="dcterms:W3CDTF">2013-10-28T12:25:31Z</dcterms:modified>
</cp:coreProperties>
</file>