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73" r:id="rId3"/>
    <p:sldId id="257" r:id="rId4"/>
    <p:sldId id="275" r:id="rId5"/>
    <p:sldId id="261" r:id="rId6"/>
    <p:sldId id="272" r:id="rId7"/>
    <p:sldId id="271" r:id="rId8"/>
    <p:sldId id="258" r:id="rId9"/>
    <p:sldId id="259" r:id="rId10"/>
    <p:sldId id="260" r:id="rId11"/>
    <p:sldId id="263" r:id="rId12"/>
    <p:sldId id="264" r:id="rId13"/>
    <p:sldId id="265" r:id="rId14"/>
    <p:sldId id="266" r:id="rId15"/>
    <p:sldId id="268" r:id="rId16"/>
    <p:sldId id="269" r:id="rId17"/>
    <p:sldId id="276" r:id="rId18"/>
    <p:sldId id="277" r:id="rId19"/>
    <p:sldId id="267" r:id="rId20"/>
    <p:sldId id="281" r:id="rId21"/>
    <p:sldId id="283" r:id="rId22"/>
    <p:sldId id="282" r:id="rId23"/>
    <p:sldId id="278" r:id="rId24"/>
    <p:sldId id="279" r:id="rId25"/>
    <p:sldId id="280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56" autoAdjust="0"/>
  </p:normalViewPr>
  <p:slideViewPr>
    <p:cSldViewPr snapToGrid="0" snapToObjects="1">
      <p:cViewPr varScale="1">
        <p:scale>
          <a:sx n="88" d="100"/>
          <a:sy n="88" d="100"/>
        </p:scale>
        <p:origin x="-1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0CA92-BE78-4947-8CE6-02086828E7B8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D3F38-3CCE-8849-9EE5-C95AEA053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6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2A0-4859-6F40-8DB9-A05982B6906A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2B5-028C-7B4C-A31F-7CFD5AAD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8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2A0-4859-6F40-8DB9-A05982B6906A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2B5-028C-7B4C-A31F-7CFD5AAD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0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2A0-4859-6F40-8DB9-A05982B6906A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2B5-028C-7B4C-A31F-7CFD5AAD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2A0-4859-6F40-8DB9-A05982B6906A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2B5-028C-7B4C-A31F-7CFD5AAD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7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2A0-4859-6F40-8DB9-A05982B6906A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2B5-028C-7B4C-A31F-7CFD5AAD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5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2A0-4859-6F40-8DB9-A05982B6906A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2B5-028C-7B4C-A31F-7CFD5AAD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5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2A0-4859-6F40-8DB9-A05982B6906A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2B5-028C-7B4C-A31F-7CFD5AAD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4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2A0-4859-6F40-8DB9-A05982B6906A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2B5-028C-7B4C-A31F-7CFD5AAD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2A0-4859-6F40-8DB9-A05982B6906A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2B5-028C-7B4C-A31F-7CFD5AAD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3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2A0-4859-6F40-8DB9-A05982B6906A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2B5-028C-7B4C-A31F-7CFD5AAD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9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AD2A0-4859-6F40-8DB9-A05982B6906A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342B5-028C-7B4C-A31F-7CFD5AAD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AD2A0-4859-6F40-8DB9-A05982B6906A}" type="datetimeFigureOut">
              <a:rPr lang="en-US" smtClean="0"/>
              <a:t>10/25/13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342B5-028C-7B4C-A31F-7CFD5AAD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90979"/>
            <a:ext cx="7772400" cy="3457931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>
                <a:solidFill>
                  <a:schemeClr val="tx1"/>
                </a:solidFill>
              </a:rPr>
              <a:t>Debra Weisenstein</a:t>
            </a:r>
            <a:r>
              <a:rPr lang="en-US" sz="9600" baseline="30000" dirty="0">
                <a:solidFill>
                  <a:schemeClr val="tx1"/>
                </a:solidFill>
              </a:rPr>
              <a:t>1</a:t>
            </a:r>
            <a:r>
              <a:rPr lang="en-US" sz="9600" dirty="0">
                <a:solidFill>
                  <a:schemeClr val="tx1"/>
                </a:solidFill>
              </a:rPr>
              <a:t>, Sebastian Eastham</a:t>
            </a:r>
            <a:r>
              <a:rPr lang="en-US" sz="9600" baseline="30000" dirty="0">
                <a:solidFill>
                  <a:schemeClr val="tx1"/>
                </a:solidFill>
              </a:rPr>
              <a:t>2</a:t>
            </a:r>
            <a:r>
              <a:rPr lang="en-US" sz="9600" dirty="0">
                <a:solidFill>
                  <a:schemeClr val="tx1"/>
                </a:solidFill>
              </a:rPr>
              <a:t>, </a:t>
            </a:r>
            <a:r>
              <a:rPr lang="en-US" sz="9600" dirty="0" err="1">
                <a:solidFill>
                  <a:schemeClr val="tx1"/>
                </a:solidFill>
              </a:rPr>
              <a:t>Jianxiong</a:t>
            </a:r>
            <a:r>
              <a:rPr lang="en-US" sz="9600" dirty="0">
                <a:solidFill>
                  <a:schemeClr val="tx1"/>
                </a:solidFill>
              </a:rPr>
              <a:t> Sheng</a:t>
            </a:r>
            <a:r>
              <a:rPr lang="en-US" sz="9600" baseline="30000" dirty="0">
                <a:solidFill>
                  <a:schemeClr val="tx1"/>
                </a:solidFill>
              </a:rPr>
              <a:t>3</a:t>
            </a:r>
            <a:r>
              <a:rPr lang="en-US" sz="9600" dirty="0">
                <a:solidFill>
                  <a:schemeClr val="tx1"/>
                </a:solidFill>
              </a:rPr>
              <a:t>, </a:t>
            </a:r>
          </a:p>
          <a:p>
            <a:r>
              <a:rPr lang="en-US" sz="9600" dirty="0">
                <a:solidFill>
                  <a:schemeClr val="tx1"/>
                </a:solidFill>
              </a:rPr>
              <a:t>Steven Barrett</a:t>
            </a:r>
            <a:r>
              <a:rPr lang="en-US" sz="9600" baseline="30000" dirty="0">
                <a:solidFill>
                  <a:schemeClr val="tx1"/>
                </a:solidFill>
              </a:rPr>
              <a:t>2</a:t>
            </a:r>
            <a:r>
              <a:rPr lang="en-US" sz="9600" dirty="0">
                <a:solidFill>
                  <a:schemeClr val="tx1"/>
                </a:solidFill>
              </a:rPr>
              <a:t>, Thomas Peter</a:t>
            </a:r>
            <a:r>
              <a:rPr lang="en-US" sz="9600" baseline="30000" dirty="0">
                <a:solidFill>
                  <a:schemeClr val="tx1"/>
                </a:solidFill>
              </a:rPr>
              <a:t>3</a:t>
            </a:r>
            <a:r>
              <a:rPr lang="en-US" sz="9600" dirty="0">
                <a:solidFill>
                  <a:schemeClr val="tx1"/>
                </a:solidFill>
              </a:rPr>
              <a:t>, David Keith</a:t>
            </a:r>
            <a:r>
              <a:rPr lang="en-US" sz="9600" baseline="30000" dirty="0">
                <a:solidFill>
                  <a:schemeClr val="tx1"/>
                </a:solidFill>
              </a:rPr>
              <a:t>1</a:t>
            </a:r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dirty="0"/>
              <a:t> </a:t>
            </a:r>
          </a:p>
          <a:p>
            <a:r>
              <a:rPr lang="en-US" sz="9600" baseline="30000" dirty="0"/>
              <a:t>1</a:t>
            </a:r>
            <a:r>
              <a:rPr lang="en-US" sz="9600" dirty="0"/>
              <a:t> Harvard University, Cambridge, MA, U.S.A.</a:t>
            </a:r>
            <a:r>
              <a:rPr lang="en-US" sz="9600" dirty="0" smtClean="0"/>
              <a:t>,</a:t>
            </a:r>
          </a:p>
          <a:p>
            <a:r>
              <a:rPr lang="en-US" sz="9600" baseline="30000" dirty="0" smtClean="0"/>
              <a:t>2</a:t>
            </a:r>
            <a:r>
              <a:rPr lang="en-US" sz="9600" dirty="0" smtClean="0"/>
              <a:t> </a:t>
            </a:r>
            <a:r>
              <a:rPr lang="en-US" sz="9600" dirty="0"/>
              <a:t>Massachusetts Institute of Technology, Cambridge, MA, </a:t>
            </a:r>
          </a:p>
          <a:p>
            <a:r>
              <a:rPr lang="en-US" sz="9600" baseline="30000" dirty="0" smtClean="0"/>
              <a:t>3</a:t>
            </a:r>
            <a:r>
              <a:rPr lang="en-US" sz="9600" dirty="0" smtClean="0"/>
              <a:t> </a:t>
            </a:r>
            <a:r>
              <a:rPr lang="en-US" sz="9600" dirty="0"/>
              <a:t>ETH-Zurich, Zurich, </a:t>
            </a:r>
            <a:r>
              <a:rPr lang="en-US" sz="9600" dirty="0" smtClean="0"/>
              <a:t>Switzerland</a:t>
            </a:r>
          </a:p>
          <a:p>
            <a:endParaRPr lang="en-US" sz="9600" dirty="0"/>
          </a:p>
          <a:p>
            <a:r>
              <a:rPr lang="en-US" sz="9600" dirty="0" err="1" smtClean="0">
                <a:solidFill>
                  <a:schemeClr val="tx1"/>
                </a:solidFill>
              </a:rPr>
              <a:t>SSiRC</a:t>
            </a:r>
            <a:r>
              <a:rPr lang="en-US" sz="9600" dirty="0" smtClean="0">
                <a:solidFill>
                  <a:schemeClr val="tx1"/>
                </a:solidFill>
              </a:rPr>
              <a:t> Meeting</a:t>
            </a:r>
          </a:p>
          <a:p>
            <a:r>
              <a:rPr lang="en-US" sz="9600" dirty="0" smtClean="0">
                <a:solidFill>
                  <a:schemeClr val="tx1"/>
                </a:solidFill>
              </a:rPr>
              <a:t>28-30 October 2013</a:t>
            </a:r>
            <a:endParaRPr lang="en-US" sz="9600" dirty="0">
              <a:solidFill>
                <a:schemeClr val="tx1"/>
              </a:solidFill>
            </a:endParaRPr>
          </a:p>
          <a:p>
            <a:r>
              <a:rPr lang="en-US" sz="9600" dirty="0"/>
              <a:t> </a:t>
            </a:r>
          </a:p>
          <a:p>
            <a:endParaRPr lang="en-US" dirty="0"/>
          </a:p>
        </p:txBody>
      </p:sp>
      <p:pic>
        <p:nvPicPr>
          <p:cNvPr id="4" name="Picture 3" descr="MI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588" y="140798"/>
            <a:ext cx="1560445" cy="860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07" y="118107"/>
            <a:ext cx="1364092" cy="1328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0533" y="-547166"/>
            <a:ext cx="1993900" cy="1993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4834"/>
            <a:ext cx="7772400" cy="2137834"/>
          </a:xfrm>
        </p:spPr>
        <p:txBody>
          <a:bodyPr>
            <a:normAutofit/>
          </a:bodyPr>
          <a:lstStyle/>
          <a:p>
            <a:r>
              <a:rPr lang="en-US" sz="3200" b="1" dirty="0"/>
              <a:t>Modeling Stratospheric Aerosols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at </a:t>
            </a:r>
            <a:r>
              <a:rPr lang="en-US" sz="3200" b="1" dirty="0"/>
              <a:t>Background Levels: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New Results from SOCOL and GEOS-CHEM</a:t>
            </a:r>
            <a:r>
              <a:rPr lang="en-US" sz="3200" dirty="0" smtClean="0">
                <a:effectLst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37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>
            <a:spLocks noGrp="1"/>
          </p:cNvSpPr>
          <p:nvPr>
            <p:ph type="title"/>
          </p:nvPr>
        </p:nvSpPr>
        <p:spPr>
          <a:xfrm>
            <a:off x="560460" y="168929"/>
            <a:ext cx="8098972" cy="591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Eurostile"/>
                <a:cs typeface="Eurostile"/>
              </a:rPr>
              <a:t>UCX Aerosol </a:t>
            </a:r>
            <a:r>
              <a:rPr lang="en-US" dirty="0" smtClean="0">
                <a:latin typeface="Eurostile"/>
                <a:cs typeface="Eurostile"/>
              </a:rPr>
              <a:t>domains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212" y="803245"/>
            <a:ext cx="8009344" cy="640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latin typeface="Eurostile"/>
                <a:cs typeface="Eurostile"/>
              </a:rPr>
              <a:t>I</a:t>
            </a:r>
            <a:r>
              <a:rPr lang="en-US" sz="2800" dirty="0" smtClean="0">
                <a:latin typeface="Eurostile"/>
                <a:cs typeface="Eurostile"/>
              </a:rPr>
              <a:t>n troposphere: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Eurostile"/>
                <a:cs typeface="Eurostile"/>
              </a:rPr>
              <a:t>ISORROPIA II does equilibrium condensation of ammonium and nitrates into sulfate particles</a:t>
            </a:r>
            <a:endParaRPr lang="en-US" sz="2800" dirty="0" smtClean="0">
              <a:latin typeface="Eurostile"/>
              <a:cs typeface="Eurostile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smtClean="0">
                <a:latin typeface="Eurostile"/>
                <a:cs typeface="Eurostile"/>
              </a:rPr>
              <a:t>In stratosphere: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Eurostile"/>
                <a:cs typeface="Eurostile"/>
              </a:rPr>
              <a:t>Ammonium ignored (</a:t>
            </a:r>
            <a:r>
              <a:rPr lang="en-US" sz="2800" dirty="0" err="1" smtClean="0">
                <a:latin typeface="Eurostile"/>
                <a:cs typeface="Eurostile"/>
              </a:rPr>
              <a:t>advected</a:t>
            </a:r>
            <a:r>
              <a:rPr lang="en-US" sz="2800" dirty="0" smtClean="0">
                <a:latin typeface="Eurostile"/>
                <a:cs typeface="Eurostile"/>
              </a:rPr>
              <a:t> normally)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Eurostile"/>
                <a:cs typeface="Eurostile"/>
              </a:rPr>
              <a:t>Gas/liquid partitioning of H</a:t>
            </a:r>
            <a:r>
              <a:rPr lang="en-US" sz="2800" baseline="-25000" dirty="0" smtClean="0">
                <a:latin typeface="Eurostile"/>
                <a:cs typeface="Eurostile"/>
              </a:rPr>
              <a:t>2</a:t>
            </a:r>
            <a:r>
              <a:rPr lang="en-US" sz="2800" dirty="0" smtClean="0">
                <a:latin typeface="Eurostile"/>
                <a:cs typeface="Eurostile"/>
              </a:rPr>
              <a:t>SO</a:t>
            </a:r>
            <a:r>
              <a:rPr lang="en-US" sz="2800" baseline="-25000" dirty="0" smtClean="0">
                <a:latin typeface="Eurostile"/>
                <a:cs typeface="Eurostile"/>
              </a:rPr>
              <a:t>4</a:t>
            </a:r>
            <a:r>
              <a:rPr lang="en-US" sz="2800" dirty="0" smtClean="0">
                <a:latin typeface="Eurostile"/>
                <a:cs typeface="Eurostile"/>
              </a:rPr>
              <a:t> applied: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 smtClean="0">
                <a:latin typeface="Eurostile"/>
                <a:cs typeface="Eurostile"/>
              </a:rPr>
              <a:t>Liquid H</a:t>
            </a:r>
            <a:r>
              <a:rPr lang="en-US" sz="2800" baseline="-25000" dirty="0" smtClean="0">
                <a:latin typeface="Eurostile"/>
                <a:cs typeface="Eurostile"/>
              </a:rPr>
              <a:t>2</a:t>
            </a:r>
            <a:r>
              <a:rPr lang="en-US" sz="2800" dirty="0" smtClean="0">
                <a:latin typeface="Eurostile"/>
                <a:cs typeface="Eurostile"/>
              </a:rPr>
              <a:t>SO4 particles below ~35 km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 smtClean="0">
                <a:latin typeface="Eurostile"/>
                <a:cs typeface="Eurostile"/>
              </a:rPr>
              <a:t>Gas phase H</a:t>
            </a:r>
            <a:r>
              <a:rPr lang="en-US" sz="2800" baseline="-25000" dirty="0" smtClean="0">
                <a:latin typeface="Eurostile"/>
                <a:cs typeface="Eurostile"/>
              </a:rPr>
              <a:t>2</a:t>
            </a:r>
            <a:r>
              <a:rPr lang="en-US" sz="2800" dirty="0" smtClean="0">
                <a:latin typeface="Eurostile"/>
                <a:cs typeface="Eurostile"/>
              </a:rPr>
              <a:t>SO</a:t>
            </a:r>
            <a:r>
              <a:rPr lang="en-US" sz="2800" baseline="-25000" dirty="0" smtClean="0">
                <a:latin typeface="Eurostile"/>
                <a:cs typeface="Eurostile"/>
              </a:rPr>
              <a:t>4</a:t>
            </a:r>
            <a:r>
              <a:rPr lang="en-US" sz="2800" dirty="0" smtClean="0">
                <a:latin typeface="Eurostile"/>
                <a:cs typeface="Eurostile"/>
              </a:rPr>
              <a:t> above ~35 km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 smtClean="0">
                <a:latin typeface="Eurostile"/>
                <a:cs typeface="Eurostile"/>
              </a:rPr>
              <a:t>Photolysis of gas-phase H</a:t>
            </a:r>
            <a:r>
              <a:rPr lang="en-US" sz="2800" baseline="-25000" dirty="0" smtClean="0">
                <a:latin typeface="Eurostile"/>
                <a:cs typeface="Eurostile"/>
              </a:rPr>
              <a:t>2</a:t>
            </a:r>
            <a:r>
              <a:rPr lang="en-US" sz="2800" dirty="0" smtClean="0">
                <a:latin typeface="Eurostile"/>
                <a:cs typeface="Eurostile"/>
              </a:rPr>
              <a:t>SO</a:t>
            </a:r>
            <a:r>
              <a:rPr lang="en-US" sz="2800" baseline="-25000" dirty="0" smtClean="0">
                <a:latin typeface="Eurostile"/>
                <a:cs typeface="Eurostile"/>
              </a:rPr>
              <a:t>4 </a:t>
            </a:r>
            <a:r>
              <a:rPr lang="en-US" sz="2800" dirty="0" smtClean="0">
                <a:latin typeface="Eurostile"/>
                <a:cs typeface="Eurostile"/>
              </a:rPr>
              <a:t>yields SO</a:t>
            </a:r>
            <a:r>
              <a:rPr lang="en-US" sz="2800" baseline="-25000" dirty="0" smtClean="0">
                <a:latin typeface="Eurostile"/>
                <a:cs typeface="Eurostile"/>
              </a:rPr>
              <a:t>2</a:t>
            </a:r>
            <a:endParaRPr lang="en-US" sz="2800" dirty="0">
              <a:latin typeface="Eurostile"/>
              <a:cs typeface="Eurostile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 smtClean="0">
                <a:latin typeface="Eurostile"/>
                <a:cs typeface="Eurostile"/>
              </a:rPr>
              <a:t>Equilibrium condensation of H</a:t>
            </a:r>
            <a:r>
              <a:rPr lang="en-US" sz="2800" baseline="-25000" dirty="0" smtClean="0">
                <a:latin typeface="Eurostile"/>
                <a:cs typeface="Eurostile"/>
              </a:rPr>
              <a:t>2</a:t>
            </a:r>
            <a:r>
              <a:rPr lang="en-US" sz="2800" dirty="0" smtClean="0">
                <a:latin typeface="Eurostile"/>
                <a:cs typeface="Eurostile"/>
              </a:rPr>
              <a:t>O/</a:t>
            </a:r>
            <a:r>
              <a:rPr lang="en-US" sz="2800" dirty="0" smtClean="0">
                <a:latin typeface="Eurostile"/>
                <a:cs typeface="Eurostile"/>
              </a:rPr>
              <a:t>HNO</a:t>
            </a:r>
            <a:r>
              <a:rPr lang="en-US" sz="2800" baseline="-25000" dirty="0" smtClean="0">
                <a:latin typeface="Eurostile"/>
                <a:cs typeface="Eurostile"/>
              </a:rPr>
              <a:t>3</a:t>
            </a:r>
            <a:r>
              <a:rPr lang="en-US" sz="2800" dirty="0" smtClean="0">
                <a:latin typeface="Eurostile"/>
                <a:cs typeface="Eurostile"/>
              </a:rPr>
              <a:t>/</a:t>
            </a:r>
            <a:r>
              <a:rPr lang="en-US" sz="2800" dirty="0" err="1" smtClean="0">
                <a:latin typeface="Eurostile"/>
                <a:cs typeface="Eurostile"/>
              </a:rPr>
              <a:t>HCl</a:t>
            </a:r>
            <a:r>
              <a:rPr lang="en-US" sz="2800" dirty="0" smtClean="0">
                <a:latin typeface="Eurostile"/>
                <a:cs typeface="Eurostile"/>
              </a:rPr>
              <a:t>/</a:t>
            </a:r>
            <a:r>
              <a:rPr lang="en-US" sz="2800" dirty="0" err="1" smtClean="0">
                <a:latin typeface="Eurostile"/>
                <a:cs typeface="Eurostile"/>
              </a:rPr>
              <a:t>HBr</a:t>
            </a:r>
            <a:r>
              <a:rPr lang="en-US" sz="2800" dirty="0" smtClean="0">
                <a:latin typeface="Eurostile"/>
                <a:cs typeface="Eurostile"/>
              </a:rPr>
              <a:t> into particles to form PSCs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 smtClean="0">
                <a:latin typeface="Eurostile"/>
                <a:cs typeface="Eurostile"/>
              </a:rPr>
              <a:t>PSC types:  STS, NAT, Ice</a:t>
            </a:r>
          </a:p>
          <a:p>
            <a:pPr marL="1371600" lvl="2" indent="-457200">
              <a:buFont typeface="Arial"/>
              <a:buChar char="•"/>
            </a:pPr>
            <a:r>
              <a:rPr lang="en-US" sz="2800" dirty="0" err="1" smtClean="0">
                <a:latin typeface="Eurostile"/>
                <a:cs typeface="Eurostile"/>
              </a:rPr>
              <a:t>Supersaturation</a:t>
            </a:r>
            <a:r>
              <a:rPr lang="en-US" sz="2800" dirty="0" smtClean="0">
                <a:latin typeface="Eurostile"/>
                <a:cs typeface="Eurostile"/>
              </a:rPr>
              <a:t> of 3K for NAT formation</a:t>
            </a:r>
            <a:endParaRPr lang="en-US" sz="2800" dirty="0" smtClean="0">
              <a:latin typeface="Eurostile"/>
              <a:cs typeface="Eurostile"/>
            </a:endParaRPr>
          </a:p>
          <a:p>
            <a:pPr marL="914400" lvl="1" indent="-457200">
              <a:buFont typeface="Arial"/>
              <a:buChar char="•"/>
            </a:pP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54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Eurostile"/>
                <a:cs typeface="Eurostile"/>
              </a:rPr>
              <a:t>Aerosol/Gas Interactions</a:t>
            </a:r>
            <a:endParaRPr lang="en-US" sz="3600" dirty="0"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Photolysis rates impacted by aerosol scattering</a:t>
            </a:r>
          </a:p>
          <a:p>
            <a:r>
              <a:rPr lang="en-US" dirty="0" smtClean="0">
                <a:latin typeface="Eurostile"/>
                <a:cs typeface="Eurostile"/>
              </a:rPr>
              <a:t>Heterogeneous reactions on solid and liquid aerosols</a:t>
            </a:r>
          </a:p>
          <a:p>
            <a:pPr lvl="1"/>
            <a:r>
              <a:rPr lang="en-US" dirty="0" smtClean="0">
                <a:latin typeface="Eurostile"/>
                <a:cs typeface="Eurostile"/>
              </a:rPr>
              <a:t>Shifts in mid-latitude </a:t>
            </a:r>
            <a:r>
              <a:rPr lang="en-US" dirty="0" err="1" smtClean="0">
                <a:latin typeface="Eurostile"/>
                <a:cs typeface="Eurostile"/>
              </a:rPr>
              <a:t>NOx</a:t>
            </a:r>
            <a:r>
              <a:rPr lang="en-US" dirty="0" smtClean="0">
                <a:latin typeface="Eurostile"/>
                <a:cs typeface="Eurostile"/>
              </a:rPr>
              <a:t>/</a:t>
            </a:r>
            <a:r>
              <a:rPr lang="en-US" dirty="0" err="1" smtClean="0">
                <a:latin typeface="Eurostile"/>
                <a:cs typeface="Eurostile"/>
              </a:rPr>
              <a:t>ClOx</a:t>
            </a:r>
            <a:r>
              <a:rPr lang="en-US" dirty="0" smtClean="0">
                <a:latin typeface="Eurostile"/>
                <a:cs typeface="Eurostile"/>
              </a:rPr>
              <a:t> partitioning</a:t>
            </a:r>
            <a:endParaRPr lang="en-US" dirty="0" smtClean="0">
              <a:latin typeface="Eurostile"/>
              <a:cs typeface="Eurostile"/>
            </a:endParaRPr>
          </a:p>
          <a:p>
            <a:pPr lvl="1"/>
            <a:r>
              <a:rPr lang="en-US" dirty="0" smtClean="0">
                <a:latin typeface="Eurostile"/>
                <a:cs typeface="Eurostile"/>
              </a:rPr>
              <a:t>chlorine activation during polar winter/spring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275"/>
            <a:ext cx="8229600" cy="595111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Eurostile"/>
                <a:cs typeface="Eurostile"/>
              </a:rPr>
              <a:t>2006 Antarctic Ozone Hole</a:t>
            </a:r>
            <a:br>
              <a:rPr lang="en-US" sz="3200" dirty="0" smtClean="0">
                <a:latin typeface="Eurostile"/>
                <a:cs typeface="Eurostile"/>
              </a:rPr>
            </a:br>
            <a:r>
              <a:rPr lang="en-US" sz="3200" dirty="0" smtClean="0">
                <a:latin typeface="Eurostile"/>
                <a:cs typeface="Eurostile"/>
              </a:rPr>
              <a:t>GEOS-CHEM UCX Simulation</a:t>
            </a:r>
            <a:endParaRPr lang="en-US" sz="3200" dirty="0">
              <a:latin typeface="Eurostile"/>
              <a:cs typeface="Eurostil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438" r="1094"/>
          <a:stretch/>
        </p:blipFill>
        <p:spPr>
          <a:xfrm>
            <a:off x="304799" y="1052136"/>
            <a:ext cx="8503557" cy="56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6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Comparison of 3 Models</a:t>
            </a:r>
            <a:endParaRPr lang="en-US" sz="3100" dirty="0">
              <a:latin typeface="Eurostile"/>
              <a:cs typeface="Eurostile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75064"/>
              </p:ext>
            </p:extLst>
          </p:nvPr>
        </p:nvGraphicFramePr>
        <p:xfrm>
          <a:off x="457200" y="1417638"/>
          <a:ext cx="8229600" cy="5151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1919"/>
                <a:gridCol w="1933787"/>
                <a:gridCol w="2395587"/>
                <a:gridCol w="2178307"/>
              </a:tblGrid>
              <a:tr h="725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GEOS-CHEM/UCX</a:t>
                      </a:r>
                    </a:p>
                    <a:p>
                      <a:pPr algn="ctr"/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GEOS-CHEM/APM</a:t>
                      </a:r>
                    </a:p>
                    <a:p>
                      <a:pPr algn="ct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SOCOL/AER</a:t>
                      </a:r>
                    </a:p>
                    <a:p>
                      <a:pPr algn="ctr"/>
                      <a:r>
                        <a:rPr lang="en-US" dirty="0" smtClean="0"/>
                        <a:t>2005</a:t>
                      </a:r>
                      <a:endParaRPr lang="en-US" dirty="0"/>
                    </a:p>
                  </a:txBody>
                  <a:tcPr/>
                </a:tc>
              </a:tr>
              <a:tr h="420515">
                <a:tc>
                  <a:txBody>
                    <a:bodyPr/>
                    <a:lstStyle/>
                    <a:p>
                      <a:r>
                        <a:rPr lang="en-US" dirty="0" smtClean="0"/>
                        <a:t># Gas 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49</a:t>
                      </a:r>
                    </a:p>
                  </a:txBody>
                  <a:tcPr/>
                </a:tc>
              </a:tr>
              <a:tr h="420515">
                <a:tc>
                  <a:txBody>
                    <a:bodyPr/>
                    <a:lstStyle/>
                    <a:p>
                      <a:r>
                        <a:rPr lang="en-US" dirty="0" smtClean="0"/>
                        <a:t># Reactions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283</a:t>
                      </a:r>
                      <a:endParaRPr lang="en-US" dirty="0"/>
                    </a:p>
                  </a:txBody>
                  <a:tcPr/>
                </a:tc>
              </a:tr>
              <a:tr h="420515">
                <a:tc>
                  <a:txBody>
                    <a:bodyPr/>
                    <a:lstStyle/>
                    <a:p>
                      <a:r>
                        <a:rPr lang="en-US" dirty="0" smtClean="0"/>
                        <a:t>Stratospheric Aerosol</a:t>
                      </a:r>
                      <a:r>
                        <a:rPr lang="en-US" baseline="0" dirty="0" smtClean="0"/>
                        <a:t> 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Sulfate (LBS, STS), PSCs</a:t>
                      </a:r>
                      <a:r>
                        <a:rPr lang="en-US" baseline="0" dirty="0" smtClean="0"/>
                        <a:t> (NAT, Ice)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Sulfate (40 bins)</a:t>
                      </a:r>
                      <a:endParaRPr lang="en-US" dirty="0"/>
                    </a:p>
                  </a:txBody>
                  <a:tcPr/>
                </a:tc>
              </a:tr>
              <a:tr h="1036888">
                <a:tc>
                  <a:txBody>
                    <a:bodyPr/>
                    <a:lstStyle/>
                    <a:p>
                      <a:r>
                        <a:rPr lang="en-US" dirty="0" smtClean="0"/>
                        <a:t>Tropospheric Aerosol 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Sulfate,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Dust (4),</a:t>
                      </a:r>
                      <a:r>
                        <a:rPr lang="en-US" baseline="0" dirty="0" smtClean="0"/>
                        <a:t> Sea Salt (2), BC/OC (4), SOA (optional)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Sulfate (40), Dust (15),</a:t>
                      </a:r>
                      <a:r>
                        <a:rPr lang="en-US" baseline="0" dirty="0" smtClean="0"/>
                        <a:t> Sea Salt (20), BC/OC (8), sulfate on dust/</a:t>
                      </a:r>
                      <a:r>
                        <a:rPr lang="en-US" baseline="0" dirty="0" err="1" smtClean="0"/>
                        <a:t>seasalt</a:t>
                      </a:r>
                      <a:r>
                        <a:rPr lang="en-US" baseline="0" dirty="0" smtClean="0"/>
                        <a:t>/OC/BC, SOA (optional)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Sulfate</a:t>
                      </a:r>
                      <a:r>
                        <a:rPr lang="en-US" baseline="0" dirty="0" smtClean="0"/>
                        <a:t> (40 bins)</a:t>
                      </a:r>
                      <a:endParaRPr lang="en-US" dirty="0"/>
                    </a:p>
                  </a:txBody>
                  <a:tcPr/>
                </a:tc>
              </a:tr>
              <a:tr h="420515">
                <a:tc>
                  <a:txBody>
                    <a:bodyPr/>
                    <a:lstStyle/>
                    <a:p>
                      <a:r>
                        <a:rPr lang="en-US" dirty="0" smtClean="0"/>
                        <a:t>Model 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 </a:t>
                      </a:r>
                      <a:r>
                        <a:rPr lang="en-US" dirty="0" err="1" smtClean="0"/>
                        <a:t>hPa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 </a:t>
                      </a:r>
                      <a:r>
                        <a:rPr lang="en-US" dirty="0" err="1" smtClean="0"/>
                        <a:t>hPa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 </a:t>
                      </a:r>
                      <a:r>
                        <a:rPr lang="en-US" dirty="0" err="1" smtClean="0"/>
                        <a:t>hPa</a:t>
                      </a:r>
                      <a:endParaRPr lang="en-US" dirty="0"/>
                    </a:p>
                  </a:txBody>
                  <a:tcPr/>
                </a:tc>
              </a:tr>
              <a:tr h="420515">
                <a:tc>
                  <a:txBody>
                    <a:bodyPr/>
                    <a:lstStyle/>
                    <a:p>
                      <a:r>
                        <a:rPr lang="en-US" dirty="0" smtClean="0"/>
                        <a:t>Chemistry 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km +</a:t>
                      </a:r>
                      <a:r>
                        <a:rPr lang="en-US" baseline="0" dirty="0" smtClean="0"/>
                        <a:t> linearized chemistry above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km + linearized</a:t>
                      </a:r>
                      <a:r>
                        <a:rPr lang="en-US" baseline="0" dirty="0" smtClean="0"/>
                        <a:t> chemistry above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 km (same as dynamics)</a:t>
                      </a:r>
                      <a:endParaRPr lang="en-US" dirty="0"/>
                    </a:p>
                  </a:txBody>
                  <a:tcPr/>
                </a:tc>
              </a:tr>
              <a:tr h="420515">
                <a:tc>
                  <a:txBody>
                    <a:bodyPr/>
                    <a:lstStyle/>
                    <a:p>
                      <a:r>
                        <a:rPr lang="en-US" dirty="0" smtClean="0"/>
                        <a:t>Model Grid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4°x5°,72 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4°x5°, 47 Levels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3.75°x3.7°, 39 Levels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34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4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Eurostile"/>
                <a:cs typeface="Eurostile"/>
              </a:rPr>
              <a:t>Sulfur Gas Emissions and Boundary Conditions</a:t>
            </a:r>
            <a:endParaRPr lang="en-US" sz="3200" dirty="0">
              <a:latin typeface="Eurostile"/>
              <a:cs typeface="Eurostile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853545"/>
              </p:ext>
            </p:extLst>
          </p:nvPr>
        </p:nvGraphicFramePr>
        <p:xfrm>
          <a:off x="572650" y="1453436"/>
          <a:ext cx="7960520" cy="5092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906"/>
                <a:gridCol w="1890494"/>
                <a:gridCol w="2106962"/>
                <a:gridCol w="2381158"/>
              </a:tblGrid>
              <a:tr h="7578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GEOS-CHEM UCX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GEOS-CHEM APM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SOCOL/AER</a:t>
                      </a:r>
                      <a:endParaRPr lang="en-US" dirty="0"/>
                    </a:p>
                  </a:txBody>
                  <a:tcPr/>
                </a:tc>
              </a:tr>
              <a:tr h="980100">
                <a:tc>
                  <a:txBody>
                    <a:bodyPr/>
                    <a:lstStyle/>
                    <a:p>
                      <a:r>
                        <a:rPr lang="en-US" dirty="0" smtClean="0"/>
                        <a:t>SO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 Emissions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Anthropogenic</a:t>
                      </a:r>
                    </a:p>
                    <a:p>
                      <a:r>
                        <a:rPr lang="en-US" dirty="0" smtClean="0"/>
                        <a:t>Shipping</a:t>
                      </a:r>
                    </a:p>
                    <a:p>
                      <a:r>
                        <a:rPr lang="en-US" dirty="0" smtClean="0"/>
                        <a:t>Aircraft</a:t>
                      </a:r>
                    </a:p>
                    <a:p>
                      <a:r>
                        <a:rPr lang="en-US" dirty="0" smtClean="0"/>
                        <a:t>Biofuel</a:t>
                      </a:r>
                    </a:p>
                    <a:p>
                      <a:r>
                        <a:rPr lang="en-US" dirty="0" smtClean="0"/>
                        <a:t>Volcanic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Anthropogenic</a:t>
                      </a:r>
                    </a:p>
                    <a:p>
                      <a:r>
                        <a:rPr lang="en-US" dirty="0" smtClean="0"/>
                        <a:t>Shipping</a:t>
                      </a:r>
                    </a:p>
                    <a:p>
                      <a:r>
                        <a:rPr lang="en-US" dirty="0" smtClean="0"/>
                        <a:t>Aircraft</a:t>
                      </a:r>
                    </a:p>
                    <a:p>
                      <a:r>
                        <a:rPr lang="en-US" dirty="0" smtClean="0"/>
                        <a:t>Biofuel</a:t>
                      </a:r>
                    </a:p>
                    <a:p>
                      <a:r>
                        <a:rPr lang="en-US" dirty="0" smtClean="0"/>
                        <a:t>Volcanic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Anthropogenic=46 </a:t>
                      </a:r>
                      <a:r>
                        <a:rPr lang="en-US" dirty="0" err="1" smtClean="0"/>
                        <a:t>Tg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Shipping = 4.9 </a:t>
                      </a:r>
                      <a:r>
                        <a:rPr lang="en-US" dirty="0" err="1" smtClean="0"/>
                        <a:t>Tg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Biomass burning = 1.9</a:t>
                      </a:r>
                    </a:p>
                    <a:p>
                      <a:r>
                        <a:rPr lang="en-US" dirty="0" smtClean="0"/>
                        <a:t>Volcanic = 12.6</a:t>
                      </a:r>
                    </a:p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= 65 </a:t>
                      </a:r>
                      <a:r>
                        <a:rPr lang="en-US" baseline="0" dirty="0" err="1" smtClean="0"/>
                        <a:t>Tg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yr</a:t>
                      </a:r>
                      <a:endParaRPr lang="en-US" dirty="0"/>
                    </a:p>
                  </a:txBody>
                  <a:tcPr/>
                </a:tc>
              </a:tr>
              <a:tr h="743799">
                <a:tc>
                  <a:txBody>
                    <a:bodyPr/>
                    <a:lstStyle/>
                    <a:p>
                      <a:r>
                        <a:rPr lang="en-US" dirty="0" smtClean="0"/>
                        <a:t>DMS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Oceanic emission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Oceanic emission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Oceanic = 18 </a:t>
                      </a:r>
                      <a:r>
                        <a:rPr lang="en-US" dirty="0" err="1" smtClean="0"/>
                        <a:t>Tg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yr</a:t>
                      </a:r>
                      <a:endParaRPr lang="en-US" dirty="0"/>
                    </a:p>
                  </a:txBody>
                  <a:tcPr/>
                </a:tc>
              </a:tr>
              <a:tr h="743799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r>
                        <a:rPr lang="en-US" baseline="0" dirty="0" smtClean="0"/>
                        <a:t>S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Tg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yr</a:t>
                      </a:r>
                      <a:endParaRPr lang="en-US" dirty="0" smtClean="0"/>
                    </a:p>
                  </a:txBody>
                  <a:tcPr/>
                </a:tc>
              </a:tr>
              <a:tr h="5668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8 </a:t>
                      </a:r>
                      <a:r>
                        <a:rPr lang="en-US" baseline="0" dirty="0" err="1" smtClean="0"/>
                        <a:t>Tg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baseline="0" dirty="0" err="1" smtClean="0"/>
                        <a:t>yr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43799">
                <a:tc>
                  <a:txBody>
                    <a:bodyPr/>
                    <a:lstStyle/>
                    <a:p>
                      <a:r>
                        <a:rPr lang="en-US" dirty="0" smtClean="0"/>
                        <a:t>OCS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 </a:t>
                      </a:r>
                      <a:r>
                        <a:rPr lang="en-US" dirty="0" err="1" smtClean="0"/>
                        <a:t>pptv</a:t>
                      </a:r>
                      <a:r>
                        <a:rPr lang="en-US" dirty="0" smtClean="0"/>
                        <a:t> fixed mixing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500 </a:t>
                      </a:r>
                      <a:r>
                        <a:rPr lang="en-US" dirty="0" err="1" smtClean="0"/>
                        <a:t>pptv</a:t>
                      </a:r>
                      <a:r>
                        <a:rPr lang="en-US" dirty="0" smtClean="0"/>
                        <a:t> fixed mixing ratio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4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Eurostile"/>
                <a:cs typeface="Eurostile"/>
              </a:rPr>
              <a:t>Modeled OCS + ATMOS Observation</a:t>
            </a:r>
            <a:endParaRPr lang="en-US" dirty="0">
              <a:latin typeface="Eurostile"/>
              <a:cs typeface="Eurostile"/>
            </a:endParaRPr>
          </a:p>
        </p:txBody>
      </p:sp>
      <p:pic>
        <p:nvPicPr>
          <p:cNvPr id="4" name="Picture 3" descr="OCS-eq-no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56" y="1244475"/>
            <a:ext cx="5035694" cy="3776771"/>
          </a:xfrm>
          <a:prstGeom prst="rect">
            <a:avLst/>
          </a:prstGeom>
        </p:spPr>
      </p:pic>
      <p:pic>
        <p:nvPicPr>
          <p:cNvPr id="5" name="Picture 4" descr="OCS-Ap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3444"/>
            <a:ext cx="4646075" cy="348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27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32359"/>
            <a:ext cx="8229600" cy="978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Eurostile"/>
                <a:cs typeface="Eurostile"/>
              </a:rPr>
              <a:t>Modeled SO</a:t>
            </a:r>
            <a:r>
              <a:rPr lang="en-US" baseline="-25000" dirty="0" smtClean="0">
                <a:latin typeface="Eurostile"/>
                <a:cs typeface="Eurostile"/>
              </a:rPr>
              <a:t>2</a:t>
            </a:r>
            <a:r>
              <a:rPr lang="en-US" dirty="0" smtClean="0">
                <a:latin typeface="Eurostile"/>
                <a:cs typeface="Eurostile"/>
              </a:rPr>
              <a:t> + ATMOS Observation</a:t>
            </a:r>
            <a:endParaRPr lang="en-US" dirty="0">
              <a:latin typeface="Eurostile"/>
              <a:cs typeface="Eurostile"/>
            </a:endParaRPr>
          </a:p>
        </p:txBody>
      </p:sp>
      <p:pic>
        <p:nvPicPr>
          <p:cNvPr id="10" name="Picture 9" descr="SO2-28N-Apri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181" y="1558989"/>
            <a:ext cx="5285819" cy="3964364"/>
          </a:xfrm>
          <a:prstGeom prst="rect">
            <a:avLst/>
          </a:prstGeom>
        </p:spPr>
      </p:pic>
      <p:pic>
        <p:nvPicPr>
          <p:cNvPr id="12" name="Picture 11" descr="SO2zonal-apr-SOCO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0" y="956236"/>
            <a:ext cx="4066112" cy="3049584"/>
          </a:xfrm>
          <a:prstGeom prst="rect">
            <a:avLst/>
          </a:prstGeom>
        </p:spPr>
      </p:pic>
      <p:pic>
        <p:nvPicPr>
          <p:cNvPr id="13" name="Picture 12" descr="SO2zonal-apr-UCX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2" y="3853008"/>
            <a:ext cx="4006656" cy="30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2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32359"/>
            <a:ext cx="8229600" cy="978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Eurostile"/>
                <a:cs typeface="Eurostile"/>
              </a:rPr>
              <a:t>SOCOL/GEOS-CHEM Comparison</a:t>
            </a:r>
            <a:endParaRPr lang="en-US" dirty="0">
              <a:latin typeface="Eurostile"/>
              <a:cs typeface="Eurostile"/>
            </a:endParaRPr>
          </a:p>
        </p:txBody>
      </p:sp>
      <p:pic>
        <p:nvPicPr>
          <p:cNvPr id="3" name="Picture 2" descr="sulfur-eq-ap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874"/>
            <a:ext cx="7315200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7237" y="2395429"/>
            <a:ext cx="2366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OCS removal in tropical mid-</a:t>
            </a:r>
            <a:r>
              <a:rPr lang="en-US" dirty="0" err="1" smtClean="0">
                <a:latin typeface="Eurostile"/>
                <a:cs typeface="Eurostile"/>
              </a:rPr>
              <a:t>strat</a:t>
            </a:r>
            <a:r>
              <a:rPr lang="en-US" dirty="0" smtClean="0">
                <a:latin typeface="Eurostile"/>
                <a:cs typeface="Eurostile"/>
              </a:rPr>
              <a:t> </a:t>
            </a:r>
          </a:p>
          <a:p>
            <a:r>
              <a:rPr lang="en-US" dirty="0" smtClean="0">
                <a:latin typeface="Eurostile"/>
                <a:cs typeface="Eurostile"/>
              </a:rPr>
              <a:t>as source of SO</a:t>
            </a:r>
            <a:r>
              <a:rPr lang="en-US" baseline="-25000" dirty="0" smtClean="0">
                <a:latin typeface="Eurostile"/>
                <a:cs typeface="Eurostile"/>
              </a:rPr>
              <a:t>2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7237" y="4221744"/>
            <a:ext cx="236672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CS</a:t>
            </a:r>
            <a:r>
              <a:rPr lang="en-US" baseline="-25000" dirty="0" smtClean="0">
                <a:latin typeface="Eurostile"/>
                <a:cs typeface="Eurostile"/>
              </a:rPr>
              <a:t>2</a:t>
            </a:r>
            <a:r>
              <a:rPr lang="en-US" dirty="0" smtClean="0">
                <a:latin typeface="Eurostile"/>
                <a:cs typeface="Eurostile"/>
              </a:rPr>
              <a:t>, DMS, H</a:t>
            </a:r>
            <a:r>
              <a:rPr lang="en-US" baseline="-25000" dirty="0" smtClean="0">
                <a:latin typeface="Eurostile"/>
                <a:cs typeface="Eurostile"/>
              </a:rPr>
              <a:t>2</a:t>
            </a:r>
            <a:r>
              <a:rPr lang="en-US" dirty="0" smtClean="0">
                <a:latin typeface="Eurostile"/>
                <a:cs typeface="Eurostile"/>
              </a:rPr>
              <a:t>S convective transport to tropical mid-trop as source of SO</a:t>
            </a:r>
            <a:r>
              <a:rPr lang="en-US" baseline="-25000" dirty="0" smtClean="0">
                <a:latin typeface="Eurostile"/>
                <a:cs typeface="Eurostile"/>
              </a:rPr>
              <a:t>2</a:t>
            </a:r>
            <a:r>
              <a:rPr lang="en-US" dirty="0" smtClean="0">
                <a:latin typeface="Eurostile"/>
                <a:cs typeface="Eurostile"/>
              </a:rPr>
              <a:t>.</a:t>
            </a:r>
          </a:p>
          <a:p>
            <a:r>
              <a:rPr lang="en-US" dirty="0" smtClean="0">
                <a:latin typeface="Eurostile"/>
                <a:cs typeface="Eurostile"/>
              </a:rPr>
              <a:t>Scavenging removal efficiency?</a:t>
            </a:r>
            <a:endParaRPr lang="en-US" dirty="0">
              <a:latin typeface="Eurostile"/>
              <a:cs typeface="Eurostile"/>
            </a:endParaRPr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 flipV="1">
            <a:off x="4791175" y="2785048"/>
            <a:ext cx="1876062" cy="72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91175" y="4430102"/>
            <a:ext cx="1876062" cy="3463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10530" y="1632865"/>
            <a:ext cx="23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H</a:t>
            </a:r>
            <a:r>
              <a:rPr lang="en-US" baseline="-25000" dirty="0" smtClean="0">
                <a:latin typeface="Eurostile"/>
                <a:cs typeface="Eurostile"/>
              </a:rPr>
              <a:t>2</a:t>
            </a:r>
            <a:r>
              <a:rPr lang="en-US" dirty="0" smtClean="0">
                <a:latin typeface="Eurostile"/>
                <a:cs typeface="Eurostile"/>
              </a:rPr>
              <a:t>SO</a:t>
            </a:r>
            <a:r>
              <a:rPr lang="en-US" baseline="-25000" dirty="0" smtClean="0">
                <a:latin typeface="Eurostile"/>
                <a:cs typeface="Eurostile"/>
              </a:rPr>
              <a:t>4</a:t>
            </a:r>
            <a:r>
              <a:rPr lang="en-US" dirty="0" smtClean="0">
                <a:latin typeface="Eurostile"/>
                <a:cs typeface="Eurostile"/>
              </a:rPr>
              <a:t> + </a:t>
            </a:r>
            <a:r>
              <a:rPr lang="en-US" dirty="0" err="1" smtClean="0">
                <a:latin typeface="Eurostile"/>
                <a:cs typeface="Eurostile"/>
              </a:rPr>
              <a:t>hv</a:t>
            </a:r>
            <a:r>
              <a:rPr lang="en-US" dirty="0" smtClean="0">
                <a:latin typeface="Eurostile"/>
                <a:cs typeface="Eurostile"/>
              </a:rPr>
              <a:t>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latin typeface="Eurostile"/>
                <a:cs typeface="Eurostile"/>
              </a:rPr>
              <a:t> SO</a:t>
            </a:r>
            <a:r>
              <a:rPr lang="en-US" baseline="-25000" dirty="0" smtClean="0">
                <a:latin typeface="Eurostile"/>
                <a:cs typeface="Eurostile"/>
              </a:rPr>
              <a:t>2</a:t>
            </a:r>
            <a:endParaRPr lang="en-US" dirty="0">
              <a:latin typeface="Eurostile"/>
              <a:cs typeface="Eurostile"/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4603568" y="1789357"/>
            <a:ext cx="2106962" cy="28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48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32359"/>
            <a:ext cx="8229600" cy="978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Eurostile"/>
                <a:cs typeface="Eurostile"/>
              </a:rPr>
              <a:t>SOCOL/GEOS-CHEM Sulfate Comparison</a:t>
            </a:r>
            <a:endParaRPr lang="en-US" dirty="0">
              <a:latin typeface="Eurostile"/>
              <a:cs typeface="Eurostile"/>
            </a:endParaRPr>
          </a:p>
        </p:txBody>
      </p:sp>
      <p:pic>
        <p:nvPicPr>
          <p:cNvPr id="4" name="Picture 3" descr="aersulfate-ap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44" y="966451"/>
            <a:ext cx="5208859" cy="3906644"/>
          </a:xfrm>
          <a:prstGeom prst="rect">
            <a:avLst/>
          </a:prstGeom>
        </p:spPr>
      </p:pic>
      <p:pic>
        <p:nvPicPr>
          <p:cNvPr id="8" name="Picture 7" descr="so4-ap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66" y="3023509"/>
            <a:ext cx="5112655" cy="3834491"/>
          </a:xfrm>
          <a:prstGeom prst="rect">
            <a:avLst/>
          </a:prstGeom>
        </p:spPr>
      </p:pic>
      <p:pic>
        <p:nvPicPr>
          <p:cNvPr id="2" name="Picture 1" descr="sulfate-ap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817" y="966451"/>
            <a:ext cx="5175804" cy="3881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3035" y="5570097"/>
            <a:ext cx="2496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APM Aerosol Sulfate</a:t>
            </a:r>
          </a:p>
          <a:p>
            <a:pPr algn="r"/>
            <a:r>
              <a:rPr lang="en-US" dirty="0" smtClean="0"/>
              <a:t>Ion-mediated nucleation</a:t>
            </a:r>
          </a:p>
          <a:p>
            <a:pPr algn="r"/>
            <a:r>
              <a:rPr lang="en-US" dirty="0"/>
              <a:t>i</a:t>
            </a:r>
            <a:r>
              <a:rPr lang="en-US" dirty="0" smtClean="0"/>
              <a:t>n boundary layer</a:t>
            </a:r>
          </a:p>
        </p:txBody>
      </p:sp>
    </p:spTree>
    <p:extLst>
      <p:ext uri="{BB962C8B-B14F-4D97-AF65-F5344CB8AC3E}">
        <p14:creationId xmlns:p14="http://schemas.microsoft.com/office/powerpoint/2010/main" val="24686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lfur_budget-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57" y="159784"/>
            <a:ext cx="6826198" cy="88339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476" y="237869"/>
            <a:ext cx="8229600" cy="4757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Eurostile"/>
                <a:cs typeface="Eurostile"/>
              </a:rPr>
              <a:t>SOCOL/AER Sulfur Budget</a:t>
            </a:r>
            <a:endParaRPr lang="en-US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2792556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Why study background aerosols?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98637"/>
            <a:ext cx="8990668" cy="5257800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en-US" sz="3200" dirty="0" smtClean="0">
                <a:latin typeface="Eurostile"/>
                <a:cs typeface="Eurostile"/>
              </a:rPr>
              <a:t>Background and perturbed conditions are two different regimes</a:t>
            </a:r>
          </a:p>
          <a:p>
            <a:pPr lvl="2"/>
            <a:r>
              <a:rPr lang="en-US" sz="3200" dirty="0" smtClean="0">
                <a:latin typeface="Eurostile"/>
                <a:cs typeface="Eurostile"/>
              </a:rPr>
              <a:t>Perturbed conditions decay to background conditions</a:t>
            </a:r>
          </a:p>
          <a:p>
            <a:pPr lvl="2"/>
            <a:r>
              <a:rPr lang="en-US" sz="3200" dirty="0" smtClean="0">
                <a:latin typeface="Eurostile"/>
                <a:cs typeface="Eurostile"/>
              </a:rPr>
              <a:t>Transport of sulfur gases and aerosol across the </a:t>
            </a:r>
            <a:r>
              <a:rPr lang="en-US" sz="3200" dirty="0" err="1" smtClean="0">
                <a:latin typeface="Eurostile"/>
                <a:cs typeface="Eurostile"/>
              </a:rPr>
              <a:t>tropopause</a:t>
            </a:r>
            <a:r>
              <a:rPr lang="en-US" sz="3200" dirty="0" smtClean="0">
                <a:latin typeface="Eurostile"/>
                <a:cs typeface="Eurostile"/>
              </a:rPr>
              <a:t> uncertain </a:t>
            </a:r>
          </a:p>
          <a:p>
            <a:pPr lvl="2"/>
            <a:r>
              <a:rPr lang="en-US" sz="3200" dirty="0" smtClean="0">
                <a:latin typeface="Eurostile"/>
                <a:cs typeface="Eurostile"/>
              </a:rPr>
              <a:t>Smaller background particles harder to measure</a:t>
            </a:r>
          </a:p>
          <a:p>
            <a:pPr lvl="2"/>
            <a:r>
              <a:rPr lang="en-US" sz="3200" dirty="0" smtClean="0">
                <a:latin typeface="Eurostile"/>
                <a:cs typeface="Eurostile"/>
              </a:rPr>
              <a:t>Calculated size distributions under background condition don’t match well to available observations</a:t>
            </a:r>
          </a:p>
        </p:txBody>
      </p:sp>
    </p:spTree>
    <p:extLst>
      <p:ext uri="{BB962C8B-B14F-4D97-AF65-F5344CB8AC3E}">
        <p14:creationId xmlns:p14="http://schemas.microsoft.com/office/powerpoint/2010/main" val="220146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Eurostile"/>
                <a:cs typeface="Eurostile"/>
              </a:rPr>
              <a:t>Aerosol Size Distributions</a:t>
            </a:r>
            <a:br>
              <a:rPr lang="en-US" dirty="0" smtClean="0">
                <a:latin typeface="Eurostile"/>
                <a:cs typeface="Eurostile"/>
              </a:rPr>
            </a:br>
            <a:r>
              <a:rPr lang="en-US" dirty="0" smtClean="0">
                <a:latin typeface="Eurostile"/>
                <a:cs typeface="Eurostile"/>
              </a:rPr>
              <a:t>Equator, 20 km, October</a:t>
            </a:r>
            <a:endParaRPr lang="en-US" dirty="0">
              <a:latin typeface="Eurostile"/>
              <a:cs typeface="Eurostile"/>
            </a:endParaRPr>
          </a:p>
        </p:txBody>
      </p:sp>
      <p:pic>
        <p:nvPicPr>
          <p:cNvPr id="5" name="Picture 4" descr="sizedist-eq-20km-Oct200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05" y="2238619"/>
            <a:ext cx="4983263" cy="3737447"/>
          </a:xfrm>
          <a:prstGeom prst="rect">
            <a:avLst/>
          </a:prstGeom>
        </p:spPr>
      </p:pic>
      <p:pic>
        <p:nvPicPr>
          <p:cNvPr id="6" name="Picture 5" descr="sizedist-eq-20km-Oct200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87" y="2224189"/>
            <a:ext cx="4983263" cy="37374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3646" y="1906441"/>
            <a:ext cx="136147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Eurostile"/>
                <a:cs typeface="Eurostile"/>
              </a:rPr>
              <a:t>SOCOL</a:t>
            </a:r>
            <a:endParaRPr lang="en-US" sz="3200" dirty="0">
              <a:latin typeface="Eurostile"/>
              <a:cs typeface="Eurosti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6028" y="1906441"/>
            <a:ext cx="32307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Eurostile"/>
                <a:cs typeface="Eurostile"/>
              </a:rPr>
              <a:t>GOES-CHEM APM</a:t>
            </a:r>
            <a:endParaRPr lang="en-US" sz="3200" dirty="0">
              <a:latin typeface="Eurostile"/>
              <a:cs typeface="Eurostil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487" y="6040597"/>
            <a:ext cx="3997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Effective nucleation near tropical </a:t>
            </a:r>
            <a:r>
              <a:rPr lang="en-US" dirty="0" err="1" smtClean="0"/>
              <a:t>tropopause</a:t>
            </a:r>
            <a:r>
              <a:rPr lang="en-US" dirty="0" smtClean="0"/>
              <a:t>.  Mixing of aged particles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61890" y="6055027"/>
            <a:ext cx="408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Less nucleation</a:t>
            </a:r>
            <a:r>
              <a:rPr lang="en-US" dirty="0" smtClean="0"/>
              <a:t> near tropical </a:t>
            </a:r>
            <a:r>
              <a:rPr lang="en-US" dirty="0" err="1" smtClean="0"/>
              <a:t>tropopause</a:t>
            </a:r>
            <a:r>
              <a:rPr lang="en-US" dirty="0" smtClean="0"/>
              <a:t>.  No aged stratospheric particles above.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7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19" y="144766"/>
            <a:ext cx="8229600" cy="79320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Eurostile"/>
                <a:cs typeface="Eurostile"/>
              </a:rPr>
              <a:t>SOCOL Size Distributions in March</a:t>
            </a:r>
            <a:endParaRPr lang="en-US" sz="3600" dirty="0">
              <a:latin typeface="Eurostile"/>
              <a:cs typeface="Eurostile"/>
            </a:endParaRPr>
          </a:p>
        </p:txBody>
      </p:sp>
      <p:pic>
        <p:nvPicPr>
          <p:cNvPr id="3" name="Picture 2" descr="sizedist-eq-Mar200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92" y="805177"/>
            <a:ext cx="4257218" cy="3192914"/>
          </a:xfrm>
          <a:prstGeom prst="rect">
            <a:avLst/>
          </a:prstGeom>
        </p:spPr>
      </p:pic>
      <p:pic>
        <p:nvPicPr>
          <p:cNvPr id="4" name="Picture 3" descr="sizedist-45N-Mar200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234" y="3758572"/>
            <a:ext cx="4132571" cy="30994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32450" y="1121661"/>
            <a:ext cx="930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758079" y="4076787"/>
            <a:ext cx="64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45°N</a:t>
            </a:r>
            <a:endParaRPr lang="en-US" dirty="0"/>
          </a:p>
        </p:txBody>
      </p:sp>
      <p:pic>
        <p:nvPicPr>
          <p:cNvPr id="19" name="Picture 18" descr="sizedist-46S-Mar2005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58573"/>
            <a:ext cx="4132571" cy="309942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56935" y="4095732"/>
            <a:ext cx="60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45°S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9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C_comparis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5098" y="-1181923"/>
            <a:ext cx="6657973" cy="942187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50945"/>
            <a:ext cx="8229600" cy="978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Eurostile"/>
                <a:cs typeface="Eurostile"/>
              </a:rPr>
              <a:t>Comparisons of SOCOL and OPC</a:t>
            </a:r>
          </a:p>
          <a:p>
            <a:r>
              <a:rPr lang="en-US" dirty="0" smtClean="0">
                <a:latin typeface="Eurostile"/>
                <a:cs typeface="Eurostile"/>
              </a:rPr>
              <a:t>2000-2010 Laramie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7200" y="6075156"/>
            <a:ext cx="5758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Eurostile"/>
                <a:cs typeface="Eurostile"/>
              </a:rPr>
              <a:t>SOCOL calculates too many particles above 20 km.</a:t>
            </a:r>
            <a:endParaRPr lang="en-US" sz="2000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420882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50945"/>
            <a:ext cx="8229600" cy="978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Eurostile"/>
                <a:cs typeface="Eurostile"/>
              </a:rPr>
              <a:t>Extinctions from SOCOL and SAGE II</a:t>
            </a:r>
          </a:p>
          <a:p>
            <a:r>
              <a:rPr lang="en-US" dirty="0" smtClean="0">
                <a:latin typeface="Eurostile"/>
                <a:cs typeface="Eurostile"/>
              </a:rPr>
              <a:t>Equator, April and October</a:t>
            </a:r>
            <a:endParaRPr lang="en-US" dirty="0">
              <a:latin typeface="Eurostile"/>
              <a:cs typeface="Eurostile"/>
            </a:endParaRPr>
          </a:p>
        </p:txBody>
      </p:sp>
      <p:pic>
        <p:nvPicPr>
          <p:cNvPr id="3" name="Picture 2" descr="extinct-eq-ap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450" y="1875987"/>
            <a:ext cx="4906625" cy="3679969"/>
          </a:xfrm>
          <a:prstGeom prst="rect">
            <a:avLst/>
          </a:prstGeom>
        </p:spPr>
      </p:pic>
      <p:pic>
        <p:nvPicPr>
          <p:cNvPr id="6" name="Picture 5" descr="extinct-eq-oc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26" y="1875987"/>
            <a:ext cx="4829237" cy="3621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5162" y="6075156"/>
            <a:ext cx="5960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Eurostile"/>
                <a:cs typeface="Eurostile"/>
              </a:rPr>
              <a:t>SOCOL </a:t>
            </a:r>
            <a:r>
              <a:rPr lang="en-US" sz="2000" dirty="0" err="1" smtClean="0">
                <a:latin typeface="Eurostile"/>
                <a:cs typeface="Eurostile"/>
              </a:rPr>
              <a:t>overpredicts</a:t>
            </a:r>
            <a:r>
              <a:rPr lang="en-US" sz="2000" dirty="0" smtClean="0">
                <a:latin typeface="Eurostile"/>
                <a:cs typeface="Eurostile"/>
              </a:rPr>
              <a:t> 1.02 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latin typeface="Eurostile"/>
                <a:cs typeface="Eurostile"/>
              </a:rPr>
              <a:t>m extinction above 20 km.</a:t>
            </a:r>
            <a:endParaRPr lang="en-US" sz="2000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97191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50945"/>
            <a:ext cx="8229600" cy="978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Eurostile"/>
                <a:cs typeface="Eurostile"/>
              </a:rPr>
              <a:t>Extinctions from SOCOL and SAGE II</a:t>
            </a:r>
          </a:p>
          <a:p>
            <a:r>
              <a:rPr lang="en-US" dirty="0" smtClean="0">
                <a:latin typeface="Eurostile"/>
                <a:cs typeface="Eurostile"/>
              </a:rPr>
              <a:t>45N, January and July</a:t>
            </a:r>
            <a:endParaRPr lang="en-US" dirty="0">
              <a:latin typeface="Eurostile"/>
              <a:cs typeface="Eurostile"/>
            </a:endParaRPr>
          </a:p>
        </p:txBody>
      </p:sp>
      <p:pic>
        <p:nvPicPr>
          <p:cNvPr id="2" name="Picture 1" descr="ext-45N-j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43" y="1853980"/>
            <a:ext cx="4949918" cy="3712439"/>
          </a:xfrm>
          <a:prstGeom prst="rect">
            <a:avLst/>
          </a:prstGeom>
        </p:spPr>
      </p:pic>
      <p:pic>
        <p:nvPicPr>
          <p:cNvPr id="7" name="Picture 6" descr="ext-45N-jul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33" y="1853980"/>
            <a:ext cx="4982749" cy="373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9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-9240"/>
            <a:ext cx="8229600" cy="1250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Eurostile"/>
                <a:cs typeface="Eurostile"/>
              </a:rPr>
              <a:t>0.525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Eurostile"/>
                <a:cs typeface="Eurostile"/>
              </a:rPr>
              <a:t>m Extinction from SOCOL </a:t>
            </a:r>
          </a:p>
          <a:p>
            <a:r>
              <a:rPr lang="en-US" dirty="0" smtClean="0">
                <a:latin typeface="Eurostile"/>
                <a:cs typeface="Eurostile"/>
              </a:rPr>
              <a:t>at 20 km in September</a:t>
            </a:r>
            <a:endParaRPr lang="en-US" dirty="0">
              <a:latin typeface="Eurostile"/>
              <a:cs typeface="Eurostile"/>
            </a:endParaRPr>
          </a:p>
        </p:txBody>
      </p:sp>
      <p:pic>
        <p:nvPicPr>
          <p:cNvPr id="9" name="Picture 8" descr="ext0525nm-20km-Sep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9092" y="-634371"/>
            <a:ext cx="706581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9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219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Eurostile"/>
                <a:cs typeface="Eurostile"/>
              </a:rPr>
              <a:t>Summary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7291"/>
            <a:ext cx="8229600" cy="547064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Eurostile"/>
                <a:cs typeface="Eurostile"/>
              </a:rPr>
              <a:t>SOCOL/AER CCM with microphysics</a:t>
            </a:r>
          </a:p>
          <a:p>
            <a:pPr lvl="1"/>
            <a:r>
              <a:rPr lang="en-US" dirty="0" smtClean="0">
                <a:latin typeface="Eurostile"/>
                <a:cs typeface="Eurostile"/>
              </a:rPr>
              <a:t>Robust results</a:t>
            </a:r>
          </a:p>
          <a:p>
            <a:pPr lvl="1"/>
            <a:r>
              <a:rPr lang="en-US" dirty="0" smtClean="0">
                <a:latin typeface="Eurostile"/>
                <a:cs typeface="Eurostile"/>
              </a:rPr>
              <a:t>OCS, SO</a:t>
            </a:r>
            <a:r>
              <a:rPr lang="en-US" baseline="-25000" dirty="0" smtClean="0">
                <a:latin typeface="Eurostile"/>
                <a:cs typeface="Eurostile"/>
              </a:rPr>
              <a:t>2 </a:t>
            </a:r>
            <a:r>
              <a:rPr lang="en-US" dirty="0" smtClean="0">
                <a:latin typeface="Eurostile"/>
                <a:cs typeface="Eurostile"/>
              </a:rPr>
              <a:t>compare well with observations</a:t>
            </a:r>
          </a:p>
          <a:p>
            <a:pPr lvl="1"/>
            <a:r>
              <a:rPr lang="en-US" dirty="0" smtClean="0">
                <a:latin typeface="Eurostile"/>
                <a:cs typeface="Eurostile"/>
              </a:rPr>
              <a:t>Good representation of background stratospheric aerosol conditions</a:t>
            </a:r>
          </a:p>
          <a:p>
            <a:pPr lvl="1"/>
            <a:r>
              <a:rPr lang="en-US" dirty="0" smtClean="0">
                <a:latin typeface="Eurostile"/>
                <a:cs typeface="Eurostile"/>
              </a:rPr>
              <a:t>Too many particles above 20 km, 1.02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Eurostile"/>
                <a:cs typeface="Eurostile"/>
              </a:rPr>
              <a:t>m extinction overestimated</a:t>
            </a:r>
          </a:p>
          <a:p>
            <a:r>
              <a:rPr lang="en-US" dirty="0" smtClean="0">
                <a:latin typeface="Eurostile"/>
                <a:cs typeface="Eurostile"/>
              </a:rPr>
              <a:t>GEOS-CHEM extension into stratosphere</a:t>
            </a:r>
          </a:p>
          <a:p>
            <a:pPr lvl="1"/>
            <a:r>
              <a:rPr lang="en-US" dirty="0" smtClean="0">
                <a:latin typeface="Eurostile"/>
                <a:cs typeface="Eurostile"/>
              </a:rPr>
              <a:t>Promising results with bulk sulfate model</a:t>
            </a:r>
          </a:p>
          <a:p>
            <a:pPr lvl="1"/>
            <a:r>
              <a:rPr lang="en-US" dirty="0" smtClean="0">
                <a:latin typeface="Eurostile"/>
                <a:cs typeface="Eurostile"/>
              </a:rPr>
              <a:t>APM microphysics to be implemented</a:t>
            </a:r>
          </a:p>
          <a:p>
            <a:r>
              <a:rPr lang="en-US" dirty="0" smtClean="0">
                <a:latin typeface="Eurostile"/>
                <a:cs typeface="Eurostile"/>
              </a:rPr>
              <a:t>Future Testing and Validation</a:t>
            </a:r>
          </a:p>
          <a:p>
            <a:pPr lvl="1"/>
            <a:r>
              <a:rPr lang="en-US" dirty="0" smtClean="0">
                <a:latin typeface="Eurostile"/>
                <a:cs typeface="Eurostile"/>
              </a:rPr>
              <a:t>SO</a:t>
            </a:r>
            <a:r>
              <a:rPr lang="en-US" baseline="-25000" dirty="0" smtClean="0">
                <a:latin typeface="Eurostile"/>
                <a:cs typeface="Eurostile"/>
              </a:rPr>
              <a:t>2</a:t>
            </a:r>
            <a:r>
              <a:rPr lang="en-US" dirty="0" smtClean="0">
                <a:latin typeface="Eurostile"/>
                <a:cs typeface="Eurostile"/>
              </a:rPr>
              <a:t> comparisons with MIPAS and other observations</a:t>
            </a:r>
          </a:p>
          <a:p>
            <a:pPr lvl="1"/>
            <a:r>
              <a:rPr lang="en-US" dirty="0" smtClean="0">
                <a:latin typeface="Eurostile"/>
                <a:cs typeface="Eurostile"/>
              </a:rPr>
              <a:t>Aerosol extinction comparisons with satellite observations</a:t>
            </a:r>
          </a:p>
          <a:p>
            <a:pPr lvl="1"/>
            <a:r>
              <a:rPr lang="en-US" dirty="0" smtClean="0">
                <a:latin typeface="Eurostile"/>
                <a:cs typeface="Eurostile"/>
              </a:rPr>
              <a:t>Evaluation of tropospheric convection and scavenging as controls of stratospheric sulfur</a:t>
            </a:r>
          </a:p>
          <a:p>
            <a:pPr lvl="1"/>
            <a:r>
              <a:rPr lang="en-US" dirty="0" smtClean="0">
                <a:latin typeface="Eurostile"/>
                <a:cs typeface="Eurostile"/>
              </a:rPr>
              <a:t>Volcanic simulations (</a:t>
            </a:r>
            <a:r>
              <a:rPr lang="en-US" dirty="0" err="1" smtClean="0">
                <a:latin typeface="Eurostile"/>
                <a:cs typeface="Eurostile"/>
              </a:rPr>
              <a:t>Nabro</a:t>
            </a:r>
            <a:r>
              <a:rPr lang="en-US" dirty="0" smtClean="0">
                <a:latin typeface="Eurostile"/>
                <a:cs typeface="Eurostile"/>
              </a:rPr>
              <a:t>, </a:t>
            </a:r>
            <a:r>
              <a:rPr lang="en-US" dirty="0" err="1" smtClean="0">
                <a:latin typeface="Eurostile"/>
                <a:cs typeface="Eurostile"/>
              </a:rPr>
              <a:t>etc</a:t>
            </a:r>
            <a:r>
              <a:rPr lang="en-US" dirty="0" smtClean="0">
                <a:latin typeface="Eurostile"/>
                <a:cs typeface="Eurostile"/>
              </a:rPr>
              <a:t>)</a:t>
            </a:r>
            <a:endParaRPr lang="en-US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90127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19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Motivation for Model Development</a:t>
            </a:r>
            <a:endParaRPr lang="en-US" dirty="0">
              <a:latin typeface="Eurostile"/>
              <a:cs typeface="Eurostile"/>
            </a:endParaRPr>
          </a:p>
        </p:txBody>
      </p:sp>
      <p:pic>
        <p:nvPicPr>
          <p:cNvPr id="4" name="Picture 178" descr="Fig4_correc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6697"/>
          <a:stretch>
            <a:fillRect/>
          </a:stretch>
        </p:blipFill>
        <p:spPr bwMode="auto">
          <a:xfrm>
            <a:off x="991157" y="3448842"/>
            <a:ext cx="7127483" cy="33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06" y="1302196"/>
            <a:ext cx="8370125" cy="2382562"/>
          </a:xfrm>
        </p:spPr>
        <p:txBody>
          <a:bodyPr>
            <a:normAutofit fontScale="92500"/>
          </a:bodyPr>
          <a:lstStyle/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Aerosol-Climate Studies: </a:t>
            </a:r>
            <a:r>
              <a:rPr lang="en-US" dirty="0" err="1" smtClean="0">
                <a:latin typeface="Eurostile"/>
                <a:cs typeface="Eurostile"/>
              </a:rPr>
              <a:t>Geoengineering</a:t>
            </a:r>
            <a:r>
              <a:rPr lang="en-US" dirty="0" smtClean="0">
                <a:latin typeface="Eurostile"/>
                <a:cs typeface="Eurostile"/>
              </a:rPr>
              <a:t>, Volcanoes</a:t>
            </a:r>
          </a:p>
          <a:p>
            <a:pPr lvl="2"/>
            <a:r>
              <a:rPr lang="en-US" dirty="0">
                <a:latin typeface="Eurostile"/>
                <a:cs typeface="Eurostile"/>
              </a:rPr>
              <a:t>S</a:t>
            </a:r>
            <a:r>
              <a:rPr lang="en-US" dirty="0" smtClean="0">
                <a:latin typeface="Eurostile"/>
                <a:cs typeface="Eurostile"/>
              </a:rPr>
              <a:t>ulfur chemistry, aerosol microphysics</a:t>
            </a:r>
          </a:p>
          <a:p>
            <a:pPr lvl="2"/>
            <a:r>
              <a:rPr lang="en-US" dirty="0" smtClean="0">
                <a:latin typeface="Eurostile"/>
                <a:cs typeface="Eurostile"/>
              </a:rPr>
              <a:t>Ozone interactions</a:t>
            </a:r>
          </a:p>
          <a:p>
            <a:pPr lvl="2"/>
            <a:r>
              <a:rPr lang="en-US" dirty="0" err="1" smtClean="0">
                <a:latin typeface="Eurostile"/>
                <a:cs typeface="Eurostile"/>
              </a:rPr>
              <a:t>Strat</a:t>
            </a:r>
            <a:r>
              <a:rPr lang="en-US" dirty="0" smtClean="0">
                <a:latin typeface="Eurostile"/>
                <a:cs typeface="Eurostile"/>
              </a:rPr>
              <a:t>-trop exchange: impact on tropospheric </a:t>
            </a:r>
            <a:r>
              <a:rPr lang="en-US" dirty="0" err="1" smtClean="0">
                <a:latin typeface="Eurostile"/>
                <a:cs typeface="Eurostile"/>
              </a:rPr>
              <a:t>chem</a:t>
            </a:r>
            <a:r>
              <a:rPr lang="en-US" dirty="0" smtClean="0">
                <a:latin typeface="Eurostile"/>
                <a:cs typeface="Eurostile"/>
              </a:rPr>
              <a:t> + clouds</a:t>
            </a:r>
          </a:p>
          <a:p>
            <a:pPr lvl="2"/>
            <a:r>
              <a:rPr lang="en-US" dirty="0" smtClean="0">
                <a:latin typeface="Eurostile"/>
                <a:cs typeface="Eurostile"/>
              </a:rPr>
              <a:t>Climate response</a:t>
            </a:r>
          </a:p>
        </p:txBody>
      </p:sp>
    </p:spTree>
    <p:extLst>
      <p:ext uri="{BB962C8B-B14F-4D97-AF65-F5344CB8AC3E}">
        <p14:creationId xmlns:p14="http://schemas.microsoft.com/office/powerpoint/2010/main" val="308037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19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Models Used in This Study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69" y="1600200"/>
            <a:ext cx="8572161" cy="4525963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SOCOL CCM:  </a:t>
            </a:r>
            <a:r>
              <a:rPr lang="en-US" dirty="0" smtClean="0">
                <a:latin typeface="Eurostile"/>
                <a:cs typeface="Eurostile"/>
              </a:rPr>
              <a:t>ETH – AER Collaboration</a:t>
            </a:r>
          </a:p>
          <a:p>
            <a:pPr lvl="2"/>
            <a:r>
              <a:rPr lang="en-US" dirty="0" smtClean="0">
                <a:latin typeface="Eurostile"/>
                <a:cs typeface="Eurostile"/>
              </a:rPr>
              <a:t>Chemistry-Climate model at ETH</a:t>
            </a:r>
          </a:p>
          <a:p>
            <a:pPr lvl="2"/>
            <a:r>
              <a:rPr lang="en-US" dirty="0" smtClean="0">
                <a:latin typeface="Eurostile"/>
                <a:cs typeface="Eurostile"/>
              </a:rPr>
              <a:t>Aerosol microphysics from AER 2-D	</a:t>
            </a:r>
          </a:p>
          <a:p>
            <a:pPr lvl="2"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Eurostile"/>
                <a:cs typeface="Eurostile"/>
              </a:rPr>
              <a:t>Add aerosol microphysics to SOCOL  </a:t>
            </a:r>
            <a:r>
              <a:rPr lang="en-US" sz="3000" dirty="0" smtClean="0">
                <a:solidFill>
                  <a:srgbClr val="0000FF"/>
                </a:solidFill>
                <a:latin typeface="Eurostile"/>
                <a:cs typeface="Eurostile"/>
              </a:rPr>
              <a:t>SOCOL/AER</a:t>
            </a:r>
          </a:p>
          <a:p>
            <a:pPr lvl="2">
              <a:buFont typeface="Lucida Grande"/>
              <a:buChar char="+"/>
            </a:pPr>
            <a:r>
              <a:rPr lang="en-US" dirty="0" smtClean="0">
                <a:latin typeface="Eurostile"/>
                <a:cs typeface="Eurostile"/>
              </a:rPr>
              <a:t>Chemistry-Climate-Aerosol-Radiation interactions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GEOS-CHEM CTM:  Harvard – MIT Collaboration</a:t>
            </a:r>
          </a:p>
          <a:p>
            <a:pPr lvl="2"/>
            <a:r>
              <a:rPr lang="en-US" dirty="0" smtClean="0">
                <a:latin typeface="Eurostile"/>
                <a:cs typeface="Eurostile"/>
              </a:rPr>
              <a:t>Comprehensive, validated tropospheric chemistry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Eurostile"/>
                <a:cs typeface="Eurostile"/>
              </a:rPr>
              <a:t>Multi-component aerosol microphysics package  </a:t>
            </a:r>
            <a:r>
              <a:rPr lang="en-US" sz="3000" dirty="0" smtClean="0">
                <a:solidFill>
                  <a:srgbClr val="0000FF"/>
                </a:solidFill>
                <a:latin typeface="Eurostile"/>
                <a:cs typeface="Eurostile"/>
              </a:rPr>
              <a:t>APM</a:t>
            </a:r>
          </a:p>
          <a:p>
            <a:pPr lvl="2"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Eurostile"/>
                <a:cs typeface="Eurostile"/>
              </a:rPr>
              <a:t>Extend chemistry into stratosphere  </a:t>
            </a:r>
            <a:r>
              <a:rPr lang="en-US" sz="3000" dirty="0" smtClean="0">
                <a:solidFill>
                  <a:srgbClr val="0000FF"/>
                </a:solidFill>
                <a:latin typeface="Eurostile"/>
                <a:cs typeface="Eurostile"/>
              </a:rPr>
              <a:t>UCX</a:t>
            </a:r>
          </a:p>
          <a:p>
            <a:pPr lvl="2">
              <a:buFont typeface="Wingdings" charset="2"/>
              <a:buChar char="Ø"/>
            </a:pPr>
            <a:r>
              <a:rPr lang="en-US" dirty="0" smtClean="0">
                <a:latin typeface="Eurostile"/>
                <a:cs typeface="Eurostile"/>
              </a:rPr>
              <a:t>Extend microphysics into stratosphere</a:t>
            </a:r>
          </a:p>
          <a:p>
            <a:pPr lvl="2">
              <a:buFont typeface="Lucida Grande"/>
              <a:buChar char="+"/>
            </a:pPr>
            <a:r>
              <a:rPr lang="en-US" dirty="0" smtClean="0">
                <a:latin typeface="Eurostile"/>
                <a:cs typeface="Eurostile"/>
              </a:rPr>
              <a:t>Chemistry-Aerosol-Radiation interactions for trop + </a:t>
            </a:r>
            <a:r>
              <a:rPr lang="en-US" dirty="0" err="1" smtClean="0">
                <a:latin typeface="Eurostile"/>
                <a:cs typeface="Eurostile"/>
              </a:rPr>
              <a:t>strat</a:t>
            </a:r>
            <a:endParaRPr lang="en-US" dirty="0" smtClean="0">
              <a:latin typeface="Eurostile"/>
              <a:cs typeface="Eurostile"/>
            </a:endParaRPr>
          </a:p>
          <a:p>
            <a:pPr lvl="2">
              <a:buFont typeface="Lucida Grande"/>
              <a:buChar char="-"/>
            </a:pPr>
            <a:r>
              <a:rPr lang="en-US" dirty="0" smtClean="0">
                <a:latin typeface="Eurostile"/>
                <a:cs typeface="Eurostile"/>
              </a:rPr>
              <a:t>No interactive climate response</a:t>
            </a:r>
          </a:p>
        </p:txBody>
      </p:sp>
    </p:spTree>
    <p:extLst>
      <p:ext uri="{BB962C8B-B14F-4D97-AF65-F5344CB8AC3E}">
        <p14:creationId xmlns:p14="http://schemas.microsoft.com/office/powerpoint/2010/main" val="1880366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SOCOL/AER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69" y="1600200"/>
            <a:ext cx="8572161" cy="4525963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Chemistry-</a:t>
            </a:r>
            <a:r>
              <a:rPr lang="en-US" dirty="0">
                <a:latin typeface="Eurostile"/>
                <a:cs typeface="Eurostile"/>
              </a:rPr>
              <a:t>c</a:t>
            </a:r>
            <a:r>
              <a:rPr lang="en-US" dirty="0" smtClean="0">
                <a:latin typeface="Eurostile"/>
                <a:cs typeface="Eurostile"/>
              </a:rPr>
              <a:t>limate model from ETH-Zurich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MA-ECHAM GCM + MEZON chemistry</a:t>
            </a:r>
            <a:endParaRPr lang="en-US" dirty="0" smtClean="0">
              <a:latin typeface="Eurostile"/>
              <a:cs typeface="Eurostile"/>
            </a:endParaRPr>
          </a:p>
          <a:p>
            <a:pPr lvl="1">
              <a:buFont typeface="Arial"/>
              <a:buChar char="•"/>
            </a:pPr>
            <a:r>
              <a:rPr lang="en-US" dirty="0">
                <a:latin typeface="Eurostile"/>
                <a:cs typeface="Eurostile"/>
              </a:rPr>
              <a:t>A</a:t>
            </a:r>
            <a:r>
              <a:rPr lang="en-US" dirty="0" smtClean="0">
                <a:latin typeface="Eurostile"/>
                <a:cs typeface="Eurostile"/>
              </a:rPr>
              <a:t>erosol microphysics:</a:t>
            </a:r>
          </a:p>
          <a:p>
            <a:pPr lvl="2"/>
            <a:r>
              <a:rPr lang="en-US" dirty="0" smtClean="0">
                <a:latin typeface="Eurostile"/>
                <a:cs typeface="Eurostile"/>
              </a:rPr>
              <a:t>Sulfate only scheme following AER 2-D model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Eurostile"/>
                <a:cs typeface="Eurostile"/>
              </a:rPr>
              <a:t>Improved H</a:t>
            </a:r>
            <a:r>
              <a:rPr lang="en-US" baseline="-25000" dirty="0" smtClean="0">
                <a:solidFill>
                  <a:srgbClr val="FF0000"/>
                </a:solidFill>
                <a:latin typeface="Eurostile"/>
                <a:cs typeface="Eurostile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Eurostile"/>
                <a:cs typeface="Eurostile"/>
              </a:rPr>
              <a:t>SO</a:t>
            </a:r>
            <a:r>
              <a:rPr lang="en-US" baseline="-25000" dirty="0" smtClean="0">
                <a:solidFill>
                  <a:srgbClr val="FF0000"/>
                </a:solidFill>
                <a:latin typeface="Eurostile"/>
                <a:cs typeface="Eurostile"/>
              </a:rPr>
              <a:t>4</a:t>
            </a:r>
            <a:r>
              <a:rPr lang="en-US" dirty="0" smtClean="0">
                <a:solidFill>
                  <a:srgbClr val="FF0000"/>
                </a:solidFill>
                <a:latin typeface="Eurostile"/>
                <a:cs typeface="Eurostile"/>
              </a:rPr>
              <a:t> photolysis rate (</a:t>
            </a:r>
            <a:r>
              <a:rPr lang="en-US" dirty="0" err="1" smtClean="0">
                <a:solidFill>
                  <a:srgbClr val="FF0000"/>
                </a:solidFill>
                <a:latin typeface="Eurostile"/>
                <a:cs typeface="Eurostile"/>
              </a:rPr>
              <a:t>Vaida</a:t>
            </a:r>
            <a:r>
              <a:rPr lang="en-US" dirty="0" smtClean="0">
                <a:solidFill>
                  <a:srgbClr val="FF0000"/>
                </a:solidFill>
                <a:latin typeface="Eurostile"/>
                <a:cs typeface="Eurostile"/>
              </a:rPr>
              <a:t> et al. 2003)</a:t>
            </a:r>
            <a:endParaRPr lang="en-US" dirty="0" smtClean="0">
              <a:solidFill>
                <a:srgbClr val="FF0000"/>
              </a:solidFill>
              <a:latin typeface="Eurostile"/>
              <a:cs typeface="Eurostile"/>
            </a:endParaRPr>
          </a:p>
          <a:p>
            <a:pPr lvl="2"/>
            <a:r>
              <a:rPr lang="en-US" dirty="0" smtClean="0">
                <a:latin typeface="Eurostile"/>
                <a:cs typeface="Eurostile"/>
              </a:rPr>
              <a:t>40 sectional bins (wet radius 0.4 nm – 3.2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Eurostile"/>
                <a:cs typeface="Eurostile"/>
              </a:rPr>
              <a:t>m)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Eurostile"/>
                <a:cs typeface="Eurostile"/>
              </a:rPr>
              <a:t>Size-dependent composition (H</a:t>
            </a:r>
            <a:r>
              <a:rPr lang="en-US" baseline="-25000" dirty="0" smtClean="0">
                <a:solidFill>
                  <a:srgbClr val="FF0000"/>
                </a:solidFill>
                <a:latin typeface="Eurostile"/>
                <a:cs typeface="Eurostile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Eurostile"/>
                <a:cs typeface="Eurostile"/>
              </a:rPr>
              <a:t>SO</a:t>
            </a:r>
            <a:r>
              <a:rPr lang="en-US" baseline="-25000" dirty="0" smtClean="0">
                <a:solidFill>
                  <a:srgbClr val="FF0000"/>
                </a:solidFill>
                <a:latin typeface="Eurostile"/>
                <a:cs typeface="Eurostile"/>
              </a:rPr>
              <a:t>4</a:t>
            </a:r>
            <a:r>
              <a:rPr lang="en-US" dirty="0" smtClean="0">
                <a:solidFill>
                  <a:srgbClr val="FF0000"/>
                </a:solidFill>
                <a:latin typeface="Eurostile"/>
                <a:cs typeface="Eurostile"/>
              </a:rPr>
              <a:t>/H</a:t>
            </a:r>
            <a:r>
              <a:rPr lang="en-US" baseline="-25000" dirty="0" smtClean="0">
                <a:solidFill>
                  <a:srgbClr val="FF0000"/>
                </a:solidFill>
                <a:latin typeface="Eurostile"/>
                <a:cs typeface="Eurostile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Eurostile"/>
                <a:cs typeface="Eurostile"/>
              </a:rPr>
              <a:t>O): Kelvin Effect</a:t>
            </a:r>
            <a:endParaRPr lang="en-US" dirty="0" smtClean="0">
              <a:latin typeface="Eurostile"/>
              <a:cs typeface="Eurostile"/>
            </a:endParaRPr>
          </a:p>
          <a:p>
            <a:pPr lvl="2"/>
            <a:r>
              <a:rPr lang="en-US" dirty="0" smtClean="0">
                <a:latin typeface="Eurostile"/>
                <a:cs typeface="Eurostile"/>
              </a:rPr>
              <a:t>Binary homogeneous nucleation (</a:t>
            </a:r>
            <a:r>
              <a:rPr lang="en-US" dirty="0" err="1" smtClean="0">
                <a:latin typeface="Eurostile"/>
                <a:cs typeface="Eurostile"/>
              </a:rPr>
              <a:t>Vehkemaki</a:t>
            </a:r>
            <a:r>
              <a:rPr lang="en-US" dirty="0" smtClean="0">
                <a:latin typeface="Eurostile"/>
                <a:cs typeface="Eurostile"/>
              </a:rPr>
              <a:t> et al. 2002)</a:t>
            </a:r>
          </a:p>
          <a:p>
            <a:pPr lvl="2"/>
            <a:r>
              <a:rPr lang="en-US" dirty="0" smtClean="0">
                <a:latin typeface="Eurostile"/>
                <a:cs typeface="Eurostile"/>
              </a:rPr>
              <a:t>Coagulation (standard efficiency)</a:t>
            </a:r>
          </a:p>
          <a:p>
            <a:pPr lvl="2"/>
            <a:r>
              <a:rPr lang="en-US" dirty="0" smtClean="0">
                <a:latin typeface="Eurostile"/>
                <a:cs typeface="Eurostile"/>
              </a:rPr>
              <a:t>Condensation and Evaporation</a:t>
            </a:r>
          </a:p>
          <a:p>
            <a:pPr lvl="2"/>
            <a:r>
              <a:rPr lang="en-US" dirty="0" smtClean="0">
                <a:latin typeface="Eurostile"/>
                <a:cs typeface="Eurostile"/>
              </a:rPr>
              <a:t>Sedimentation </a:t>
            </a:r>
          </a:p>
          <a:p>
            <a:pPr lvl="1">
              <a:buFont typeface="Wingdings" charset="2"/>
              <a:buChar char="v"/>
            </a:pPr>
            <a:r>
              <a:rPr lang="en-US" dirty="0" smtClean="0">
                <a:latin typeface="Eurostile"/>
                <a:cs typeface="Eurostile"/>
              </a:rPr>
              <a:t>Aerosol – </a:t>
            </a:r>
            <a:r>
              <a:rPr lang="en-US" dirty="0" err="1" smtClean="0">
                <a:latin typeface="Eurostile"/>
                <a:cs typeface="Eurostile"/>
              </a:rPr>
              <a:t>Radiative</a:t>
            </a:r>
            <a:r>
              <a:rPr lang="en-US" dirty="0" smtClean="0">
                <a:latin typeface="Eurostile"/>
                <a:cs typeface="Eurostile"/>
              </a:rPr>
              <a:t> feedback (chemical and dynamical)</a:t>
            </a:r>
          </a:p>
        </p:txBody>
      </p:sp>
    </p:spTree>
    <p:extLst>
      <p:ext uri="{BB962C8B-B14F-4D97-AF65-F5344CB8AC3E}">
        <p14:creationId xmlns:p14="http://schemas.microsoft.com/office/powerpoint/2010/main" val="389194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GEOS-CHEM 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69" y="1600200"/>
            <a:ext cx="8572161" cy="4525963"/>
          </a:xfrm>
        </p:spPr>
        <p:txBody>
          <a:bodyPr>
            <a:normAutofit lnSpcReduction="10000"/>
          </a:bodyPr>
          <a:lstStyle/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Harvard’s 3-D tropospheric chemistry model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Assimilated winds from GEOS-5, GISS, etc.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Not a climate model, but off-line climate model interactions possible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Two versions of aerosol microphysics implemented:</a:t>
            </a:r>
          </a:p>
          <a:p>
            <a:pPr lvl="2"/>
            <a:r>
              <a:rPr lang="en-US" dirty="0" smtClean="0">
                <a:latin typeface="Eurostile"/>
                <a:cs typeface="Eurostile"/>
              </a:rPr>
              <a:t>Sulfate, sea salt, dust, OC, BC for troposphere</a:t>
            </a:r>
          </a:p>
          <a:p>
            <a:pPr lvl="2"/>
            <a:r>
              <a:rPr lang="en-US" dirty="0" smtClean="0">
                <a:latin typeface="Eurostile"/>
                <a:cs typeface="Eurostile"/>
              </a:rPr>
              <a:t>APM – </a:t>
            </a:r>
            <a:r>
              <a:rPr lang="en-US" dirty="0" err="1" smtClean="0">
                <a:latin typeface="Eurostile"/>
                <a:cs typeface="Eurostile"/>
              </a:rPr>
              <a:t>Fangqun</a:t>
            </a:r>
            <a:r>
              <a:rPr lang="en-US" dirty="0" smtClean="0">
                <a:latin typeface="Eurostile"/>
                <a:cs typeface="Eurostile"/>
              </a:rPr>
              <a:t> Yu, SUNY-Albany</a:t>
            </a:r>
          </a:p>
          <a:p>
            <a:pPr lvl="3"/>
            <a:r>
              <a:rPr lang="en-US" dirty="0" smtClean="0">
                <a:latin typeface="Eurostile"/>
                <a:cs typeface="Eurostile"/>
              </a:rPr>
              <a:t>Sectional microphysics, 88 aerosol tracers</a:t>
            </a:r>
          </a:p>
          <a:p>
            <a:pPr lvl="2"/>
            <a:r>
              <a:rPr lang="en-US" dirty="0" smtClean="0">
                <a:latin typeface="Eurostile"/>
                <a:cs typeface="Eurostile"/>
              </a:rPr>
              <a:t>TOMAS – Peter Adams, Carnegie Melon</a:t>
            </a:r>
          </a:p>
          <a:p>
            <a:pPr lvl="3"/>
            <a:r>
              <a:rPr lang="en-US" dirty="0" smtClean="0">
                <a:latin typeface="Eurostile"/>
                <a:cs typeface="Eurostile"/>
              </a:rPr>
              <a:t>Sectional 2-moment microphysics, 360 aerosol tracers</a:t>
            </a:r>
            <a:endParaRPr lang="en-US" dirty="0"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3581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GEOS-CHEM with APM 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51" y="1600200"/>
            <a:ext cx="8673180" cy="5008877"/>
          </a:xfrm>
        </p:spPr>
        <p:txBody>
          <a:bodyPr>
            <a:normAutofit fontScale="77500" lnSpcReduction="20000"/>
          </a:bodyPr>
          <a:lstStyle/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Part of standard GEOS-CHEM distribution – optional compilation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Size-resolved aerosols: </a:t>
            </a:r>
          </a:p>
          <a:p>
            <a:pPr lvl="2"/>
            <a:r>
              <a:rPr lang="en-US" dirty="0" smtClean="0">
                <a:latin typeface="Eurostile"/>
                <a:cs typeface="Eurostile"/>
              </a:rPr>
              <a:t>40 sulfate bins </a:t>
            </a:r>
            <a:r>
              <a:rPr lang="en-US" dirty="0" smtClean="0">
                <a:latin typeface="Eurostile"/>
                <a:cs typeface="Eurostile"/>
              </a:rPr>
              <a:t>(dry radius 0.6nm -5.8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>
                <a:latin typeface="Eurostile"/>
                <a:cs typeface="Eurostile"/>
              </a:rPr>
              <a:t>m)</a:t>
            </a:r>
          </a:p>
          <a:p>
            <a:pPr lvl="2"/>
            <a:r>
              <a:rPr lang="en-US" dirty="0" smtClean="0">
                <a:latin typeface="Eurostile"/>
                <a:cs typeface="Eurostile"/>
              </a:rPr>
              <a:t>20 sea salt bins, 15 dust bins, </a:t>
            </a:r>
          </a:p>
          <a:p>
            <a:pPr lvl="2"/>
            <a:r>
              <a:rPr lang="en-US" dirty="0" smtClean="0">
                <a:latin typeface="Eurostile"/>
                <a:cs typeface="Eurostile"/>
              </a:rPr>
              <a:t>8 modes for OC/BC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Aerosol type interactions:  sulfate scavenging onto dust, sea salt, OC/BC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Equilibrium uptake of ammonium and nitrates via ISORROPIA </a:t>
            </a:r>
            <a:r>
              <a:rPr lang="en-US" dirty="0">
                <a:latin typeface="Eurostile"/>
                <a:cs typeface="Eurostile"/>
              </a:rPr>
              <a:t>II </a:t>
            </a:r>
            <a:endParaRPr lang="en-US" dirty="0" smtClean="0">
              <a:latin typeface="Eurostile"/>
              <a:cs typeface="Eurostile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Ion-mediated nucleation scheme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Coagulation and Condensation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Tested and validated for troposphere</a:t>
            </a:r>
          </a:p>
          <a:p>
            <a:pPr lvl="1">
              <a:buFont typeface="Arial"/>
              <a:buChar char="•"/>
            </a:pPr>
            <a:r>
              <a:rPr lang="en-US" i="1" dirty="0" smtClean="0">
                <a:latin typeface="Eurostile"/>
                <a:cs typeface="Eurostile"/>
              </a:rPr>
              <a:t>APM microphysics to be extended into </a:t>
            </a:r>
            <a:r>
              <a:rPr lang="en-US" i="1" dirty="0" err="1" smtClean="0">
                <a:latin typeface="Eurostile"/>
                <a:cs typeface="Eurostile"/>
              </a:rPr>
              <a:t>stratsphere</a:t>
            </a:r>
            <a:r>
              <a:rPr lang="en-US" i="1" dirty="0" smtClean="0">
                <a:latin typeface="Eurostile"/>
                <a:cs typeface="Eurostile"/>
              </a:rPr>
              <a:t> model: add </a:t>
            </a:r>
            <a:r>
              <a:rPr lang="en-US" i="1" dirty="0" err="1" smtClean="0">
                <a:latin typeface="Eurostile"/>
                <a:cs typeface="Eurostile"/>
              </a:rPr>
              <a:t>strat</a:t>
            </a:r>
            <a:r>
              <a:rPr lang="en-US" i="1" dirty="0" smtClean="0">
                <a:latin typeface="Eurostile"/>
                <a:cs typeface="Eurostile"/>
              </a:rPr>
              <a:t> nucleation, </a:t>
            </a:r>
            <a:r>
              <a:rPr lang="en-US" i="1" dirty="0" err="1" smtClean="0">
                <a:latin typeface="Eurostile"/>
                <a:cs typeface="Eurostile"/>
              </a:rPr>
              <a:t>radiative</a:t>
            </a:r>
            <a:r>
              <a:rPr lang="en-US" i="1" dirty="0">
                <a:latin typeface="Eurostile"/>
                <a:cs typeface="Eurostile"/>
              </a:rPr>
              <a:t> </a:t>
            </a:r>
            <a:r>
              <a:rPr lang="en-US" i="1" dirty="0" smtClean="0">
                <a:latin typeface="Eurostile"/>
                <a:cs typeface="Eurostile"/>
              </a:rPr>
              <a:t>interactions</a:t>
            </a:r>
          </a:p>
        </p:txBody>
      </p:sp>
    </p:spTree>
    <p:extLst>
      <p:ext uri="{BB962C8B-B14F-4D97-AF65-F5344CB8AC3E}">
        <p14:creationId xmlns:p14="http://schemas.microsoft.com/office/powerpoint/2010/main" val="320119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Eurostile"/>
                <a:cs typeface="Eurostile"/>
              </a:rPr>
              <a:t>Stratospheric GEOS-CHEM (UCX) 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469" y="1600200"/>
            <a:ext cx="8572161" cy="5008877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Stratospheric chemistry extension developed by Steven Barrett’s group at MIT, </a:t>
            </a:r>
            <a:r>
              <a:rPr lang="en-US" dirty="0" err="1" smtClean="0">
                <a:latin typeface="Eurostile"/>
                <a:cs typeface="Eurostile"/>
              </a:rPr>
              <a:t>Seb</a:t>
            </a:r>
            <a:r>
              <a:rPr lang="en-US" dirty="0" smtClean="0">
                <a:latin typeface="Eurostile"/>
                <a:cs typeface="Eurostile"/>
              </a:rPr>
              <a:t> Eastham primary developer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72 vertical levels to 0.01 </a:t>
            </a:r>
            <a:r>
              <a:rPr lang="en-US" dirty="0" err="1" smtClean="0">
                <a:latin typeface="Eurostile"/>
                <a:cs typeface="Eurostile"/>
              </a:rPr>
              <a:t>mb</a:t>
            </a:r>
            <a:r>
              <a:rPr lang="en-US" dirty="0" smtClean="0">
                <a:latin typeface="Eurostile"/>
                <a:cs typeface="Eurostile"/>
              </a:rPr>
              <a:t> (</a:t>
            </a:r>
            <a:r>
              <a:rPr lang="en-US" dirty="0" err="1" smtClean="0">
                <a:latin typeface="Eurostile"/>
                <a:cs typeface="Eurostile"/>
              </a:rPr>
              <a:t>chem</a:t>
            </a:r>
            <a:r>
              <a:rPr lang="en-US" dirty="0" smtClean="0">
                <a:latin typeface="Eurostile"/>
                <a:cs typeface="Eurostile"/>
              </a:rPr>
              <a:t> to 60 km)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Sources gases added:  OCS, N</a:t>
            </a:r>
            <a:r>
              <a:rPr lang="en-US" baseline="-25000" dirty="0" smtClean="0">
                <a:latin typeface="Eurostile"/>
                <a:cs typeface="Eurostile"/>
              </a:rPr>
              <a:t>2</a:t>
            </a:r>
            <a:r>
              <a:rPr lang="en-US" dirty="0" smtClean="0">
                <a:latin typeface="Eurostile"/>
                <a:cs typeface="Eurostile"/>
              </a:rPr>
              <a:t>O, CFCs, HCFCs, etc.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Stratospheric photolysis via </a:t>
            </a:r>
            <a:r>
              <a:rPr lang="en-US" dirty="0" err="1" smtClean="0">
                <a:latin typeface="Eurostile"/>
                <a:cs typeface="Eurostile"/>
              </a:rPr>
              <a:t>FastJX</a:t>
            </a:r>
            <a:endParaRPr lang="en-US" dirty="0" smtClean="0">
              <a:latin typeface="Eurostile"/>
              <a:cs typeface="Eurostile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Full ozone chemistry included from </a:t>
            </a:r>
            <a:r>
              <a:rPr lang="en-US" dirty="0" err="1" smtClean="0">
                <a:latin typeface="Eurostile"/>
                <a:cs typeface="Eurostile"/>
              </a:rPr>
              <a:t>NO</a:t>
            </a:r>
            <a:r>
              <a:rPr lang="en-US" baseline="-25000" dirty="0" err="1" smtClean="0">
                <a:latin typeface="Eurostile"/>
                <a:cs typeface="Eurostile"/>
              </a:rPr>
              <a:t>x</a:t>
            </a:r>
            <a:r>
              <a:rPr lang="en-US" dirty="0" smtClean="0">
                <a:latin typeface="Eurostile"/>
                <a:cs typeface="Eurostile"/>
              </a:rPr>
              <a:t>, </a:t>
            </a:r>
            <a:r>
              <a:rPr lang="en-US" dirty="0" err="1" smtClean="0">
                <a:latin typeface="Eurostile"/>
                <a:cs typeface="Eurostile"/>
              </a:rPr>
              <a:t>ClO</a:t>
            </a:r>
            <a:r>
              <a:rPr lang="en-US" baseline="-25000" dirty="0" err="1" smtClean="0">
                <a:latin typeface="Eurostile"/>
                <a:cs typeface="Eurostile"/>
              </a:rPr>
              <a:t>x</a:t>
            </a:r>
            <a:r>
              <a:rPr lang="en-US" dirty="0" smtClean="0">
                <a:latin typeface="Eurostile"/>
                <a:cs typeface="Eurostile"/>
              </a:rPr>
              <a:t>, </a:t>
            </a:r>
            <a:r>
              <a:rPr lang="en-US" dirty="0" err="1" smtClean="0">
                <a:latin typeface="Eurostile"/>
                <a:cs typeface="Eurostile"/>
              </a:rPr>
              <a:t>BrO</a:t>
            </a:r>
            <a:r>
              <a:rPr lang="en-US" baseline="-25000" dirty="0" err="1" smtClean="0">
                <a:latin typeface="Eurostile"/>
                <a:cs typeface="Eurostile"/>
              </a:rPr>
              <a:t>x</a:t>
            </a:r>
            <a:r>
              <a:rPr lang="en-US" dirty="0" smtClean="0">
                <a:latin typeface="Eurostile"/>
                <a:cs typeface="Eurostile"/>
              </a:rPr>
              <a:t>, </a:t>
            </a:r>
            <a:r>
              <a:rPr lang="en-US" dirty="0" err="1" smtClean="0">
                <a:latin typeface="Eurostile"/>
                <a:cs typeface="Eurostile"/>
              </a:rPr>
              <a:t>HO</a:t>
            </a:r>
            <a:r>
              <a:rPr lang="en-US" baseline="-25000" dirty="0" err="1" smtClean="0">
                <a:latin typeface="Eurostile"/>
                <a:cs typeface="Eurostile"/>
              </a:rPr>
              <a:t>x</a:t>
            </a:r>
            <a:endParaRPr lang="en-US" baseline="-25000" dirty="0" smtClean="0">
              <a:latin typeface="Eurostile"/>
              <a:cs typeface="Eurostile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Bulk sulfate and PSCs in stratosphere</a:t>
            </a:r>
          </a:p>
          <a:p>
            <a:pPr lvl="1">
              <a:buFont typeface="Arial"/>
              <a:buChar char="•"/>
            </a:pPr>
            <a:r>
              <a:rPr lang="en-US" i="1" dirty="0" smtClean="0">
                <a:latin typeface="Eurostile"/>
                <a:cs typeface="Eurostile"/>
              </a:rPr>
              <a:t>Submitted paper to Atmos. </a:t>
            </a:r>
            <a:r>
              <a:rPr lang="en-US" i="1" dirty="0" err="1" smtClean="0">
                <a:latin typeface="Eurostile"/>
                <a:cs typeface="Eurostile"/>
              </a:rPr>
              <a:t>Env</a:t>
            </a:r>
            <a:r>
              <a:rPr lang="en-US" i="1" dirty="0" smtClean="0">
                <a:latin typeface="Eurostile"/>
                <a:cs typeface="Eurostile"/>
              </a:rPr>
              <a:t>.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Eurostile"/>
                <a:cs typeface="Eurostile"/>
              </a:rPr>
              <a:t>To become part of future GEOS-CHEM public release</a:t>
            </a:r>
          </a:p>
          <a:p>
            <a:pPr lvl="1">
              <a:buFont typeface="Arial"/>
              <a:buChar char="•"/>
            </a:pPr>
            <a:r>
              <a:rPr lang="en-US" i="1" dirty="0" smtClean="0">
                <a:latin typeface="Eurostile"/>
                <a:cs typeface="Eurostile"/>
              </a:rPr>
              <a:t>APM microphysics to be integrated soon by D. Weisenstein (Harvard)</a:t>
            </a:r>
          </a:p>
        </p:txBody>
      </p:sp>
    </p:spTree>
    <p:extLst>
      <p:ext uri="{BB962C8B-B14F-4D97-AF65-F5344CB8AC3E}">
        <p14:creationId xmlns:p14="http://schemas.microsoft.com/office/powerpoint/2010/main" val="16254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61" y="99492"/>
            <a:ext cx="8229600" cy="780756"/>
          </a:xfrm>
        </p:spPr>
        <p:txBody>
          <a:bodyPr/>
          <a:lstStyle/>
          <a:p>
            <a:r>
              <a:rPr lang="en-US" dirty="0" smtClean="0">
                <a:latin typeface="Eurostile"/>
                <a:cs typeface="Eurostile"/>
              </a:rPr>
              <a:t>UCX Stratospheric Chemistry</a:t>
            </a:r>
            <a:endParaRPr lang="en-US" dirty="0">
              <a:latin typeface="Eurostile"/>
              <a:cs typeface="Eurostile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38624" y="2474654"/>
            <a:ext cx="2990851" cy="151830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dirty="0" smtClean="0">
                <a:latin typeface="Eurostile" panose="020B0504020202050204" pitchFamily="34" charset="0"/>
              </a:rPr>
              <a:t>N</a:t>
            </a:r>
            <a:endParaRPr lang="en-US" dirty="0">
              <a:latin typeface="Eurostile" panose="020B0504020202050204" pitchFamily="34" charset="0"/>
            </a:endParaRPr>
          </a:p>
        </p:txBody>
      </p:sp>
      <p:sp>
        <p:nvSpPr>
          <p:cNvPr id="6" name="Circular Arrow 5"/>
          <p:cNvSpPr/>
          <p:nvPr/>
        </p:nvSpPr>
        <p:spPr>
          <a:xfrm rot="10800000">
            <a:off x="535874" y="1280592"/>
            <a:ext cx="1569620" cy="15696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668637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024488"/>
            <a:ext cx="9144000" cy="1833512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</a:gradFill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Eurostile" panose="020B0504020202050204" pitchFamily="34" charset="0"/>
              </a:rPr>
              <a:t>TROPOPAUSE</a:t>
            </a:r>
            <a:endParaRPr lang="en-US" sz="3200" dirty="0">
              <a:solidFill>
                <a:schemeClr val="tx1"/>
              </a:solidFill>
              <a:latin typeface="Eurostile" panose="020B0504020202050204" pitchFamily="34" charset="0"/>
            </a:endParaRPr>
          </a:p>
        </p:txBody>
      </p:sp>
      <p:sp>
        <p:nvSpPr>
          <p:cNvPr id="8" name="Up Arrow 7"/>
          <p:cNvSpPr/>
          <p:nvPr/>
        </p:nvSpPr>
        <p:spPr>
          <a:xfrm flipV="1">
            <a:off x="1659492" y="3055508"/>
            <a:ext cx="677274" cy="264798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260471" y="2122075"/>
            <a:ext cx="1431226" cy="113852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>
                <a:latin typeface="Eurostile" panose="020B0504020202050204" pitchFamily="34" charset="0"/>
              </a:rPr>
              <a:t>PSC/LBS</a:t>
            </a:r>
            <a:endParaRPr lang="en-US" dirty="0">
              <a:latin typeface="Eurostile" panose="020B050402020205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24930" y="3587218"/>
            <a:ext cx="1336584" cy="1218898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dirty="0" smtClean="0">
                <a:latin typeface="Eurostile" panose="020B0504020202050204" pitchFamily="34" charset="0"/>
              </a:rPr>
              <a:t>S</a:t>
            </a:r>
            <a:endParaRPr lang="en-US" dirty="0">
              <a:latin typeface="Eurostile" panose="020B050402020205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345097" y="3120787"/>
            <a:ext cx="909885" cy="7331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Up Arrow 11"/>
          <p:cNvSpPr/>
          <p:nvPr/>
        </p:nvSpPr>
        <p:spPr>
          <a:xfrm>
            <a:off x="5517023" y="3918411"/>
            <a:ext cx="677274" cy="213396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61514" y="5703490"/>
            <a:ext cx="3617921" cy="86731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Eurostile" panose="020B0504020202050204" pitchFamily="34" charset="0"/>
              </a:rPr>
              <a:t>SOURCE</a:t>
            </a:r>
            <a:endParaRPr lang="en-US" baseline="-25000" dirty="0">
              <a:latin typeface="Eurostile" panose="020B050402020205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24735" y="6031151"/>
            <a:ext cx="676542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Eurostile" panose="020B0504020202050204" pitchFamily="34" charset="0"/>
              </a:rPr>
              <a:t>Br</a:t>
            </a:r>
            <a:r>
              <a:rPr lang="en-US" sz="1400" baseline="-25000" dirty="0" err="1" smtClean="0">
                <a:latin typeface="Eurostile" panose="020B0504020202050204" pitchFamily="34" charset="0"/>
              </a:rPr>
              <a:t>org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71651" y="6031151"/>
            <a:ext cx="676542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urostile" panose="020B0504020202050204" pitchFamily="34" charset="0"/>
              </a:rPr>
              <a:t>OCS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48193" y="6031151"/>
            <a:ext cx="676542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urostile" panose="020B0504020202050204" pitchFamily="34" charset="0"/>
              </a:rPr>
              <a:t>N</a:t>
            </a:r>
            <a:r>
              <a:rPr lang="en-US" sz="1400" baseline="-25000" dirty="0" smtClean="0">
                <a:latin typeface="Eurostile" panose="020B0504020202050204" pitchFamily="34" charset="0"/>
              </a:rPr>
              <a:t>2</a:t>
            </a:r>
            <a:r>
              <a:rPr lang="en-US" sz="1400" dirty="0" smtClean="0">
                <a:latin typeface="Eurostile" panose="020B0504020202050204" pitchFamily="34" charset="0"/>
              </a:rPr>
              <a:t>O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50125" y="4135662"/>
            <a:ext cx="701681" cy="6549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063255" y="4001448"/>
            <a:ext cx="559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latin typeface="Eurostile" panose="020B0504020202050204" pitchFamily="34" charset="0"/>
              </a:rPr>
              <a:t>h</a:t>
            </a:r>
            <a:r>
              <a:rPr lang="el-GR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ν </a:t>
            </a:r>
            <a:endParaRPr lang="en-US" sz="2400" dirty="0">
              <a:latin typeface="Eurostile" panose="020B050402020205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13345" y="4196667"/>
            <a:ext cx="580462" cy="580462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flood" dir="t">
              <a:rot lat="0" lon="0" rev="1800000"/>
            </a:lightRig>
          </a:scene3d>
          <a:sp3d extrusionH="127000" contourW="12700" prstMaterial="flat">
            <a:bevelT w="127000" h="127000"/>
            <a:bevelB w="127000" h="127000"/>
            <a:extrusionClr>
              <a:schemeClr val="accent5"/>
            </a:extrusionClr>
            <a:contourClr>
              <a:schemeClr val="accent5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aseline="30000" dirty="0" smtClean="0">
                <a:solidFill>
                  <a:schemeClr val="bg1"/>
                </a:solidFill>
                <a:latin typeface="Eurostile" panose="020B0504020202050204" pitchFamily="34" charset="0"/>
              </a:rPr>
              <a:t>1</a:t>
            </a:r>
            <a:r>
              <a:rPr lang="en-US" sz="1400" dirty="0" smtClean="0">
                <a:solidFill>
                  <a:schemeClr val="bg1"/>
                </a:solidFill>
                <a:latin typeface="Eurostile" panose="020B0504020202050204" pitchFamily="34" charset="0"/>
              </a:rPr>
              <a:t>D</a:t>
            </a:r>
            <a:endParaRPr lang="en-US" sz="1400" dirty="0">
              <a:solidFill>
                <a:schemeClr val="bg1"/>
              </a:solidFill>
              <a:latin typeface="Eurostile" panose="020B050402020205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43139" y="1047889"/>
            <a:ext cx="2610235" cy="2127506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dirty="0" err="1" smtClean="0">
                <a:latin typeface="Eurostile" panose="020B0504020202050204" pitchFamily="34" charset="0"/>
              </a:rPr>
              <a:t>Cl</a:t>
            </a:r>
            <a:endParaRPr lang="en-US" dirty="0">
              <a:latin typeface="Eurostile" panose="020B050402020205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676650" y="1039401"/>
            <a:ext cx="2450358" cy="212750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 smtClean="0">
                <a:latin typeface="Eurostile" panose="020B0504020202050204" pitchFamily="34" charset="0"/>
              </a:rPr>
              <a:t>Br</a:t>
            </a:r>
            <a:endParaRPr lang="en-US" dirty="0">
              <a:latin typeface="Eurostile" panose="020B050402020205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02128" y="2617535"/>
            <a:ext cx="796469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urostile" panose="020B0504020202050204" pitchFamily="34" charset="0"/>
              </a:rPr>
              <a:t>BrONO</a:t>
            </a:r>
            <a:r>
              <a:rPr lang="en-US" sz="1400" baseline="-25000" dirty="0" smtClean="0">
                <a:latin typeface="Eurostile" panose="020B0504020202050204" pitchFamily="34" charset="0"/>
              </a:rPr>
              <a:t>2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71550" y="2630895"/>
            <a:ext cx="796469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urostile" panose="020B0504020202050204" pitchFamily="34" charset="0"/>
              </a:rPr>
              <a:t>ClONO</a:t>
            </a:r>
            <a:r>
              <a:rPr lang="en-US" sz="1400" baseline="-25000" dirty="0" smtClean="0">
                <a:latin typeface="Eurostile" panose="020B0504020202050204" pitchFamily="34" charset="0"/>
              </a:rPr>
              <a:t>2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005100" y="1781561"/>
            <a:ext cx="672174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urostile" panose="020B0504020202050204" pitchFamily="34" charset="0"/>
              </a:rPr>
              <a:t>ClO</a:t>
            </a:r>
            <a:r>
              <a:rPr lang="en-US" sz="1400" baseline="-25000" dirty="0" smtClean="0">
                <a:latin typeface="Eurostile" panose="020B0504020202050204" pitchFamily="34" charset="0"/>
              </a:rPr>
              <a:t>x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45457" y="1781561"/>
            <a:ext cx="558834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Eurostile" panose="020B0504020202050204" pitchFamily="34" charset="0"/>
              </a:rPr>
              <a:t>HCl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32208" y="3367564"/>
            <a:ext cx="796469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Eurostile" panose="020B0504020202050204" pitchFamily="34" charset="0"/>
              </a:rPr>
              <a:t>NO</a:t>
            </a:r>
            <a:r>
              <a:rPr lang="en-US" sz="1400" baseline="-25000" dirty="0" err="1" smtClean="0">
                <a:latin typeface="Eurostile" panose="020B0504020202050204" pitchFamily="34" charset="0"/>
              </a:rPr>
              <a:t>x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68434" y="1184675"/>
            <a:ext cx="715274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urostile" panose="020B0504020202050204" pitchFamily="34" charset="0"/>
              </a:rPr>
              <a:t>Cl</a:t>
            </a:r>
            <a:r>
              <a:rPr lang="en-US" sz="1400" baseline="-25000" dirty="0" smtClean="0">
                <a:latin typeface="Eurostile" panose="020B0504020202050204" pitchFamily="34" charset="0"/>
              </a:rPr>
              <a:t>2</a:t>
            </a:r>
            <a:r>
              <a:rPr lang="en-US" sz="1400" dirty="0" smtClean="0">
                <a:latin typeface="Eurostile" panose="020B0504020202050204" pitchFamily="34" charset="0"/>
              </a:rPr>
              <a:t>O</a:t>
            </a:r>
            <a:r>
              <a:rPr lang="en-US" sz="1400" baseline="-25000" dirty="0" smtClean="0">
                <a:latin typeface="Eurostile" panose="020B0504020202050204" pitchFamily="34" charset="0"/>
              </a:rPr>
              <a:t>2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46629" y="1790904"/>
            <a:ext cx="558834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Eurostile" panose="020B0504020202050204" pitchFamily="34" charset="0"/>
              </a:rPr>
              <a:t>BrCl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4534" y="1790904"/>
            <a:ext cx="558834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Eurostile" panose="020B0504020202050204" pitchFamily="34" charset="0"/>
              </a:rPr>
              <a:t>BrO</a:t>
            </a:r>
            <a:r>
              <a:rPr lang="en-US" sz="1400" baseline="-25000" dirty="0" err="1" smtClean="0">
                <a:latin typeface="Eurostile" panose="020B0504020202050204" pitchFamily="34" charset="0"/>
              </a:rPr>
              <a:t>x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87251" y="1791113"/>
            <a:ext cx="558834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Eurostile" panose="020B0504020202050204" pitchFamily="34" charset="0"/>
              </a:rPr>
              <a:t>HBr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11399" y="1184674"/>
            <a:ext cx="787197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urostile" panose="020B0504020202050204" pitchFamily="34" charset="0"/>
              </a:rPr>
              <a:t>BrNO</a:t>
            </a:r>
            <a:r>
              <a:rPr lang="en-US" sz="1400" baseline="-25000" dirty="0" smtClean="0">
                <a:latin typeface="Eurostile" panose="020B0504020202050204" pitchFamily="34" charset="0"/>
              </a:rPr>
              <a:t>2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892037" y="4264524"/>
            <a:ext cx="558834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urostile" panose="020B0504020202050204" pitchFamily="34" charset="0"/>
              </a:rPr>
              <a:t>SO</a:t>
            </a:r>
            <a:r>
              <a:rPr lang="en-US" sz="1400" baseline="-25000" dirty="0" smtClean="0">
                <a:latin typeface="Eurostile" panose="020B0504020202050204" pitchFamily="34" charset="0"/>
              </a:rPr>
              <a:t>2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00375" y="3699632"/>
            <a:ext cx="897625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urostile" panose="020B0504020202050204" pitchFamily="34" charset="0"/>
              </a:rPr>
              <a:t>H</a:t>
            </a:r>
            <a:r>
              <a:rPr lang="en-US" sz="1400" baseline="-25000" dirty="0" smtClean="0">
                <a:latin typeface="Eurostile" panose="020B0504020202050204" pitchFamily="34" charset="0"/>
              </a:rPr>
              <a:t>2</a:t>
            </a:r>
            <a:r>
              <a:rPr lang="en-US" sz="1400" dirty="0" smtClean="0">
                <a:latin typeface="Eurostile" panose="020B0504020202050204" pitchFamily="34" charset="0"/>
              </a:rPr>
              <a:t>SO</a:t>
            </a:r>
            <a:r>
              <a:rPr lang="en-US" sz="1400" baseline="-25000" dirty="0" smtClean="0">
                <a:latin typeface="Eurostile" panose="020B0504020202050204" pitchFamily="34" charset="0"/>
              </a:rPr>
              <a:t>4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91618" y="6031151"/>
            <a:ext cx="676542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urostile" panose="020B0504020202050204" pitchFamily="34" charset="0"/>
              </a:rPr>
              <a:t>CH</a:t>
            </a:r>
            <a:r>
              <a:rPr lang="en-US" sz="1400" baseline="-25000" dirty="0" smtClean="0">
                <a:latin typeface="Eurostile" panose="020B0504020202050204" pitchFamily="34" charset="0"/>
              </a:rPr>
              <a:t>4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387909" y="2867075"/>
            <a:ext cx="2412454" cy="6627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72000" y="3367564"/>
            <a:ext cx="796469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urostile" panose="020B0504020202050204" pitchFamily="34" charset="0"/>
              </a:rPr>
              <a:t>HNO</a:t>
            </a:r>
            <a:r>
              <a:rPr lang="en-US" sz="1400" baseline="-25000" dirty="0" smtClean="0">
                <a:latin typeface="Eurostile" panose="020B0504020202050204" pitchFamily="34" charset="0"/>
              </a:rPr>
              <a:t>3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2355341" y="2122075"/>
            <a:ext cx="727872" cy="4693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930607" y="1808978"/>
            <a:ext cx="581410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urostile" panose="020B0504020202050204" pitchFamily="34" charset="0"/>
              </a:rPr>
              <a:t>H</a:t>
            </a:r>
            <a:r>
              <a:rPr lang="en-US" sz="1400" baseline="-25000" dirty="0" smtClean="0">
                <a:latin typeface="Eurostile" panose="020B0504020202050204" pitchFamily="34" charset="0"/>
              </a:rPr>
              <a:t>2</a:t>
            </a:r>
            <a:r>
              <a:rPr lang="en-US" sz="1400" dirty="0" smtClean="0">
                <a:latin typeface="Eurostile" panose="020B0504020202050204" pitchFamily="34" charset="0"/>
              </a:rPr>
              <a:t>O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40" name="Hexagon 39"/>
          <p:cNvSpPr/>
          <p:nvPr/>
        </p:nvSpPr>
        <p:spPr>
          <a:xfrm>
            <a:off x="1882719" y="2705773"/>
            <a:ext cx="442576" cy="357638"/>
          </a:xfrm>
          <a:prstGeom prst="hexagon">
            <a:avLst/>
          </a:prstGeom>
          <a:gradFill rotWithShape="1">
            <a:gsLst>
              <a:gs pos="0">
                <a:srgbClr val="80715D">
                  <a:shade val="51000"/>
                  <a:satMod val="130000"/>
                </a:srgbClr>
              </a:gs>
              <a:gs pos="80000">
                <a:srgbClr val="80715D">
                  <a:shade val="93000"/>
                  <a:satMod val="130000"/>
                </a:srgbClr>
              </a:gs>
              <a:gs pos="100000">
                <a:srgbClr val="80715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1" name="Hexagon 40"/>
          <p:cNvSpPr/>
          <p:nvPr/>
        </p:nvSpPr>
        <p:spPr>
          <a:xfrm>
            <a:off x="1768223" y="2555642"/>
            <a:ext cx="442576" cy="357638"/>
          </a:xfrm>
          <a:prstGeom prst="hexagon">
            <a:avLst/>
          </a:prstGeom>
          <a:gradFill rotWithShape="1">
            <a:gsLst>
              <a:gs pos="0">
                <a:srgbClr val="49A581">
                  <a:shade val="51000"/>
                  <a:satMod val="130000"/>
                </a:srgbClr>
              </a:gs>
              <a:gs pos="80000">
                <a:srgbClr val="49A581">
                  <a:shade val="93000"/>
                  <a:satMod val="130000"/>
                </a:srgbClr>
              </a:gs>
              <a:gs pos="100000">
                <a:srgbClr val="49A581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2" name="Teardrop 41"/>
          <p:cNvSpPr/>
          <p:nvPr/>
        </p:nvSpPr>
        <p:spPr>
          <a:xfrm>
            <a:off x="1657003" y="2769852"/>
            <a:ext cx="354718" cy="354718"/>
          </a:xfrm>
          <a:prstGeom prst="teardrop">
            <a:avLst/>
          </a:prstGeom>
          <a:gradFill rotWithShape="1">
            <a:gsLst>
              <a:gs pos="0">
                <a:srgbClr val="F39D0A">
                  <a:shade val="51000"/>
                  <a:satMod val="130000"/>
                </a:srgbClr>
              </a:gs>
              <a:gs pos="80000">
                <a:srgbClr val="F39D0A">
                  <a:shade val="93000"/>
                  <a:satMod val="130000"/>
                </a:srgbClr>
              </a:gs>
              <a:gs pos="100000">
                <a:srgbClr val="F39D0A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86026" y="1184674"/>
            <a:ext cx="986829" cy="74587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urostile" panose="020B0504020202050204" pitchFamily="34" charset="0"/>
              </a:rPr>
              <a:t>Catalytic 0</a:t>
            </a:r>
            <a:r>
              <a:rPr lang="en-US" sz="1400" baseline="-25000" dirty="0" smtClean="0">
                <a:latin typeface="Eurostile" panose="020B0504020202050204" pitchFamily="34" charset="0"/>
              </a:rPr>
              <a:t>3</a:t>
            </a:r>
            <a:r>
              <a:rPr lang="en-US" sz="1400" dirty="0" smtClean="0">
                <a:latin typeface="Eurostile" panose="020B0504020202050204" pitchFamily="34" charset="0"/>
              </a:rPr>
              <a:t> loss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363098" y="3696623"/>
            <a:ext cx="1258446" cy="74587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urostile" panose="020B0504020202050204" pitchFamily="34" charset="0"/>
              </a:rPr>
              <a:t>Gravitational settling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7208774" y="4113658"/>
            <a:ext cx="1316101" cy="74587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urostile" panose="020B0504020202050204" pitchFamily="34" charset="0"/>
              </a:rPr>
              <a:t>Release of active species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867824" y="6031151"/>
            <a:ext cx="676542" cy="43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latin typeface="Eurostile" panose="020B0504020202050204" pitchFamily="34" charset="0"/>
              </a:rPr>
              <a:t>Cl</a:t>
            </a:r>
            <a:r>
              <a:rPr lang="en-US" sz="1400" baseline="-25000" dirty="0" err="1" smtClean="0">
                <a:latin typeface="Eurostile" panose="020B0504020202050204" pitchFamily="34" charset="0"/>
              </a:rPr>
              <a:t>org</a:t>
            </a:r>
            <a:endParaRPr lang="en-US" sz="1400" baseline="-25000" dirty="0">
              <a:latin typeface="Eurostile" panose="020B0504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4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7527</TotalTime>
  <Words>1185</Words>
  <Application>Microsoft Macintosh PowerPoint</Application>
  <PresentationFormat>On-screen Show (4:3)</PresentationFormat>
  <Paragraphs>247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Modeling Stratospheric Aerosols  at Background Levels: New Results from SOCOL and GEOS-CHEM </vt:lpstr>
      <vt:lpstr>Why study background aerosols?</vt:lpstr>
      <vt:lpstr>Motivation for Model Development</vt:lpstr>
      <vt:lpstr>Models Used in This Study</vt:lpstr>
      <vt:lpstr>SOCOL/AER</vt:lpstr>
      <vt:lpstr>GEOS-CHEM </vt:lpstr>
      <vt:lpstr>GEOS-CHEM with APM </vt:lpstr>
      <vt:lpstr>Stratospheric GEOS-CHEM (UCX) </vt:lpstr>
      <vt:lpstr>UCX Stratospheric Chemistry</vt:lpstr>
      <vt:lpstr>UCX Aerosol domains</vt:lpstr>
      <vt:lpstr>Aerosol/Gas Interactions</vt:lpstr>
      <vt:lpstr>2006 Antarctic Ozone Hole GEOS-CHEM UCX Simulation</vt:lpstr>
      <vt:lpstr>Comparison of 3 Models</vt:lpstr>
      <vt:lpstr>Sulfur Gas Emissions and Boundary Conditions</vt:lpstr>
      <vt:lpstr>Modeled OCS + ATMOS Observation</vt:lpstr>
      <vt:lpstr>PowerPoint Presentation</vt:lpstr>
      <vt:lpstr>PowerPoint Presentation</vt:lpstr>
      <vt:lpstr>PowerPoint Presentation</vt:lpstr>
      <vt:lpstr>SOCOL/AER Sulfur Budget</vt:lpstr>
      <vt:lpstr>Aerosol Size Distributions Equator, 20 km, October</vt:lpstr>
      <vt:lpstr>SOCOL Size Distributions in March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Stratospheric Aerosols  at Background Levels: New Results from SOCOL and GEOS-CHEM </dc:title>
  <dc:creator>Debra Weisenstein</dc:creator>
  <cp:lastModifiedBy>Debra Weisenstein</cp:lastModifiedBy>
  <cp:revision>95</cp:revision>
  <dcterms:created xsi:type="dcterms:W3CDTF">2013-10-25T12:45:28Z</dcterms:created>
  <dcterms:modified xsi:type="dcterms:W3CDTF">2013-10-30T18:12:48Z</dcterms:modified>
</cp:coreProperties>
</file>